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258" r:id="rId4"/>
    <p:sldId id="262" r:id="rId5"/>
    <p:sldId id="347" r:id="rId6"/>
    <p:sldId id="382" r:id="rId7"/>
    <p:sldId id="348" r:id="rId8"/>
    <p:sldId id="350" r:id="rId9"/>
    <p:sldId id="353" r:id="rId10"/>
    <p:sldId id="354" r:id="rId11"/>
    <p:sldId id="355" r:id="rId12"/>
    <p:sldId id="356" r:id="rId13"/>
    <p:sldId id="357" r:id="rId14"/>
    <p:sldId id="506" r:id="rId15"/>
    <p:sldId id="507" r:id="rId16"/>
    <p:sldId id="508" r:id="rId17"/>
    <p:sldId id="497" r:id="rId18"/>
    <p:sldId id="505" r:id="rId19"/>
    <p:sldId id="388" r:id="rId20"/>
    <p:sldId id="358" r:id="rId21"/>
    <p:sldId id="359" r:id="rId22"/>
    <p:sldId id="431" r:id="rId23"/>
    <p:sldId id="360" r:id="rId24"/>
    <p:sldId id="432" r:id="rId25"/>
    <p:sldId id="361" r:id="rId26"/>
    <p:sldId id="362" r:id="rId27"/>
    <p:sldId id="363" r:id="rId28"/>
    <p:sldId id="364" r:id="rId29"/>
    <p:sldId id="509" r:id="rId30"/>
    <p:sldId id="487" r:id="rId31"/>
    <p:sldId id="366" r:id="rId32"/>
    <p:sldId id="367" r:id="rId33"/>
    <p:sldId id="368" r:id="rId34"/>
    <p:sldId id="369" r:id="rId35"/>
    <p:sldId id="500" r:id="rId36"/>
    <p:sldId id="371" r:id="rId37"/>
    <p:sldId id="503" r:id="rId38"/>
    <p:sldId id="504" r:id="rId39"/>
    <p:sldId id="375" r:id="rId40"/>
    <p:sldId id="376" r:id="rId41"/>
    <p:sldId id="391" r:id="rId42"/>
    <p:sldId id="387" r:id="rId43"/>
    <p:sldId id="450"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088" autoAdjust="0"/>
    <p:restoredTop sz="94660"/>
  </p:normalViewPr>
  <p:slideViewPr>
    <p:cSldViewPr snapToGrid="0">
      <p:cViewPr varScale="1">
        <p:scale>
          <a:sx n="83" d="100"/>
          <a:sy n="83" d="100"/>
        </p:scale>
        <p:origin x="-658"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B055A-E1F4-458B-8A5E-446282182CF8}" type="datetimeFigureOut">
              <a:rPr lang="zh-CN" altLang="en-US" smtClean="0"/>
              <a:pPr/>
              <a:t>2016/7/8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74E81-796C-44E7-91F0-FAD4F9207B23}" type="slidenum">
              <a:rPr lang="zh-CN" altLang="en-US" smtClean="0"/>
              <a:pPr/>
              <a:t>‹#›</a:t>
            </a:fld>
            <a:endParaRPr lang="zh-CN" altLang="en-US"/>
          </a:p>
        </p:txBody>
      </p:sp>
    </p:spTree>
    <p:extLst>
      <p:ext uri="{BB962C8B-B14F-4D97-AF65-F5344CB8AC3E}">
        <p14:creationId xmlns:p14="http://schemas.microsoft.com/office/powerpoint/2010/main" xmlns="" val="195996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2D51CF42-1A33-4D38-8856-7E67F814799F}" type="slidenum">
              <a:rPr kumimoji="0" lang="zh-CN"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4</a:t>
            </a:fld>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黑体" pitchFamily="49"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118D0DF7-174F-43F5-B10B-9D64A4C39C1A}" type="slidenum">
              <a:rPr kumimoji="0" lang="zh-CN"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7</a:t>
            </a:fld>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黑体" pitchFamily="49"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04FA3AC9-9758-4A22-BD2E-491C212908AC}" type="slidenum">
              <a:rPr kumimoji="0" lang="zh-CN"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17</a:t>
            </a:fld>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黑体" pitchFamily="49"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0EBA27F7-94DF-4D4F-89F6-D6C0F97CFA0F}" type="slidenum">
              <a:rPr kumimoji="0" lang="zh-CN"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30</a:t>
            </a:fld>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黑体" pitchFamily="49"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6294"/>
            <a:ext cx="10363200" cy="1921795"/>
          </a:xfrm>
        </p:spPr>
        <p:txBody>
          <a:bodyPr anchor="b">
            <a:normAutofit/>
          </a:bodyPr>
          <a:lstStyle>
            <a:lvl1pPr algn="r">
              <a:defRPr sz="4800" b="1">
                <a:solidFill>
                  <a:schemeClr val="bg1"/>
                </a:solidFill>
              </a:defRPr>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914400" y="3778501"/>
            <a:ext cx="10363200" cy="825583"/>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en-US" noProof="1"/>
          </a:p>
        </p:txBody>
      </p:sp>
      <p:sp>
        <p:nvSpPr>
          <p:cNvPr id="4" name="Date Placeholder 3"/>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41503600-A29D-48BB-8613-98468680EF63}" type="datetimeFigureOut">
              <a:rPr lang="zh-CN" altLang="en-US"/>
              <a:pPr>
                <a:defRPr/>
              </a:pPr>
              <a:t>2016/7/8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849A3C8D-CEE9-43C2-9E53-20F30078FBF0}"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lvl1pPr>
              <a:lnSpc>
                <a:spcPct val="150000"/>
              </a:lnSpc>
              <a:defRPr/>
            </a:lvl1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7AE6A5C4-6AD4-4AA6-B206-A2AD4E6536CA}" type="datetimeFigureOut">
              <a:rPr lang="zh-CN" altLang="en-US"/>
              <a:pPr>
                <a:defRPr/>
              </a:pPr>
              <a:t>2016/7/8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D0BDE0ED-3E23-4EBB-AA7A-3B017DCB1358}"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609515" y="1989221"/>
            <a:ext cx="8737935" cy="1796716"/>
          </a:xfrm>
        </p:spPr>
        <p:txBody>
          <a:bodyPr anchor="b">
            <a:normAutofit/>
          </a:bodyPr>
          <a:lstStyle>
            <a:lvl1pPr>
              <a:defRPr sz="4400">
                <a:solidFill>
                  <a:schemeClr val="bg1"/>
                </a:solidFill>
              </a:defRPr>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2609515" y="3785937"/>
            <a:ext cx="8737935" cy="1106906"/>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Date Placeholder 3"/>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B99E7F42-FB36-4475-B0DD-61ADEFC60E0E}" type="datetimeFigureOut">
              <a:rPr lang="zh-CN" altLang="en-US"/>
              <a:pPr>
                <a:defRPr/>
              </a:pPr>
              <a:t>2016/7/8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201B9633-671B-455C-8DCB-5D8180D99BB6}"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38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6172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Date Placeholder 3"/>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88CB7439-66DA-4BB0-8589-1E67D4CBA690}" type="datetimeFigureOut">
              <a:rPr lang="zh-CN" altLang="en-US"/>
              <a:pPr>
                <a:defRPr/>
              </a:pPr>
              <a:t>2016/7/8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C087D78C-E5CF-4B50-8B7C-26CC627A8DE1}"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882273" y="365127"/>
            <a:ext cx="9473115" cy="1325563"/>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Date Placeholder 3"/>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3DE04FC4-256C-4823-A4E8-10F920BCA497}" type="datetimeFigureOut">
              <a:rPr lang="zh-CN" altLang="en-US"/>
              <a:pPr>
                <a:defRPr/>
              </a:pPr>
              <a:t>2016/7/8</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2C77BEBD-8805-4AB7-B6B2-6FECDDFE6CCD}"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3" name="组合 2"/>
          <p:cNvGrpSpPr/>
          <p:nvPr/>
        </p:nvGrpSpPr>
        <p:grpSpPr>
          <a:xfrm rot="20648595">
            <a:off x="2061037" y="-144204"/>
            <a:ext cx="4702247" cy="6646864"/>
            <a:chOff x="3292476" y="5437188"/>
            <a:chExt cx="509588" cy="960438"/>
          </a:xfrm>
          <a:solidFill>
            <a:schemeClr val="accent1"/>
          </a:solidFill>
        </p:grpSpPr>
        <p:sp>
          <p:nvSpPr>
            <p:cNvPr id="4" name="Freeform 32"/>
            <p:cNvSpPr>
              <a:spLocks noEditPoints="1"/>
            </p:cNvSpPr>
            <p:nvPr/>
          </p:nvSpPr>
          <p:spPr bwMode="auto">
            <a:xfrm>
              <a:off x="3298826" y="5726113"/>
              <a:ext cx="492125" cy="671513"/>
            </a:xfrm>
            <a:custGeom>
              <a:avLst/>
              <a:gdLst>
                <a:gd name="T0" fmla="*/ 123 w 131"/>
                <a:gd name="T1" fmla="*/ 0 h 179"/>
                <a:gd name="T2" fmla="*/ 8 w 131"/>
                <a:gd name="T3" fmla="*/ 0 h 179"/>
                <a:gd name="T4" fmla="*/ 3 w 131"/>
                <a:gd name="T5" fmla="*/ 3 h 179"/>
                <a:gd name="T6" fmla="*/ 0 w 131"/>
                <a:gd name="T7" fmla="*/ 9 h 179"/>
                <a:gd name="T8" fmla="*/ 10 w 131"/>
                <a:gd name="T9" fmla="*/ 172 h 179"/>
                <a:gd name="T10" fmla="*/ 18 w 131"/>
                <a:gd name="T11" fmla="*/ 179 h 179"/>
                <a:gd name="T12" fmla="*/ 113 w 131"/>
                <a:gd name="T13" fmla="*/ 179 h 179"/>
                <a:gd name="T14" fmla="*/ 121 w 131"/>
                <a:gd name="T15" fmla="*/ 172 h 179"/>
                <a:gd name="T16" fmla="*/ 131 w 131"/>
                <a:gd name="T17" fmla="*/ 9 h 179"/>
                <a:gd name="T18" fmla="*/ 129 w 131"/>
                <a:gd name="T19" fmla="*/ 3 h 179"/>
                <a:gd name="T20" fmla="*/ 123 w 131"/>
                <a:gd name="T21" fmla="*/ 0 h 179"/>
                <a:gd name="T22" fmla="*/ 26 w 131"/>
                <a:gd name="T23" fmla="*/ 163 h 179"/>
                <a:gd name="T24" fmla="*/ 25 w 131"/>
                <a:gd name="T25" fmla="*/ 153 h 179"/>
                <a:gd name="T26" fmla="*/ 67 w 131"/>
                <a:gd name="T27" fmla="*/ 153 h 179"/>
                <a:gd name="T28" fmla="*/ 72 w 131"/>
                <a:gd name="T29" fmla="*/ 148 h 179"/>
                <a:gd name="T30" fmla="*/ 67 w 131"/>
                <a:gd name="T31" fmla="*/ 143 h 179"/>
                <a:gd name="T32" fmla="*/ 25 w 131"/>
                <a:gd name="T33" fmla="*/ 143 h 179"/>
                <a:gd name="T34" fmla="*/ 17 w 131"/>
                <a:gd name="T35" fmla="*/ 16 h 179"/>
                <a:gd name="T36" fmla="*/ 115 w 131"/>
                <a:gd name="T37" fmla="*/ 16 h 179"/>
                <a:gd name="T38" fmla="*/ 107 w 131"/>
                <a:gd name="T39" fmla="*/ 143 h 179"/>
                <a:gd name="T40" fmla="*/ 93 w 131"/>
                <a:gd name="T41" fmla="*/ 143 h 179"/>
                <a:gd name="T42" fmla="*/ 88 w 131"/>
                <a:gd name="T43" fmla="*/ 148 h 179"/>
                <a:gd name="T44" fmla="*/ 93 w 131"/>
                <a:gd name="T45" fmla="*/ 153 h 179"/>
                <a:gd name="T46" fmla="*/ 106 w 131"/>
                <a:gd name="T47" fmla="*/ 153 h 179"/>
                <a:gd name="T48" fmla="*/ 106 w 131"/>
                <a:gd name="T49" fmla="*/ 163 h 179"/>
                <a:gd name="T50" fmla="*/ 26 w 131"/>
                <a:gd name="T51"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9">
                  <a:moveTo>
                    <a:pt x="123" y="0"/>
                  </a:moveTo>
                  <a:cubicBezTo>
                    <a:pt x="8" y="0"/>
                    <a:pt x="8" y="0"/>
                    <a:pt x="8" y="0"/>
                  </a:cubicBezTo>
                  <a:cubicBezTo>
                    <a:pt x="6" y="0"/>
                    <a:pt x="4" y="1"/>
                    <a:pt x="3" y="3"/>
                  </a:cubicBezTo>
                  <a:cubicBezTo>
                    <a:pt x="1" y="5"/>
                    <a:pt x="0" y="7"/>
                    <a:pt x="0" y="9"/>
                  </a:cubicBezTo>
                  <a:cubicBezTo>
                    <a:pt x="10" y="172"/>
                    <a:pt x="10" y="172"/>
                    <a:pt x="10" y="172"/>
                  </a:cubicBezTo>
                  <a:cubicBezTo>
                    <a:pt x="11" y="176"/>
                    <a:pt x="14" y="179"/>
                    <a:pt x="18" y="179"/>
                  </a:cubicBezTo>
                  <a:cubicBezTo>
                    <a:pt x="113" y="179"/>
                    <a:pt x="113" y="179"/>
                    <a:pt x="113" y="179"/>
                  </a:cubicBezTo>
                  <a:cubicBezTo>
                    <a:pt x="118" y="179"/>
                    <a:pt x="121" y="176"/>
                    <a:pt x="121" y="172"/>
                  </a:cubicBezTo>
                  <a:cubicBezTo>
                    <a:pt x="131" y="9"/>
                    <a:pt x="131" y="9"/>
                    <a:pt x="131" y="9"/>
                  </a:cubicBezTo>
                  <a:cubicBezTo>
                    <a:pt x="131" y="7"/>
                    <a:pt x="131" y="5"/>
                    <a:pt x="129" y="3"/>
                  </a:cubicBezTo>
                  <a:cubicBezTo>
                    <a:pt x="127" y="1"/>
                    <a:pt x="125" y="0"/>
                    <a:pt x="123" y="0"/>
                  </a:cubicBezTo>
                  <a:close/>
                  <a:moveTo>
                    <a:pt x="26" y="163"/>
                  </a:moveTo>
                  <a:cubicBezTo>
                    <a:pt x="25" y="153"/>
                    <a:pt x="25" y="153"/>
                    <a:pt x="25" y="153"/>
                  </a:cubicBezTo>
                  <a:cubicBezTo>
                    <a:pt x="67" y="153"/>
                    <a:pt x="67" y="153"/>
                    <a:pt x="67" y="153"/>
                  </a:cubicBezTo>
                  <a:cubicBezTo>
                    <a:pt x="70" y="153"/>
                    <a:pt x="72" y="151"/>
                    <a:pt x="72" y="148"/>
                  </a:cubicBezTo>
                  <a:cubicBezTo>
                    <a:pt x="72" y="145"/>
                    <a:pt x="70" y="143"/>
                    <a:pt x="67" y="143"/>
                  </a:cubicBezTo>
                  <a:cubicBezTo>
                    <a:pt x="25" y="143"/>
                    <a:pt x="25" y="143"/>
                    <a:pt x="25" y="143"/>
                  </a:cubicBezTo>
                  <a:cubicBezTo>
                    <a:pt x="17" y="16"/>
                    <a:pt x="17" y="16"/>
                    <a:pt x="17" y="16"/>
                  </a:cubicBezTo>
                  <a:cubicBezTo>
                    <a:pt x="115" y="16"/>
                    <a:pt x="115" y="16"/>
                    <a:pt x="115" y="16"/>
                  </a:cubicBezTo>
                  <a:cubicBezTo>
                    <a:pt x="107" y="143"/>
                    <a:pt x="107" y="143"/>
                    <a:pt x="107" y="143"/>
                  </a:cubicBezTo>
                  <a:cubicBezTo>
                    <a:pt x="93" y="143"/>
                    <a:pt x="93" y="143"/>
                    <a:pt x="93" y="143"/>
                  </a:cubicBezTo>
                  <a:cubicBezTo>
                    <a:pt x="90" y="143"/>
                    <a:pt x="88" y="145"/>
                    <a:pt x="88" y="148"/>
                  </a:cubicBezTo>
                  <a:cubicBezTo>
                    <a:pt x="88" y="151"/>
                    <a:pt x="90" y="153"/>
                    <a:pt x="93" y="153"/>
                  </a:cubicBezTo>
                  <a:cubicBezTo>
                    <a:pt x="106" y="153"/>
                    <a:pt x="106" y="153"/>
                    <a:pt x="106" y="153"/>
                  </a:cubicBezTo>
                  <a:cubicBezTo>
                    <a:pt x="106" y="163"/>
                    <a:pt x="106" y="163"/>
                    <a:pt x="106" y="163"/>
                  </a:cubicBezTo>
                  <a:lnTo>
                    <a:pt x="26" y="163"/>
                  </a:lnTo>
                  <a:close/>
                </a:path>
              </a:pathLst>
            </a:custGeom>
            <a:grpFill/>
            <a:ln>
              <a:noFill/>
            </a:ln>
          </p:spPr>
          <p:txBody>
            <a:bodyPr>
              <a:normAutofit/>
            </a:bodyPr>
            <a:lstStyle/>
            <a:p>
              <a:pPr eaLnBrk="1" hangingPunct="1">
                <a:buFont typeface="Arial" pitchFamily="34" charset="0"/>
                <a:buNone/>
                <a:defRPr/>
              </a:pPr>
              <a:endParaRPr lang="zh-CN" altLang="en-US" sz="1800" noProof="1"/>
            </a:p>
          </p:txBody>
        </p:sp>
        <p:sp>
          <p:nvSpPr>
            <p:cNvPr id="5" name="Freeform 33"/>
            <p:cNvSpPr/>
            <p:nvPr/>
          </p:nvSpPr>
          <p:spPr bwMode="auto">
            <a:xfrm>
              <a:off x="3292476" y="5437188"/>
              <a:ext cx="509588" cy="247650"/>
            </a:xfrm>
            <a:custGeom>
              <a:avLst/>
              <a:gdLst>
                <a:gd name="T0" fmla="*/ 128 w 136"/>
                <a:gd name="T1" fmla="*/ 50 h 66"/>
                <a:gd name="T2" fmla="*/ 116 w 136"/>
                <a:gd name="T3" fmla="*/ 50 h 66"/>
                <a:gd name="T4" fmla="*/ 116 w 136"/>
                <a:gd name="T5" fmla="*/ 47 h 66"/>
                <a:gd name="T6" fmla="*/ 108 w 136"/>
                <a:gd name="T7" fmla="*/ 39 h 66"/>
                <a:gd name="T8" fmla="*/ 74 w 136"/>
                <a:gd name="T9" fmla="*/ 39 h 66"/>
                <a:gd name="T10" fmla="*/ 68 w 136"/>
                <a:gd name="T11" fmla="*/ 15 h 66"/>
                <a:gd name="T12" fmla="*/ 64 w 136"/>
                <a:gd name="T13" fmla="*/ 11 h 66"/>
                <a:gd name="T14" fmla="*/ 11 w 136"/>
                <a:gd name="T15" fmla="*/ 0 h 66"/>
                <a:gd name="T16" fmla="*/ 5 w 136"/>
                <a:gd name="T17" fmla="*/ 4 h 66"/>
                <a:gd name="T18" fmla="*/ 9 w 136"/>
                <a:gd name="T19" fmla="*/ 11 h 66"/>
                <a:gd name="T20" fmla="*/ 58 w 136"/>
                <a:gd name="T21" fmla="*/ 21 h 66"/>
                <a:gd name="T22" fmla="*/ 63 w 136"/>
                <a:gd name="T23" fmla="*/ 39 h 66"/>
                <a:gd name="T24" fmla="*/ 27 w 136"/>
                <a:gd name="T25" fmla="*/ 39 h 66"/>
                <a:gd name="T26" fmla="*/ 19 w 136"/>
                <a:gd name="T27" fmla="*/ 47 h 66"/>
                <a:gd name="T28" fmla="*/ 20 w 136"/>
                <a:gd name="T29" fmla="*/ 50 h 66"/>
                <a:gd name="T30" fmla="*/ 8 w 136"/>
                <a:gd name="T31" fmla="*/ 50 h 66"/>
                <a:gd name="T32" fmla="*/ 0 w 136"/>
                <a:gd name="T33" fmla="*/ 58 h 66"/>
                <a:gd name="T34" fmla="*/ 8 w 136"/>
                <a:gd name="T35" fmla="*/ 66 h 66"/>
                <a:gd name="T36" fmla="*/ 128 w 136"/>
                <a:gd name="T37" fmla="*/ 66 h 66"/>
                <a:gd name="T38" fmla="*/ 136 w 136"/>
                <a:gd name="T39" fmla="*/ 58 h 66"/>
                <a:gd name="T40" fmla="*/ 128 w 136"/>
                <a:gd name="T41"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66">
                  <a:moveTo>
                    <a:pt x="128" y="50"/>
                  </a:moveTo>
                  <a:cubicBezTo>
                    <a:pt x="116" y="50"/>
                    <a:pt x="116" y="50"/>
                    <a:pt x="116" y="50"/>
                  </a:cubicBezTo>
                  <a:cubicBezTo>
                    <a:pt x="116" y="49"/>
                    <a:pt x="116" y="48"/>
                    <a:pt x="116" y="47"/>
                  </a:cubicBezTo>
                  <a:cubicBezTo>
                    <a:pt x="116" y="43"/>
                    <a:pt x="112" y="39"/>
                    <a:pt x="108" y="39"/>
                  </a:cubicBezTo>
                  <a:cubicBezTo>
                    <a:pt x="74" y="39"/>
                    <a:pt x="74" y="39"/>
                    <a:pt x="74" y="39"/>
                  </a:cubicBezTo>
                  <a:cubicBezTo>
                    <a:pt x="68" y="15"/>
                    <a:pt x="68" y="15"/>
                    <a:pt x="68" y="15"/>
                  </a:cubicBezTo>
                  <a:cubicBezTo>
                    <a:pt x="67" y="13"/>
                    <a:pt x="66" y="12"/>
                    <a:pt x="64" y="11"/>
                  </a:cubicBezTo>
                  <a:cubicBezTo>
                    <a:pt x="11" y="0"/>
                    <a:pt x="11" y="0"/>
                    <a:pt x="11" y="0"/>
                  </a:cubicBezTo>
                  <a:cubicBezTo>
                    <a:pt x="9" y="0"/>
                    <a:pt x="6" y="1"/>
                    <a:pt x="5" y="4"/>
                  </a:cubicBezTo>
                  <a:cubicBezTo>
                    <a:pt x="5" y="7"/>
                    <a:pt x="6" y="10"/>
                    <a:pt x="9" y="11"/>
                  </a:cubicBezTo>
                  <a:cubicBezTo>
                    <a:pt x="58" y="21"/>
                    <a:pt x="58" y="21"/>
                    <a:pt x="58" y="21"/>
                  </a:cubicBezTo>
                  <a:cubicBezTo>
                    <a:pt x="63" y="39"/>
                    <a:pt x="63" y="39"/>
                    <a:pt x="63" y="39"/>
                  </a:cubicBezTo>
                  <a:cubicBezTo>
                    <a:pt x="27" y="39"/>
                    <a:pt x="27" y="39"/>
                    <a:pt x="27" y="39"/>
                  </a:cubicBezTo>
                  <a:cubicBezTo>
                    <a:pt x="23" y="39"/>
                    <a:pt x="19" y="43"/>
                    <a:pt x="19" y="47"/>
                  </a:cubicBezTo>
                  <a:cubicBezTo>
                    <a:pt x="19" y="48"/>
                    <a:pt x="20" y="49"/>
                    <a:pt x="20" y="50"/>
                  </a:cubicBezTo>
                  <a:cubicBezTo>
                    <a:pt x="8" y="50"/>
                    <a:pt x="8" y="50"/>
                    <a:pt x="8" y="50"/>
                  </a:cubicBezTo>
                  <a:cubicBezTo>
                    <a:pt x="3" y="50"/>
                    <a:pt x="0" y="53"/>
                    <a:pt x="0" y="58"/>
                  </a:cubicBezTo>
                  <a:cubicBezTo>
                    <a:pt x="0" y="62"/>
                    <a:pt x="3" y="66"/>
                    <a:pt x="8" y="66"/>
                  </a:cubicBezTo>
                  <a:cubicBezTo>
                    <a:pt x="128" y="66"/>
                    <a:pt x="128" y="66"/>
                    <a:pt x="128" y="66"/>
                  </a:cubicBezTo>
                  <a:cubicBezTo>
                    <a:pt x="132" y="66"/>
                    <a:pt x="136" y="62"/>
                    <a:pt x="136" y="58"/>
                  </a:cubicBezTo>
                  <a:cubicBezTo>
                    <a:pt x="136" y="53"/>
                    <a:pt x="132" y="50"/>
                    <a:pt x="128" y="50"/>
                  </a:cubicBezTo>
                  <a:close/>
                </a:path>
              </a:pathLst>
            </a:custGeom>
            <a:grpFill/>
            <a:ln>
              <a:noFill/>
            </a:ln>
          </p:spPr>
          <p:txBody>
            <a:bodyPr>
              <a:normAutofit/>
            </a:bodyPr>
            <a:lstStyle/>
            <a:p>
              <a:pPr eaLnBrk="1" hangingPunct="1">
                <a:buFont typeface="Arial" pitchFamily="34" charset="0"/>
                <a:buNone/>
                <a:defRPr/>
              </a:pPr>
              <a:endParaRPr lang="zh-CN" altLang="en-US" sz="1800" noProof="1"/>
            </a:p>
          </p:txBody>
        </p:sp>
      </p:grpSp>
      <p:sp>
        <p:nvSpPr>
          <p:cNvPr id="2" name="Title 1"/>
          <p:cNvSpPr>
            <a:spLocks noGrp="1"/>
          </p:cNvSpPr>
          <p:nvPr>
            <p:ph type="title"/>
          </p:nvPr>
        </p:nvSpPr>
        <p:spPr>
          <a:xfrm>
            <a:off x="1743883" y="2801074"/>
            <a:ext cx="8704235" cy="1155891"/>
          </a:xfrm>
        </p:spPr>
        <p:txBody>
          <a:bodyPr>
            <a:normAutofit/>
          </a:bodyPr>
          <a:lstStyle>
            <a:lvl1pPr algn="ctr">
              <a:defRPr sz="6600" b="1">
                <a:solidFill>
                  <a:schemeClr val="tx1"/>
                </a:solidFill>
              </a:defRPr>
            </a:lvl1pPr>
          </a:lstStyle>
          <a:p>
            <a:r>
              <a:rPr lang="zh-CN" altLang="en-US" noProof="1"/>
              <a:t>单击此处编辑母版标题样式</a:t>
            </a:r>
            <a:endParaRPr lang="en-US" noProof="1"/>
          </a:p>
        </p:txBody>
      </p:sp>
      <p:sp>
        <p:nvSpPr>
          <p:cNvPr id="6" name="Date Placeholder 2"/>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0951A5E8-10F1-4F3A-AA39-749CB7E47F90}" type="datetimeFigureOut">
              <a:rPr lang="zh-CN" altLang="en-US"/>
              <a:pPr>
                <a:defRPr/>
              </a:pPr>
              <a:t>2016/7/8</a:t>
            </a:fld>
            <a:endParaRPr lang="zh-CN" altLang="en-US"/>
          </a:p>
        </p:txBody>
      </p:sp>
      <p:sp>
        <p:nvSpPr>
          <p:cNvPr id="7" name="Footer Placeholder 3"/>
          <p:cNvSpPr>
            <a:spLocks noGrp="1"/>
          </p:cNvSpPr>
          <p:nvPr>
            <p:ph type="ftr" sz="quarter" idx="11"/>
          </p:nvPr>
        </p:nvSpPr>
        <p:spPr/>
        <p:txBody>
          <a:bodyPr/>
          <a:lstStyle>
            <a:lvl1pPr>
              <a:defRPr/>
            </a:lvl1pPr>
          </a:lstStyle>
          <a:p>
            <a:pPr>
              <a:defRPr/>
            </a:pPr>
            <a:endParaRPr lang="zh-CN" altLang="en-US"/>
          </a:p>
        </p:txBody>
      </p:sp>
      <p:sp>
        <p:nvSpPr>
          <p:cNvPr id="8" name="Slide Number Placeholder 4"/>
          <p:cNvSpPr>
            <a:spLocks noGrp="1"/>
          </p:cNvSpPr>
          <p:nvPr>
            <p:ph type="sldNum" sz="quarter" idx="12"/>
          </p:nvPr>
        </p:nvSpPr>
        <p:spPr/>
        <p:txBody>
          <a:bodyPr rtlCol="0">
            <a:normAutofit/>
          </a:bodyPr>
          <a:lstStyle>
            <a:lvl1pPr>
              <a:defRPr smtClean="0">
                <a:solidFill>
                  <a:schemeClr val="tx1">
                    <a:tint val="75000"/>
                  </a:schemeClr>
                </a:solidFill>
                <a:latin typeface="Arial" charset="0"/>
                <a:ea typeface="宋体" charset="-122"/>
                <a:cs typeface="+mn-ea"/>
              </a:defRPr>
            </a:lvl1pPr>
          </a:lstStyle>
          <a:p>
            <a:pPr>
              <a:defRPr/>
            </a:pPr>
            <a:fld id="{60E34394-CAF3-41B8-ABE0-79B4E3F26EBF}"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4647481E-C797-4C16-8443-7141389FAFF7}" type="datetimeFigureOut">
              <a:rPr lang="zh-CN" altLang="en-US"/>
              <a:pPr>
                <a:defRPr/>
              </a:pPr>
              <a:t>2016/7/8</a:t>
            </a:fld>
            <a:endParaRPr lang="zh-CN" altLang="en-US"/>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5821096F-5AC4-4F13-A911-B339C48DA1C6}"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02071" y="365127"/>
            <a:ext cx="9451727" cy="1281111"/>
          </a:xfrm>
        </p:spPr>
        <p:txBody>
          <a:bodyPr>
            <a:normAutofit/>
          </a:bodyPr>
          <a:lstStyle>
            <a:lvl1pPr>
              <a:defRPr sz="36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838200" y="2156244"/>
            <a:ext cx="10567717" cy="2530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endParaRPr lang="en-US" noProof="1"/>
          </a:p>
        </p:txBody>
      </p:sp>
      <p:sp>
        <p:nvSpPr>
          <p:cNvPr id="4" name="Text Placeholder 3"/>
          <p:cNvSpPr>
            <a:spLocks noGrp="1"/>
          </p:cNvSpPr>
          <p:nvPr>
            <p:ph type="body" sz="half" idx="2"/>
          </p:nvPr>
        </p:nvSpPr>
        <p:spPr>
          <a:xfrm>
            <a:off x="839788" y="5010151"/>
            <a:ext cx="10514009" cy="1198144"/>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Date Placeholder 3"/>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82215EF7-526B-4FAB-A5A3-27DED6C6343A}" type="datetimeFigureOut">
              <a:rPr lang="zh-CN" altLang="en-US"/>
              <a:pPr>
                <a:defRPr/>
              </a:pPr>
              <a:t>2016/7/8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86785247-94E7-4E34-92EF-37E4A227D2B0}"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627D9A13-CDBA-480D-AF49-829C26505FF3}" type="datetimeFigureOut">
              <a:rPr lang="zh-CN" altLang="en-US"/>
              <a:pPr>
                <a:defRPr/>
              </a:pPr>
              <a:t>2016/7/8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E15A578F-8E14-49E3-9319-FBE43EF94F3C}"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5"/>
          <p:cNvSpPr>
            <a:spLocks noGrp="1"/>
          </p:cNvSpPr>
          <p:nvPr>
            <p:ph sz="quarter" idx="13"/>
          </p:nvPr>
        </p:nvSpPr>
        <p:spPr>
          <a:xfrm>
            <a:off x="838200" y="533400"/>
            <a:ext cx="10515600" cy="561975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2"/>
          <p:cNvSpPr>
            <a:spLocks noGrp="1"/>
          </p:cNvSpPr>
          <p:nvPr>
            <p:ph type="dt" sz="half" idx="14"/>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542A6E00-E9D5-4970-8FC4-20D42356D381}" type="datetimeFigureOut">
              <a:rPr lang="zh-CN" altLang="en-US"/>
              <a:pPr>
                <a:defRPr/>
              </a:pPr>
              <a:t>2016/7/8</a:t>
            </a:fld>
            <a:endParaRPr lang="zh-CN" altLang="en-US"/>
          </a:p>
        </p:txBody>
      </p:sp>
      <p:sp>
        <p:nvSpPr>
          <p:cNvPr id="4" name="页脚占位符 3"/>
          <p:cNvSpPr>
            <a:spLocks noGrp="1"/>
          </p:cNvSpPr>
          <p:nvPr>
            <p:ph type="ftr" sz="quarter" idx="15"/>
          </p:nvPr>
        </p:nvSpPr>
        <p:spPr/>
        <p:txBody>
          <a:bodyPr/>
          <a:lstStyle>
            <a:lvl1pPr>
              <a:defRPr/>
            </a:lvl1pPr>
          </a:lstStyle>
          <a:p>
            <a:pPr>
              <a:defRPr/>
            </a:pPr>
            <a:endParaRPr lang="zh-CN" altLang="en-US"/>
          </a:p>
        </p:txBody>
      </p:sp>
      <p:sp>
        <p:nvSpPr>
          <p:cNvPr id="5" name="灯片编号占位符 4"/>
          <p:cNvSpPr>
            <a:spLocks noGrp="1"/>
          </p:cNvSpPr>
          <p:nvPr>
            <p:ph type="sldNum" sz="quarter" idx="16"/>
          </p:nvPr>
        </p:nvSpPr>
        <p:spPr/>
        <p:txBody>
          <a:bodyPr rtlCol="0"/>
          <a:lstStyle>
            <a:lvl1pPr>
              <a:defRPr smtClean="0">
                <a:solidFill>
                  <a:schemeClr val="tx1">
                    <a:tint val="75000"/>
                  </a:schemeClr>
                </a:solidFill>
                <a:latin typeface="Arial" charset="0"/>
                <a:ea typeface="宋体" charset="-122"/>
                <a:cs typeface="+mn-ea"/>
              </a:defRPr>
            </a:lvl1pPr>
          </a:lstStyle>
          <a:p>
            <a:pPr>
              <a:defRPr/>
            </a:pPr>
            <a:fld id="{F912C803-833D-4A9A-B982-2340FEF767C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6291AA6-454D-48FD-85B1-61DC4FD0BA86}" type="datetimeFigureOut">
              <a:rPr lang="zh-CN" altLang="en-US" smtClean="0"/>
              <a:pPr/>
              <a:t>2016/7/8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6794D9-3F41-49BF-9DB0-A36F84D0A64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91AA6-454D-48FD-85B1-61DC4FD0BA86}" type="datetimeFigureOut">
              <a:rPr lang="zh-CN" altLang="en-US" smtClean="0"/>
              <a:pPr/>
              <a:t>2016/7/8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794D9-3F41-49BF-9DB0-A36F84D0A64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1902885" y="365126"/>
            <a:ext cx="9450916"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en-US"/>
          </a:p>
        </p:txBody>
      </p:sp>
      <p:sp>
        <p:nvSpPr>
          <p:cNvPr id="1027" name="Text Placeholder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normAutofit/>
          </a:bodyPr>
          <a:lstStyle>
            <a:lvl1pPr eaLnBrk="1" hangingPunct="1">
              <a:buFont typeface="Arial" pitchFamily="34" charset="0"/>
              <a:buNone/>
              <a:defRPr noProof="1">
                <a:solidFill>
                  <a:srgbClr val="929292"/>
                </a:solidFill>
                <a:ea typeface="宋体" pitchFamily="2" charset="-122"/>
                <a:cs typeface="黑体" pitchFamily="49" charset="-122"/>
              </a:defRPr>
            </a:lvl1pPr>
          </a:lstStyle>
          <a:p>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normAutofit/>
          </a:bodyPr>
          <a:lstStyle>
            <a:lvl1pPr algn="ctr" eaLnBrk="1" hangingPunct="1">
              <a:buFont typeface="Arial" pitchFamily="34" charset="0"/>
              <a:buNone/>
              <a:defRPr sz="18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noAutofit/>
          </a:bodyPr>
          <a:lstStyle>
            <a:lvl1pPr algn="r" eaLnBrk="1" hangingPunct="1">
              <a:buFont typeface="Arial" pitchFamily="34" charset="0"/>
              <a:buNone/>
              <a:defRPr noProof="1">
                <a:solidFill>
                  <a:srgbClr val="929292"/>
                </a:solidFill>
                <a:ea typeface="宋体" pitchFamily="2" charset="-122"/>
                <a:cs typeface="黑体" pitchFamily="49" charset="-122"/>
              </a:defRPr>
            </a:lvl1pPr>
          </a:lstStyle>
          <a:p>
            <a:fld id="{D4DBE934-26E9-4B16-9471-C72F3AA8ACEF}" type="slidenum">
              <a:rPr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lnSpc>
          <a:spcPct val="90000"/>
        </a:lnSpc>
        <a:spcBef>
          <a:spcPct val="0"/>
        </a:spcBef>
        <a:spcAft>
          <a:spcPct val="0"/>
        </a:spcAft>
        <a:defRPr sz="3600" kern="1200">
          <a:solidFill>
            <a:srgbClr val="0A7BA7"/>
          </a:solidFill>
          <a:latin typeface="+mj-lt"/>
          <a:ea typeface="+mj-ea"/>
          <a:cs typeface="+mj-cs"/>
        </a:defRPr>
      </a:lvl1pPr>
      <a:lvl2pPr algn="l" rtl="0" eaLnBrk="0" fontAlgn="base" hangingPunct="0">
        <a:lnSpc>
          <a:spcPct val="90000"/>
        </a:lnSpc>
        <a:spcBef>
          <a:spcPct val="0"/>
        </a:spcBef>
        <a:spcAft>
          <a:spcPct val="0"/>
        </a:spcAft>
        <a:defRPr sz="3600">
          <a:solidFill>
            <a:srgbClr val="0A7BA7"/>
          </a:solidFill>
          <a:latin typeface="Arial" pitchFamily="34" charset="0"/>
          <a:ea typeface="黑体" pitchFamily="49" charset="-122"/>
        </a:defRPr>
      </a:lvl2pPr>
      <a:lvl3pPr algn="l" rtl="0" eaLnBrk="0" fontAlgn="base" hangingPunct="0">
        <a:lnSpc>
          <a:spcPct val="90000"/>
        </a:lnSpc>
        <a:spcBef>
          <a:spcPct val="0"/>
        </a:spcBef>
        <a:spcAft>
          <a:spcPct val="0"/>
        </a:spcAft>
        <a:defRPr sz="3600">
          <a:solidFill>
            <a:srgbClr val="0A7BA7"/>
          </a:solidFill>
          <a:latin typeface="Arial" pitchFamily="34" charset="0"/>
          <a:ea typeface="黑体" pitchFamily="49" charset="-122"/>
        </a:defRPr>
      </a:lvl3pPr>
      <a:lvl4pPr algn="l" rtl="0" eaLnBrk="0" fontAlgn="base" hangingPunct="0">
        <a:lnSpc>
          <a:spcPct val="90000"/>
        </a:lnSpc>
        <a:spcBef>
          <a:spcPct val="0"/>
        </a:spcBef>
        <a:spcAft>
          <a:spcPct val="0"/>
        </a:spcAft>
        <a:defRPr sz="3600">
          <a:solidFill>
            <a:srgbClr val="0A7BA7"/>
          </a:solidFill>
          <a:latin typeface="Arial" pitchFamily="34" charset="0"/>
          <a:ea typeface="黑体" pitchFamily="49" charset="-122"/>
        </a:defRPr>
      </a:lvl4pPr>
      <a:lvl5pPr algn="l" rtl="0" eaLnBrk="0" fontAlgn="base" hangingPunct="0">
        <a:lnSpc>
          <a:spcPct val="90000"/>
        </a:lnSpc>
        <a:spcBef>
          <a:spcPct val="0"/>
        </a:spcBef>
        <a:spcAft>
          <a:spcPct val="0"/>
        </a:spcAft>
        <a:defRPr sz="3600">
          <a:solidFill>
            <a:srgbClr val="0A7BA7"/>
          </a:solidFill>
          <a:latin typeface="Arial" pitchFamily="34" charset="0"/>
          <a:ea typeface="黑体" pitchFamily="49" charset="-122"/>
        </a:defRPr>
      </a:lvl5pPr>
      <a:lvl6pPr marL="457200" algn="l" rtl="0" fontAlgn="base">
        <a:lnSpc>
          <a:spcPct val="90000"/>
        </a:lnSpc>
        <a:spcBef>
          <a:spcPct val="0"/>
        </a:spcBef>
        <a:spcAft>
          <a:spcPct val="0"/>
        </a:spcAft>
        <a:defRPr sz="3600">
          <a:solidFill>
            <a:srgbClr val="0A7BA7"/>
          </a:solidFill>
          <a:latin typeface="Arial" pitchFamily="34" charset="0"/>
          <a:ea typeface="黑体" pitchFamily="49" charset="-122"/>
        </a:defRPr>
      </a:lvl6pPr>
      <a:lvl7pPr marL="914400" algn="l" rtl="0" fontAlgn="base">
        <a:lnSpc>
          <a:spcPct val="90000"/>
        </a:lnSpc>
        <a:spcBef>
          <a:spcPct val="0"/>
        </a:spcBef>
        <a:spcAft>
          <a:spcPct val="0"/>
        </a:spcAft>
        <a:defRPr sz="3600">
          <a:solidFill>
            <a:srgbClr val="0A7BA7"/>
          </a:solidFill>
          <a:latin typeface="Arial" pitchFamily="34" charset="0"/>
          <a:ea typeface="黑体" pitchFamily="49" charset="-122"/>
        </a:defRPr>
      </a:lvl7pPr>
      <a:lvl8pPr marL="1371600" algn="l" rtl="0" fontAlgn="base">
        <a:lnSpc>
          <a:spcPct val="90000"/>
        </a:lnSpc>
        <a:spcBef>
          <a:spcPct val="0"/>
        </a:spcBef>
        <a:spcAft>
          <a:spcPct val="0"/>
        </a:spcAft>
        <a:defRPr sz="3600">
          <a:solidFill>
            <a:srgbClr val="0A7BA7"/>
          </a:solidFill>
          <a:latin typeface="Arial" pitchFamily="34" charset="0"/>
          <a:ea typeface="黑体" pitchFamily="49" charset="-122"/>
        </a:defRPr>
      </a:lvl8pPr>
      <a:lvl9pPr marL="1828800" algn="l" rtl="0" fontAlgn="base">
        <a:lnSpc>
          <a:spcPct val="90000"/>
        </a:lnSpc>
        <a:spcBef>
          <a:spcPct val="0"/>
        </a:spcBef>
        <a:spcAft>
          <a:spcPct val="0"/>
        </a:spcAft>
        <a:defRPr sz="3600">
          <a:solidFill>
            <a:srgbClr val="0A7BA7"/>
          </a:solidFill>
          <a:latin typeface="Arial" pitchFamily="34" charset="0"/>
          <a:ea typeface="黑体" pitchFamily="49" charset="-122"/>
        </a:defRPr>
      </a:lvl9pPr>
    </p:titleStyle>
    <p:bodyStyle>
      <a:lvl1pPr marL="228600" indent="-228600" algn="l" rtl="0" eaLnBrk="0" fontAlgn="base" hangingPunct="0">
        <a:lnSpc>
          <a:spcPct val="90000"/>
        </a:lnSpc>
        <a:spcBef>
          <a:spcPts val="1000"/>
        </a:spcBef>
        <a:spcAft>
          <a:spcPct val="0"/>
        </a:spcAft>
        <a:buClr>
          <a:srgbClr val="19B4F1"/>
        </a:buClr>
        <a:buFont typeface="Wingdings" pitchFamily="2" charset="2"/>
        <a:buChar char="?"/>
        <a:defRPr sz="2400" kern="1200">
          <a:solidFill>
            <a:srgbClr val="19B4F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000" kern="1200">
          <a:solidFill>
            <a:srgbClr val="19B4F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kern="1200">
          <a:solidFill>
            <a:srgbClr val="19B4F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rgbClr val="19B4F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rgbClr val="19B4F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29.xml"/><Relationship Id="rId12"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40.xml"/><Relationship Id="rId5" Type="http://schemas.openxmlformats.org/officeDocument/2006/relationships/slide" Target="slide7.xml"/><Relationship Id="rId10" Type="http://schemas.openxmlformats.org/officeDocument/2006/relationships/slide" Target="slide36.xml"/><Relationship Id="rId4" Type="http://schemas.openxmlformats.org/officeDocument/2006/relationships/slide" Target="slide6.xml"/><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26576;&#29123;&#27668;&#20844;&#21496;&#21407;&#22987;&#22266;&#26377;&#39118;&#38505;&#30697;&#38453;.doc" TargetMode="External"/><Relationship Id="rId2" Type="http://schemas.openxmlformats.org/officeDocument/2006/relationships/hyperlink" Target="&#28207;&#21326;&#29123;&#27668;&#21407;&#22987;&#22266;&#26377;&#39118;&#38505;&#30697;&#38453;.doc"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5350" y="1093787"/>
            <a:ext cx="10377488" cy="2479675"/>
          </a:xfrm>
        </p:spPr>
        <p:txBody>
          <a:bodyPr>
            <a:normAutofit/>
          </a:bodyPr>
          <a:lstStyle/>
          <a:p>
            <a:r>
              <a:rPr lang="zh-CN" altLang="en-US" b="1" dirty="0" smtClean="0">
                <a:solidFill>
                  <a:srgbClr val="FF0000"/>
                </a:solidFill>
              </a:rPr>
              <a:t>两个</a:t>
            </a:r>
            <a:r>
              <a:rPr lang="zh-CN" altLang="en-US" b="1" dirty="0">
                <a:solidFill>
                  <a:srgbClr val="FF0000"/>
                </a:solidFill>
              </a:rPr>
              <a:t>体系</a:t>
            </a:r>
            <a:r>
              <a:rPr lang="zh-CN" altLang="en-US" b="1" dirty="0" smtClean="0">
                <a:solidFill>
                  <a:srgbClr val="FF0000"/>
                </a:solidFill>
              </a:rPr>
              <a:t>建设部分基础知识点</a:t>
            </a:r>
            <a:r>
              <a:rPr lang="en-US" altLang="zh-CN" b="1" dirty="0" smtClean="0">
                <a:solidFill>
                  <a:srgbClr val="FF0000"/>
                </a:solidFill>
              </a:rPr>
              <a:t/>
            </a:r>
            <a:br>
              <a:rPr lang="en-US" altLang="zh-CN" b="1" dirty="0" smtClean="0">
                <a:solidFill>
                  <a:srgbClr val="FF0000"/>
                </a:solidFill>
              </a:rPr>
            </a:br>
            <a:r>
              <a:rPr lang="zh-CN" altLang="en-US" b="1" dirty="0">
                <a:solidFill>
                  <a:srgbClr val="FF0000"/>
                </a:solidFill>
              </a:rPr>
              <a:t>介绍</a:t>
            </a:r>
          </a:p>
        </p:txBody>
      </p:sp>
      <p:sp>
        <p:nvSpPr>
          <p:cNvPr id="3" name="副标题 2"/>
          <p:cNvSpPr>
            <a:spLocks noGrp="1"/>
          </p:cNvSpPr>
          <p:nvPr>
            <p:ph type="subTitle" idx="1"/>
          </p:nvPr>
        </p:nvSpPr>
        <p:spPr>
          <a:xfrm>
            <a:off x="1524000" y="4575125"/>
            <a:ext cx="9144000" cy="845013"/>
          </a:xfrm>
        </p:spPr>
        <p:txBody>
          <a:bodyPr>
            <a:normAutofit/>
          </a:bodyPr>
          <a:lstStyle/>
          <a:p>
            <a:r>
              <a:rPr lang="zh-CN" altLang="en-US" sz="4000" dirty="0">
                <a:solidFill>
                  <a:srgbClr val="FF0000"/>
                </a:solidFill>
              </a:rPr>
              <a:t>济南和鉴信成技术服务有限公司</a:t>
            </a:r>
            <a:endParaRPr lang="en-US" altLang="zh-CN" sz="4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nvSpPr>
        <p:spPr bwMode="auto">
          <a:xfrm>
            <a:off x="818515" y="833718"/>
            <a:ext cx="10756900" cy="5553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en-US" altLang="zh-CN" sz="2400" b="1" kern="0" dirty="0">
                <a:solidFill>
                  <a:srgbClr val="3600FF"/>
                </a:solidFill>
                <a:latin typeface="微软雅黑" pitchFamily="34" charset="-122"/>
                <a:ea typeface="微软雅黑" pitchFamily="34" charset="-122"/>
              </a:rPr>
              <a:t>(3) </a:t>
            </a:r>
            <a:r>
              <a:rPr lang="zh-CN" altLang="en-US" sz="2400" b="1" kern="0" dirty="0">
                <a:solidFill>
                  <a:srgbClr val="3600FF"/>
                </a:solidFill>
                <a:latin typeface="微软雅黑" pitchFamily="34" charset="-122"/>
                <a:ea typeface="微软雅黑" pitchFamily="34" charset="-122"/>
              </a:rPr>
              <a:t>进行</a:t>
            </a:r>
            <a:r>
              <a:rPr lang="en-US" altLang="zh-CN" sz="2400" b="1" kern="0" dirty="0">
                <a:solidFill>
                  <a:srgbClr val="3600FF"/>
                </a:solidFill>
                <a:latin typeface="微软雅黑" pitchFamily="34" charset="-122"/>
                <a:ea typeface="微软雅黑" pitchFamily="34" charset="-122"/>
              </a:rPr>
              <a:t>JHA</a:t>
            </a:r>
            <a:r>
              <a:rPr lang="zh-CN" altLang="en-US" sz="2400" b="1" kern="0" dirty="0">
                <a:solidFill>
                  <a:srgbClr val="3600FF"/>
                </a:solidFill>
                <a:latin typeface="微软雅黑" pitchFamily="34" charset="-122"/>
                <a:ea typeface="微软雅黑" pitchFamily="34" charset="-122"/>
              </a:rPr>
              <a:t>应按照以下步骤实施：</a:t>
            </a:r>
            <a:r>
              <a:rPr lang="zh-CN" altLang="en-US" sz="2400" b="1" kern="0" dirty="0">
                <a:latin typeface="微软雅黑" pitchFamily="34" charset="-122"/>
                <a:ea typeface="微软雅黑" pitchFamily="34" charset="-122"/>
              </a:rPr>
              <a:t/>
            </a:r>
            <a:br>
              <a:rPr lang="zh-CN" altLang="en-US" sz="2400" b="1" kern="0" dirty="0">
                <a:latin typeface="微软雅黑" pitchFamily="34" charset="-122"/>
                <a:ea typeface="微软雅黑" pitchFamily="34" charset="-122"/>
              </a:rPr>
            </a:br>
            <a:r>
              <a:rPr lang="en-US" altLang="zh-CN" sz="2400" b="1" kern="0" dirty="0">
                <a:latin typeface="微软雅黑" pitchFamily="34" charset="-122"/>
                <a:ea typeface="微软雅黑" pitchFamily="34" charset="-122"/>
              </a:rPr>
              <a:t>—</a:t>
            </a:r>
            <a:r>
              <a:rPr lang="zh-CN" altLang="en-US" sz="2400" b="1" kern="0" dirty="0">
                <a:latin typeface="微软雅黑" pitchFamily="34" charset="-122"/>
                <a:ea typeface="微软雅黑" pitchFamily="34" charset="-122"/>
              </a:rPr>
              <a:t>确定工作危害分析的生产场所和区域</a:t>
            </a:r>
            <a:r>
              <a:rPr lang="zh-CN" altLang="en-US" sz="2400" b="1" kern="0" dirty="0" smtClean="0">
                <a:latin typeface="微软雅黑" pitchFamily="34" charset="-122"/>
                <a:ea typeface="微软雅黑" pitchFamily="34" charset="-122"/>
              </a:rPr>
              <a:t>；</a:t>
            </a:r>
            <a:r>
              <a:rPr lang="zh-CN" altLang="en-US" sz="2400" b="1" kern="0" dirty="0" smtClean="0">
                <a:solidFill>
                  <a:srgbClr val="FF0000"/>
                </a:solidFill>
                <a:latin typeface="微软雅黑" pitchFamily="34" charset="-122"/>
                <a:ea typeface="微软雅黑" pitchFamily="34" charset="-122"/>
              </a:rPr>
              <a:t>（风险点识别）</a:t>
            </a:r>
            <a:r>
              <a:rPr lang="zh-CN" altLang="en-US" sz="2400" b="1" kern="0" dirty="0">
                <a:solidFill>
                  <a:srgbClr val="FF0000"/>
                </a:solidFill>
                <a:latin typeface="微软雅黑" pitchFamily="34" charset="-122"/>
                <a:ea typeface="微软雅黑" pitchFamily="34" charset="-122"/>
              </a:rPr>
              <a:t/>
            </a:r>
            <a:br>
              <a:rPr lang="zh-CN" altLang="en-US" sz="2400" b="1" kern="0" dirty="0">
                <a:solidFill>
                  <a:srgbClr val="FF0000"/>
                </a:solidFill>
                <a:latin typeface="微软雅黑" pitchFamily="34" charset="-122"/>
                <a:ea typeface="微软雅黑" pitchFamily="34" charset="-122"/>
              </a:rPr>
            </a:br>
            <a:r>
              <a:rPr lang="en-US" altLang="zh-CN" sz="2400" b="1" kern="0" dirty="0">
                <a:latin typeface="微软雅黑" pitchFamily="34" charset="-122"/>
                <a:ea typeface="微软雅黑" pitchFamily="34" charset="-122"/>
              </a:rPr>
              <a:t>—</a:t>
            </a:r>
            <a:r>
              <a:rPr lang="zh-CN" altLang="en-US" sz="2400" b="1" kern="0" dirty="0">
                <a:latin typeface="微软雅黑" pitchFamily="34" charset="-122"/>
                <a:ea typeface="微软雅黑" pitchFamily="34" charset="-122"/>
              </a:rPr>
              <a:t>对确定的生产场所和区域进行工序（包括辅助设施作业活动分析）划分</a:t>
            </a:r>
            <a:r>
              <a:rPr lang="zh-CN" altLang="en-US" sz="2400" b="1" kern="0" dirty="0" smtClean="0">
                <a:latin typeface="微软雅黑" pitchFamily="34" charset="-122"/>
                <a:ea typeface="微软雅黑" pitchFamily="34" charset="-122"/>
              </a:rPr>
              <a:t>；</a:t>
            </a:r>
            <a:r>
              <a:rPr lang="zh-CN" altLang="en-US" sz="2400" b="1" kern="0" dirty="0">
                <a:solidFill>
                  <a:srgbClr val="FF0000"/>
                </a:solidFill>
                <a:latin typeface="微软雅黑" pitchFamily="34" charset="-122"/>
                <a:ea typeface="微软雅黑" pitchFamily="34" charset="-122"/>
              </a:rPr>
              <a:t>（风险点识别</a:t>
            </a:r>
            <a:r>
              <a:rPr lang="zh-CN" altLang="en-US" sz="2400" b="1" kern="0" dirty="0" smtClean="0">
                <a:solidFill>
                  <a:srgbClr val="FF0000"/>
                </a:solidFill>
                <a:latin typeface="微软雅黑" pitchFamily="34" charset="-122"/>
                <a:ea typeface="微软雅黑" pitchFamily="34" charset="-122"/>
              </a:rPr>
              <a:t>）</a:t>
            </a:r>
            <a:r>
              <a:rPr lang="zh-CN" altLang="en-US" sz="2400" b="1" kern="0" dirty="0">
                <a:latin typeface="微软雅黑" pitchFamily="34" charset="-122"/>
                <a:ea typeface="微软雅黑" pitchFamily="34" charset="-122"/>
              </a:rPr>
              <a:t/>
            </a:r>
            <a:br>
              <a:rPr lang="zh-CN" altLang="en-US" sz="2400" b="1" kern="0" dirty="0">
                <a:latin typeface="微软雅黑" pitchFamily="34" charset="-122"/>
                <a:ea typeface="微软雅黑" pitchFamily="34" charset="-122"/>
              </a:rPr>
            </a:br>
            <a:r>
              <a:rPr lang="en-US" altLang="zh-CN" sz="2400" b="1" kern="0" dirty="0">
                <a:latin typeface="微软雅黑" pitchFamily="34" charset="-122"/>
                <a:ea typeface="微软雅黑" pitchFamily="34" charset="-122"/>
              </a:rPr>
              <a:t>—</a:t>
            </a:r>
            <a:r>
              <a:rPr lang="zh-CN" altLang="en-US" sz="2400" b="1" kern="0" dirty="0">
                <a:latin typeface="微软雅黑" pitchFamily="34" charset="-122"/>
                <a:ea typeface="微软雅黑" pitchFamily="34" charset="-122"/>
              </a:rPr>
              <a:t>对每个工序进行工作内容分析；</a:t>
            </a:r>
            <a:br>
              <a:rPr lang="zh-CN" altLang="en-US" sz="2400" b="1" kern="0" dirty="0">
                <a:latin typeface="微软雅黑" pitchFamily="34" charset="-122"/>
                <a:ea typeface="微软雅黑" pitchFamily="34" charset="-122"/>
              </a:rPr>
            </a:br>
            <a:r>
              <a:rPr lang="en-US" altLang="zh-CN" sz="2400" b="1" kern="0" dirty="0">
                <a:latin typeface="微软雅黑" pitchFamily="34" charset="-122"/>
                <a:ea typeface="微软雅黑" pitchFamily="34" charset="-122"/>
              </a:rPr>
              <a:t>—</a:t>
            </a:r>
            <a:r>
              <a:rPr lang="zh-CN" altLang="en-US" sz="2400" b="1" kern="0" dirty="0">
                <a:latin typeface="微软雅黑" pitchFamily="34" charset="-122"/>
                <a:ea typeface="微软雅黑" pitchFamily="34" charset="-122"/>
              </a:rPr>
              <a:t>确定每进行一项工作内容可能存在的危害类型；</a:t>
            </a:r>
            <a:br>
              <a:rPr lang="zh-CN" altLang="en-US" sz="2400" b="1" kern="0" dirty="0">
                <a:latin typeface="微软雅黑" pitchFamily="34" charset="-122"/>
                <a:ea typeface="微软雅黑" pitchFamily="34" charset="-122"/>
              </a:rPr>
            </a:br>
            <a:r>
              <a:rPr lang="en-US" altLang="zh-CN" sz="2400" b="1" kern="0" dirty="0">
                <a:latin typeface="微软雅黑" pitchFamily="34" charset="-122"/>
                <a:ea typeface="微软雅黑" pitchFamily="34" charset="-122"/>
              </a:rPr>
              <a:t>—</a:t>
            </a:r>
            <a:r>
              <a:rPr lang="zh-CN" altLang="en-US" sz="2400" b="1" kern="0" dirty="0">
                <a:latin typeface="微软雅黑" pitchFamily="34" charset="-122"/>
                <a:ea typeface="微软雅黑" pitchFamily="34" charset="-122"/>
              </a:rPr>
              <a:t>确认已采取的风险控制措施中还存在的缺陷和还未采取的控制措施，并提出相应的补偿措施；</a:t>
            </a:r>
            <a:br>
              <a:rPr lang="zh-CN" altLang="en-US" sz="2400" b="1" kern="0" dirty="0">
                <a:latin typeface="微软雅黑" pitchFamily="34" charset="-122"/>
                <a:ea typeface="微软雅黑" pitchFamily="34" charset="-122"/>
              </a:rPr>
            </a:br>
            <a:r>
              <a:rPr lang="en-US" altLang="zh-CN" sz="2400" b="1" kern="0" dirty="0">
                <a:latin typeface="微软雅黑" pitchFamily="34" charset="-122"/>
                <a:ea typeface="微软雅黑" pitchFamily="34" charset="-122"/>
              </a:rPr>
              <a:t>—</a:t>
            </a:r>
            <a:r>
              <a:rPr lang="zh-CN" altLang="en-US" sz="2400" b="1" kern="0" dirty="0">
                <a:latin typeface="微软雅黑" pitchFamily="34" charset="-122"/>
                <a:ea typeface="微软雅黑" pitchFamily="34" charset="-122"/>
              </a:rPr>
              <a:t>针对工作危害分析结果中属于重大风险的项目，或者存在重大控制措施缺陷的，制定企业的目标和管理方案，并加以实施，从而实现保障安全生产的目的。</a:t>
            </a: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idx="4294967295"/>
          </p:nvPr>
        </p:nvSpPr>
        <p:spPr>
          <a:xfrm>
            <a:off x="524436" y="998855"/>
            <a:ext cx="11147611" cy="4702698"/>
          </a:xfrm>
        </p:spPr>
        <p:txBody>
          <a:bodyPr vert="horz" wrap="square" lIns="68580" tIns="34290" rIns="68580" bIns="34290" numCol="1" anchor="ctr" anchorCtr="0" compatLnSpc="1"/>
          <a:lstStyle/>
          <a:p>
            <a:pPr eaLnBrk="1" hangingPunct="1">
              <a:lnSpc>
                <a:spcPct val="145000"/>
              </a:lnSpc>
            </a:pPr>
            <a:r>
              <a:rPr lang="en-US" altLang="en-US" sz="2000" b="1" dirty="0">
                <a:solidFill>
                  <a:srgbClr val="3600FF"/>
                </a:solidFill>
                <a:latin typeface="微软雅黑" pitchFamily="34" charset="-122"/>
                <a:ea typeface="微软雅黑" pitchFamily="34" charset="-122"/>
              </a:rPr>
              <a:t>(4) </a:t>
            </a:r>
            <a:r>
              <a:rPr lang="zh-CN" altLang="en-US" sz="2000" b="1" dirty="0">
                <a:solidFill>
                  <a:srgbClr val="3600FF"/>
                </a:solidFill>
                <a:latin typeface="微软雅黑" pitchFamily="34" charset="-122"/>
                <a:ea typeface="微软雅黑" pitchFamily="34" charset="-122"/>
              </a:rPr>
              <a:t>进行</a:t>
            </a:r>
            <a:r>
              <a:rPr lang="en-US" altLang="zh-CN" sz="2000" b="1" dirty="0">
                <a:solidFill>
                  <a:srgbClr val="3600FF"/>
                </a:solidFill>
                <a:latin typeface="微软雅黑" pitchFamily="34" charset="-122"/>
                <a:ea typeface="微软雅黑" pitchFamily="34" charset="-122"/>
              </a:rPr>
              <a:t>JHA</a:t>
            </a:r>
            <a:r>
              <a:rPr lang="zh-CN" altLang="en-US" sz="2000" b="1" dirty="0">
                <a:solidFill>
                  <a:srgbClr val="3600FF"/>
                </a:solidFill>
                <a:latin typeface="微软雅黑" pitchFamily="34" charset="-122"/>
                <a:ea typeface="微软雅黑" pitchFamily="34" charset="-122"/>
              </a:rPr>
              <a:t>的工作要求</a:t>
            </a:r>
            <a:r>
              <a:rPr lang="zh-CN" altLang="en-US" sz="2000" b="1" dirty="0">
                <a:solidFill>
                  <a:schemeClr val="accent2"/>
                </a:solidFill>
                <a:latin typeface="微软雅黑" pitchFamily="34" charset="-122"/>
                <a:ea typeface="微软雅黑" pitchFamily="34" charset="-122"/>
              </a:rPr>
              <a:t/>
            </a:r>
            <a:br>
              <a:rPr lang="zh-CN" altLang="en-US" sz="2000" b="1" dirty="0">
                <a:solidFill>
                  <a:schemeClr val="accent2"/>
                </a:solidFill>
                <a:latin typeface="微软雅黑" pitchFamily="34" charset="-122"/>
                <a:ea typeface="微软雅黑" pitchFamily="34" charset="-122"/>
              </a:rPr>
            </a:br>
            <a:r>
              <a:rPr lang="zh-CN" altLang="en-US" sz="2000" b="1" dirty="0">
                <a:solidFill>
                  <a:schemeClr val="accent2"/>
                </a:solidFill>
                <a:latin typeface="微软雅黑" pitchFamily="34" charset="-122"/>
                <a:ea typeface="微软雅黑" pitchFamily="34" charset="-122"/>
              </a:rPr>
              <a:t>   </a:t>
            </a:r>
            <a:r>
              <a:rPr lang="zh-CN" altLang="en-US" sz="2000" b="1" dirty="0">
                <a:solidFill>
                  <a:schemeClr val="tx1"/>
                </a:solidFill>
                <a:latin typeface="微软雅黑" pitchFamily="34" charset="-122"/>
                <a:ea typeface="微软雅黑" pitchFamily="34" charset="-122"/>
              </a:rPr>
              <a:t> </a:t>
            </a:r>
            <a:r>
              <a:rPr lang="zh-CN" altLang="en-US" sz="2000" b="1" dirty="0" smtClean="0">
                <a:solidFill>
                  <a:schemeClr val="tx1"/>
                </a:solidFill>
                <a:latin typeface="微软雅黑" pitchFamily="34" charset="-122"/>
                <a:ea typeface="微软雅黑" pitchFamily="34" charset="-122"/>
              </a:rPr>
              <a:t> 为</a:t>
            </a:r>
            <a:r>
              <a:rPr lang="zh-CN" altLang="en-US" sz="2000" b="1" dirty="0">
                <a:solidFill>
                  <a:schemeClr val="tx1"/>
                </a:solidFill>
                <a:latin typeface="微软雅黑" pitchFamily="34" charset="-122"/>
                <a:ea typeface="微软雅黑" pitchFamily="34" charset="-122"/>
              </a:rPr>
              <a:t>确保工作危害分析的有效性，企业应成立专门的工作小组，对企业内各个生产单位的工作危害分析工作进行专业培训和指导。工作危害分析工作尽可能自下而上地开展，这样会更全面地识别出作业现场的工作危害，而不是靠工作小组独自地开展工作，这样容易在针对性和全面性方面发生偏差。</a:t>
            </a:r>
            <a:br>
              <a:rPr lang="zh-CN" altLang="en-US" sz="2000" b="1" dirty="0">
                <a:solidFill>
                  <a:schemeClr val="tx1"/>
                </a:solidFill>
                <a:latin typeface="微软雅黑" pitchFamily="34" charset="-122"/>
                <a:ea typeface="微软雅黑" pitchFamily="34" charset="-122"/>
              </a:rPr>
            </a:br>
            <a:r>
              <a:rPr lang="zh-CN" altLang="en-US" sz="2000" b="1" dirty="0">
                <a:solidFill>
                  <a:schemeClr val="tx1"/>
                </a:solidFill>
                <a:latin typeface="微软雅黑" pitchFamily="34" charset="-122"/>
                <a:ea typeface="微软雅黑" pitchFamily="34" charset="-122"/>
              </a:rPr>
              <a:t>    企业应参照以下要求组织开展该项工作：</a:t>
            </a:r>
            <a:br>
              <a:rPr lang="zh-CN" altLang="en-US" sz="2000" b="1" dirty="0">
                <a:solidFill>
                  <a:schemeClr val="tx1"/>
                </a:solidFill>
                <a:latin typeface="微软雅黑" pitchFamily="34" charset="-122"/>
                <a:ea typeface="微软雅黑" pitchFamily="34" charset="-122"/>
              </a:rPr>
            </a:br>
            <a:r>
              <a:rPr lang="zh-CN" altLang="en-US" sz="2000" b="1" dirty="0" smtClean="0">
                <a:solidFill>
                  <a:schemeClr val="tx1"/>
                </a:solidFill>
                <a:latin typeface="微软雅黑" pitchFamily="34" charset="-122"/>
                <a:ea typeface="微软雅黑" pitchFamily="34" charset="-122"/>
              </a:rPr>
              <a:t>    </a:t>
            </a:r>
            <a:r>
              <a:rPr lang="en-US" altLang="zh-CN" sz="2000" b="1" dirty="0" smtClean="0">
                <a:solidFill>
                  <a:schemeClr val="tx1"/>
                </a:solidFill>
                <a:latin typeface="微软雅黑" pitchFamily="34" charset="-122"/>
                <a:ea typeface="微软雅黑" pitchFamily="34" charset="-122"/>
              </a:rPr>
              <a:t>——</a:t>
            </a:r>
            <a:r>
              <a:rPr lang="zh-CN" altLang="en-US" sz="2000" b="1" dirty="0">
                <a:solidFill>
                  <a:schemeClr val="tx1"/>
                </a:solidFill>
                <a:latin typeface="微软雅黑" pitchFamily="34" charset="-122"/>
                <a:ea typeface="微软雅黑" pitchFamily="34" charset="-122"/>
              </a:rPr>
              <a:t>组成企业的工作危害工作小组，并确定小组组长；</a:t>
            </a:r>
            <a:br>
              <a:rPr lang="zh-CN" altLang="en-US" sz="2000" b="1" dirty="0">
                <a:solidFill>
                  <a:schemeClr val="tx1"/>
                </a:solidFill>
                <a:latin typeface="微软雅黑" pitchFamily="34" charset="-122"/>
                <a:ea typeface="微软雅黑" pitchFamily="34" charset="-122"/>
              </a:rPr>
            </a:br>
            <a:r>
              <a:rPr lang="zh-CN" altLang="en-US" sz="2000" b="1" dirty="0" smtClean="0">
                <a:solidFill>
                  <a:schemeClr val="tx1"/>
                </a:solidFill>
                <a:latin typeface="微软雅黑" pitchFamily="34" charset="-122"/>
                <a:ea typeface="微软雅黑" pitchFamily="34" charset="-122"/>
              </a:rPr>
              <a:t>    </a:t>
            </a:r>
            <a:r>
              <a:rPr lang="en-US" altLang="zh-CN" sz="2000" b="1" dirty="0" smtClean="0">
                <a:solidFill>
                  <a:schemeClr val="tx1"/>
                </a:solidFill>
                <a:latin typeface="微软雅黑" pitchFamily="34" charset="-122"/>
                <a:ea typeface="微软雅黑" pitchFamily="34" charset="-122"/>
              </a:rPr>
              <a:t>——</a:t>
            </a:r>
            <a:r>
              <a:rPr lang="zh-CN" altLang="en-US" sz="2000" b="1" dirty="0">
                <a:solidFill>
                  <a:schemeClr val="tx1"/>
                </a:solidFill>
                <a:latin typeface="微软雅黑" pitchFamily="34" charset="-122"/>
                <a:ea typeface="微软雅黑" pitchFamily="34" charset="-122"/>
              </a:rPr>
              <a:t>组织力量或聘请专家进行</a:t>
            </a:r>
            <a:r>
              <a:rPr lang="en-US" altLang="zh-CN" sz="2000" b="1" dirty="0">
                <a:solidFill>
                  <a:schemeClr val="tx1"/>
                </a:solidFill>
                <a:latin typeface="微软雅黑" pitchFamily="34" charset="-122"/>
                <a:ea typeface="微软雅黑" pitchFamily="34" charset="-122"/>
              </a:rPr>
              <a:t>JHA</a:t>
            </a:r>
            <a:r>
              <a:rPr lang="zh-CN" altLang="en-US" sz="2000" b="1" dirty="0">
                <a:solidFill>
                  <a:schemeClr val="tx1"/>
                </a:solidFill>
                <a:latin typeface="微软雅黑" pitchFamily="34" charset="-122"/>
                <a:ea typeface="微软雅黑" pitchFamily="34" charset="-122"/>
              </a:rPr>
              <a:t>方法的培训；</a:t>
            </a:r>
            <a:br>
              <a:rPr lang="zh-CN" altLang="en-US" sz="2000" b="1" dirty="0">
                <a:solidFill>
                  <a:schemeClr val="tx1"/>
                </a:solidFill>
                <a:latin typeface="微软雅黑" pitchFamily="34" charset="-122"/>
                <a:ea typeface="微软雅黑" pitchFamily="34" charset="-122"/>
              </a:rPr>
            </a:br>
            <a:r>
              <a:rPr lang="zh-CN" altLang="en-US" sz="2000" b="1" dirty="0" smtClean="0">
                <a:solidFill>
                  <a:schemeClr val="tx1"/>
                </a:solidFill>
                <a:latin typeface="微软雅黑" pitchFamily="34" charset="-122"/>
                <a:ea typeface="微软雅黑" pitchFamily="34" charset="-122"/>
              </a:rPr>
              <a:t>    </a:t>
            </a:r>
            <a:r>
              <a:rPr lang="en-US" altLang="zh-CN" sz="2000" b="1" dirty="0" smtClean="0">
                <a:solidFill>
                  <a:schemeClr val="tx1"/>
                </a:solidFill>
                <a:latin typeface="微软雅黑" pitchFamily="34" charset="-122"/>
                <a:ea typeface="微软雅黑" pitchFamily="34" charset="-122"/>
              </a:rPr>
              <a:t>——</a:t>
            </a:r>
            <a:r>
              <a:rPr lang="zh-CN" altLang="en-US" sz="2000" b="1" dirty="0">
                <a:solidFill>
                  <a:schemeClr val="tx1"/>
                </a:solidFill>
                <a:latin typeface="微软雅黑" pitchFamily="34" charset="-122"/>
                <a:ea typeface="微软雅黑" pitchFamily="34" charset="-122"/>
              </a:rPr>
              <a:t>工作小组进行任务分工。便于小组成员按照专业进行资料准备；</a:t>
            </a:r>
            <a:br>
              <a:rPr lang="zh-CN" altLang="en-US" sz="2000" b="1" dirty="0">
                <a:solidFill>
                  <a:schemeClr val="tx1"/>
                </a:solidFill>
                <a:latin typeface="微软雅黑" pitchFamily="34" charset="-122"/>
                <a:ea typeface="微软雅黑" pitchFamily="34" charset="-122"/>
              </a:rPr>
            </a:br>
            <a:r>
              <a:rPr lang="zh-CN" altLang="en-US" sz="2000" b="1" dirty="0" smtClean="0">
                <a:solidFill>
                  <a:schemeClr val="tx1"/>
                </a:solidFill>
                <a:latin typeface="微软雅黑" pitchFamily="34" charset="-122"/>
                <a:ea typeface="微软雅黑" pitchFamily="34" charset="-122"/>
              </a:rPr>
              <a:t>    </a:t>
            </a:r>
            <a:r>
              <a:rPr lang="en-US" altLang="zh-CN" sz="2000" b="1" dirty="0" smtClean="0">
                <a:solidFill>
                  <a:schemeClr val="tx1"/>
                </a:solidFill>
                <a:latin typeface="微软雅黑" pitchFamily="34" charset="-122"/>
                <a:ea typeface="微软雅黑" pitchFamily="34" charset="-122"/>
              </a:rPr>
              <a:t>——</a:t>
            </a:r>
            <a:r>
              <a:rPr lang="zh-CN" altLang="en-US" sz="2000" b="1" dirty="0">
                <a:solidFill>
                  <a:schemeClr val="tx1"/>
                </a:solidFill>
                <a:latin typeface="微软雅黑" pitchFamily="34" charset="-122"/>
                <a:ea typeface="微软雅黑" pitchFamily="34" charset="-122"/>
              </a:rPr>
              <a:t>工作小组应集中一段时间进行工作准备。包括有关安全法律法规、标准规范、事故案例等的资料收集和学习；工作表格等工具的准备等。</a:t>
            </a:r>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文本框 1"/>
          <p:cNvSpPr txBox="1">
            <a:spLocks noChangeArrowheads="1"/>
          </p:cNvSpPr>
          <p:nvPr/>
        </p:nvSpPr>
        <p:spPr bwMode="auto">
          <a:xfrm>
            <a:off x="1476375" y="1069975"/>
            <a:ext cx="8858250" cy="4511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45000"/>
              </a:lnSpc>
            </a:pPr>
            <a:r>
              <a:rPr lang="en-US" altLang="zh-CN" sz="2000" b="1" kern="0" dirty="0">
                <a:latin typeface="微软雅黑" pitchFamily="34" charset="-122"/>
                <a:ea typeface="微软雅黑" pitchFamily="34" charset="-122"/>
                <a:sym typeface="黑体" pitchFamily="49" charset="-122"/>
              </a:rPr>
              <a:t>——</a:t>
            </a:r>
            <a:r>
              <a:rPr lang="zh-CN" altLang="en-US" sz="2000" b="1" kern="0" dirty="0">
                <a:latin typeface="微软雅黑" pitchFamily="34" charset="-122"/>
                <a:ea typeface="微软雅黑" pitchFamily="34" charset="-122"/>
                <a:sym typeface="黑体" pitchFamily="49" charset="-122"/>
              </a:rPr>
              <a:t>为确保分析标准的一致性，小组可以选择一个典型的操作进行工作危害分析试点，全部成员参加，以便大家统一对分析标准的理解。</a:t>
            </a:r>
            <a:br>
              <a:rPr lang="zh-CN" altLang="en-US" sz="2000" b="1" kern="0" dirty="0">
                <a:latin typeface="微软雅黑" pitchFamily="34" charset="-122"/>
                <a:ea typeface="微软雅黑" pitchFamily="34" charset="-122"/>
                <a:sym typeface="黑体" pitchFamily="49" charset="-122"/>
              </a:rPr>
            </a:br>
            <a:r>
              <a:rPr lang="en-US" altLang="zh-CN" sz="2000" b="1" kern="0" dirty="0">
                <a:latin typeface="微软雅黑" pitchFamily="34" charset="-122"/>
                <a:ea typeface="微软雅黑" pitchFamily="34" charset="-122"/>
                <a:sym typeface="黑体" pitchFamily="49" charset="-122"/>
              </a:rPr>
              <a:t>——</a:t>
            </a:r>
            <a:r>
              <a:rPr lang="zh-CN" altLang="en-US" sz="2000" b="1" kern="0" dirty="0">
                <a:latin typeface="微软雅黑" pitchFamily="34" charset="-122"/>
                <a:ea typeface="微软雅黑" pitchFamily="34" charset="-122"/>
                <a:sym typeface="黑体" pitchFamily="49" charset="-122"/>
              </a:rPr>
              <a:t>企业规模较大时，应要求二级单位成立工作小组，然后对其进行专业培训和方法指导，以确保工作危害分析的应用效果。</a:t>
            </a:r>
            <a:br>
              <a:rPr lang="zh-CN" altLang="en-US" sz="2000" b="1" kern="0" dirty="0">
                <a:latin typeface="微软雅黑" pitchFamily="34" charset="-122"/>
                <a:ea typeface="微软雅黑" pitchFamily="34" charset="-122"/>
                <a:sym typeface="黑体" pitchFamily="49" charset="-122"/>
              </a:rPr>
            </a:br>
            <a:r>
              <a:rPr lang="en-US" altLang="zh-CN" sz="2000" b="1" kern="0" dirty="0">
                <a:latin typeface="微软雅黑" pitchFamily="34" charset="-122"/>
                <a:ea typeface="微软雅黑" pitchFamily="34" charset="-122"/>
                <a:sym typeface="黑体" pitchFamily="49" charset="-122"/>
              </a:rPr>
              <a:t>——</a:t>
            </a:r>
            <a:r>
              <a:rPr lang="zh-CN" altLang="en-US" sz="2000" b="1" kern="0" dirty="0">
                <a:latin typeface="微软雅黑" pitchFamily="34" charset="-122"/>
                <a:ea typeface="微软雅黑" pitchFamily="34" charset="-122"/>
                <a:sym typeface="黑体" pitchFamily="49" charset="-122"/>
              </a:rPr>
              <a:t>在进行工作危害分析时，成员之间应进行充分沟通，确保分析结果的客观性和可靠性。</a:t>
            </a:r>
            <a:br>
              <a:rPr lang="zh-CN" altLang="en-US" sz="2000" b="1" kern="0" dirty="0">
                <a:latin typeface="微软雅黑" pitchFamily="34" charset="-122"/>
                <a:ea typeface="微软雅黑" pitchFamily="34" charset="-122"/>
                <a:sym typeface="黑体" pitchFamily="49" charset="-122"/>
              </a:rPr>
            </a:br>
            <a:r>
              <a:rPr lang="en-US" altLang="zh-CN" sz="2000" b="1" kern="0" dirty="0">
                <a:latin typeface="微软雅黑" pitchFamily="34" charset="-122"/>
                <a:ea typeface="微软雅黑" pitchFamily="34" charset="-122"/>
                <a:sym typeface="黑体" pitchFamily="49" charset="-122"/>
              </a:rPr>
              <a:t>——</a:t>
            </a:r>
            <a:r>
              <a:rPr lang="zh-CN" altLang="en-US" sz="2000" b="1" kern="0" dirty="0">
                <a:latin typeface="微软雅黑" pitchFamily="34" charset="-122"/>
                <a:ea typeface="微软雅黑" pitchFamily="34" charset="-122"/>
                <a:sym typeface="黑体" pitchFamily="49" charset="-122"/>
              </a:rPr>
              <a:t>各级工作小组均应对工作危害分析结果进行确认，防止风险值出现偏差，并对风险控制措施的策划进行确认。</a:t>
            </a:r>
            <a:br>
              <a:rPr lang="zh-CN" altLang="en-US" sz="2000" b="1" kern="0" dirty="0">
                <a:latin typeface="微软雅黑" pitchFamily="34" charset="-122"/>
                <a:ea typeface="微软雅黑" pitchFamily="34" charset="-122"/>
                <a:sym typeface="黑体" pitchFamily="49" charset="-122"/>
              </a:rPr>
            </a:br>
            <a:r>
              <a:rPr lang="zh-CN" altLang="en-US" sz="2000" b="1" kern="0" dirty="0">
                <a:latin typeface="微软雅黑" pitchFamily="34" charset="-122"/>
                <a:ea typeface="微软雅黑" pitchFamily="34" charset="-122"/>
                <a:sym typeface="黑体" pitchFamily="49" charset="-122"/>
              </a:rPr>
              <a:t>       注：如果企业规模较小，人员的安全素质和企业的安全管理基础相对较弱的，开展工作危害分析可以由企业成立的工作小组负责完成。</a:t>
            </a:r>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7" descr="截图未命名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74825" y="981075"/>
            <a:ext cx="8713788" cy="5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59" name="Rectangle 2"/>
          <p:cNvSpPr>
            <a:spLocks noGrp="1" noChangeArrowheads="1"/>
          </p:cNvSpPr>
          <p:nvPr>
            <p:ph type="title" idx="4294967295"/>
          </p:nvPr>
        </p:nvSpPr>
        <p:spPr>
          <a:xfrm>
            <a:off x="192088" y="765175"/>
            <a:ext cx="8642350" cy="431800"/>
          </a:xfrm>
        </p:spPr>
        <p:txBody>
          <a:bodyPr/>
          <a:lstStyle/>
          <a:p>
            <a:r>
              <a:rPr lang="zh-CN" altLang="en-US" sz="2400" b="1" dirty="0">
                <a:solidFill>
                  <a:schemeClr val="accent2"/>
                </a:solidFill>
                <a:latin typeface="微软雅黑" pitchFamily="34" charset="-122"/>
                <a:ea typeface="微软雅黑" pitchFamily="34" charset="-122"/>
              </a:rPr>
              <a:t> </a:t>
            </a:r>
            <a:r>
              <a:rPr lang="zh-CN" altLang="en-US" sz="2400" b="1" dirty="0" smtClean="0">
                <a:solidFill>
                  <a:schemeClr val="accent2"/>
                </a:solidFill>
                <a:latin typeface="微软雅黑" pitchFamily="34" charset="-122"/>
                <a:ea typeface="微软雅黑" pitchFamily="34" charset="-122"/>
              </a:rPr>
              <a:t>      工作危害分析表</a:t>
            </a:r>
          </a:p>
        </p:txBody>
      </p:sp>
    </p:spTree>
    <p:extLst>
      <p:ext uri="{BB962C8B-B14F-4D97-AF65-F5344CB8AC3E}">
        <p14:creationId xmlns:p14="http://schemas.microsoft.com/office/powerpoint/2010/main" xmlns="" val="803485336"/>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5" descr="截图未命名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8925" y="1052513"/>
            <a:ext cx="914400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374731"/>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descr="截图未命名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3388" y="1196975"/>
            <a:ext cx="8894762" cy="512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0150662"/>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文本框 1"/>
          <p:cNvSpPr txBox="1">
            <a:spLocks noChangeArrowheads="1"/>
          </p:cNvSpPr>
          <p:nvPr/>
        </p:nvSpPr>
        <p:spPr bwMode="auto">
          <a:xfrm>
            <a:off x="457200" y="852820"/>
            <a:ext cx="1105348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en-US" altLang="zh-CN" sz="3200" b="1" kern="100" dirty="0" smtClean="0">
                <a:solidFill>
                  <a:srgbClr val="FF0000"/>
                </a:solidFill>
              </a:rPr>
              <a:t>3</a:t>
            </a:r>
            <a:r>
              <a:rPr lang="zh-CN" altLang="en-US" sz="3200" b="1" kern="100" dirty="0" smtClean="0">
                <a:solidFill>
                  <a:srgbClr val="FF0000"/>
                </a:solidFill>
              </a:rPr>
              <a:t>、基于</a:t>
            </a:r>
            <a:r>
              <a:rPr lang="zh-CN" altLang="en-US" sz="3200" b="1" kern="100" dirty="0">
                <a:solidFill>
                  <a:srgbClr val="FF0000"/>
                </a:solidFill>
              </a:rPr>
              <a:t>风险点的</a:t>
            </a:r>
            <a:r>
              <a:rPr lang="zh-CN" altLang="zh-CN" sz="3200" b="1" kern="100" dirty="0">
                <a:solidFill>
                  <a:srgbClr val="FF0000"/>
                </a:solidFill>
              </a:rPr>
              <a:t>危险</a:t>
            </a:r>
            <a:r>
              <a:rPr lang="zh-CN" altLang="zh-CN" sz="3200" b="1" kern="100" dirty="0" smtClean="0">
                <a:solidFill>
                  <a:srgbClr val="FF0000"/>
                </a:solidFill>
              </a:rPr>
              <a:t>源</a:t>
            </a:r>
            <a:r>
              <a:rPr lang="zh-CN" altLang="en-US" sz="3200" b="1" kern="100" dirty="0">
                <a:solidFill>
                  <a:srgbClr val="FF0000"/>
                </a:solidFill>
              </a:rPr>
              <a:t>辨识</a:t>
            </a:r>
            <a:r>
              <a:rPr lang="zh-CN" altLang="zh-CN" sz="3200" b="1" kern="100" dirty="0" smtClean="0">
                <a:solidFill>
                  <a:srgbClr val="FF0000"/>
                </a:solidFill>
              </a:rPr>
              <a:t>、</a:t>
            </a:r>
            <a:r>
              <a:rPr lang="zh-CN" altLang="en-US" sz="3200" b="1" kern="100" dirty="0" smtClean="0">
                <a:solidFill>
                  <a:srgbClr val="FF0000"/>
                </a:solidFill>
              </a:rPr>
              <a:t>风险</a:t>
            </a:r>
            <a:r>
              <a:rPr lang="zh-CN" altLang="zh-CN" sz="3200" b="1" kern="100" dirty="0" smtClean="0">
                <a:solidFill>
                  <a:srgbClr val="FF0000"/>
                </a:solidFill>
              </a:rPr>
              <a:t>评价</a:t>
            </a:r>
            <a:r>
              <a:rPr lang="zh-CN" altLang="zh-CN" sz="3200" b="1" kern="100" dirty="0">
                <a:solidFill>
                  <a:srgbClr val="FF0000"/>
                </a:solidFill>
              </a:rPr>
              <a:t>、管控</a:t>
            </a:r>
            <a:r>
              <a:rPr lang="zh-CN" altLang="zh-CN" sz="3200" b="1" kern="100" dirty="0" smtClean="0">
                <a:solidFill>
                  <a:srgbClr val="FF0000"/>
                </a:solidFill>
              </a:rPr>
              <a:t>措施</a:t>
            </a:r>
            <a:r>
              <a:rPr lang="zh-CN" altLang="en-US" sz="3200" b="1" kern="100" dirty="0">
                <a:solidFill>
                  <a:srgbClr val="FF0000"/>
                </a:solidFill>
              </a:rPr>
              <a:t>识别</a:t>
            </a:r>
            <a:r>
              <a:rPr lang="zh-CN" altLang="en-US" sz="3200" b="1" kern="100" dirty="0" smtClean="0">
                <a:solidFill>
                  <a:srgbClr val="FF0000"/>
                </a:solidFill>
              </a:rPr>
              <a:t>方案：</a:t>
            </a:r>
            <a:endParaRPr lang="zh-CN" altLang="zh-CN" sz="3200" b="1" kern="100" dirty="0">
              <a:solidFill>
                <a:srgbClr val="FF0000"/>
              </a:solidFill>
            </a:endParaRPr>
          </a:p>
          <a:p>
            <a:r>
              <a:rPr lang="zh-CN" altLang="en-US" sz="3200" b="1" kern="0" dirty="0" smtClean="0">
                <a:solidFill>
                  <a:srgbClr val="3600FF"/>
                </a:solidFill>
                <a:latin typeface="微软雅黑" pitchFamily="34" charset="-122"/>
                <a:ea typeface="微软雅黑" pitchFamily="34" charset="-122"/>
              </a:rPr>
              <a:t>   </a:t>
            </a:r>
            <a:r>
              <a:rPr lang="zh-CN" altLang="en-US" sz="2800" kern="0" dirty="0">
                <a:solidFill>
                  <a:srgbClr val="3600FF"/>
                </a:solidFill>
                <a:latin typeface="微软雅黑" pitchFamily="34" charset="-122"/>
                <a:ea typeface="微软雅黑" pitchFamily="34" charset="-122"/>
              </a:rPr>
              <a:t> </a:t>
            </a:r>
            <a:r>
              <a:rPr lang="zh-CN" altLang="en-US" sz="2800" kern="0" dirty="0" smtClean="0">
                <a:solidFill>
                  <a:srgbClr val="3600FF"/>
                </a:solidFill>
                <a:latin typeface="微软雅黑" pitchFamily="34" charset="-122"/>
                <a:ea typeface="微软雅黑" pitchFamily="34" charset="-122"/>
              </a:rPr>
              <a:t>（</a:t>
            </a:r>
            <a:r>
              <a:rPr lang="en-US" altLang="zh-CN" sz="2800" kern="0" dirty="0" smtClean="0">
                <a:solidFill>
                  <a:srgbClr val="3600FF"/>
                </a:solidFill>
                <a:latin typeface="微软雅黑" pitchFamily="34" charset="-122"/>
                <a:ea typeface="微软雅黑" pitchFamily="34" charset="-122"/>
              </a:rPr>
              <a:t>1</a:t>
            </a:r>
            <a:r>
              <a:rPr lang="zh-CN" altLang="en-US" sz="2800" kern="0" dirty="0" smtClean="0">
                <a:solidFill>
                  <a:srgbClr val="3600FF"/>
                </a:solidFill>
                <a:latin typeface="微软雅黑" pitchFamily="34" charset="-122"/>
                <a:ea typeface="微软雅黑" pitchFamily="34" charset="-122"/>
              </a:rPr>
              <a:t>）、第</a:t>
            </a:r>
            <a:r>
              <a:rPr lang="zh-CN" altLang="en-US" sz="2800" kern="0" dirty="0">
                <a:solidFill>
                  <a:srgbClr val="3600FF"/>
                </a:solidFill>
                <a:latin typeface="微软雅黑" pitchFamily="34" charset="-122"/>
                <a:ea typeface="微软雅黑" pitchFamily="34" charset="-122"/>
              </a:rPr>
              <a:t>一类危险</a:t>
            </a:r>
            <a:r>
              <a:rPr lang="zh-CN" altLang="en-US" sz="2800" kern="0" dirty="0" smtClean="0">
                <a:solidFill>
                  <a:srgbClr val="3600FF"/>
                </a:solidFill>
                <a:latin typeface="微软雅黑" pitchFamily="34" charset="-122"/>
                <a:ea typeface="微软雅黑" pitchFamily="34" charset="-122"/>
              </a:rPr>
              <a:t>源（能量、有害物质）辨识：</a:t>
            </a:r>
            <a:endParaRPr lang="zh-CN" altLang="en-US" sz="2800" kern="0" dirty="0">
              <a:solidFill>
                <a:srgbClr val="3600FF"/>
              </a:solidFill>
              <a:latin typeface="微软雅黑" pitchFamily="34" charset="-122"/>
              <a:ea typeface="微软雅黑" pitchFamily="34" charset="-122"/>
            </a:endParaRPr>
          </a:p>
        </p:txBody>
      </p:sp>
      <p:grpSp>
        <p:nvGrpSpPr>
          <p:cNvPr id="51204" name="组合 40"/>
          <p:cNvGrpSpPr/>
          <p:nvPr/>
        </p:nvGrpSpPr>
        <p:grpSpPr bwMode="auto">
          <a:xfrm>
            <a:off x="1963271" y="1992298"/>
            <a:ext cx="8851415" cy="4270861"/>
            <a:chOff x="1673225" y="1594383"/>
            <a:chExt cx="8408988" cy="5171845"/>
          </a:xfrm>
        </p:grpSpPr>
        <p:grpSp>
          <p:nvGrpSpPr>
            <p:cNvPr id="51205" name="组合 53"/>
            <p:cNvGrpSpPr/>
            <p:nvPr/>
          </p:nvGrpSpPr>
          <p:grpSpPr bwMode="auto">
            <a:xfrm>
              <a:off x="1673225" y="3784470"/>
              <a:ext cx="2784141" cy="2981758"/>
              <a:chOff x="196492" y="3174100"/>
              <a:chExt cx="2783705" cy="2980797"/>
            </a:xfrm>
          </p:grpSpPr>
          <p:sp>
            <p:nvSpPr>
              <p:cNvPr id="75" name="Oval 21"/>
              <p:cNvSpPr>
                <a:spLocks noChangeArrowheads="1"/>
              </p:cNvSpPr>
              <p:nvPr/>
            </p:nvSpPr>
            <p:spPr bwMode="gray">
              <a:xfrm>
                <a:off x="2202527" y="3174100"/>
                <a:ext cx="777670" cy="758189"/>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eaVert"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solidFill>
                    <a:prstClr val="black"/>
                  </a:solidFill>
                  <a:ea typeface="微软雅黑"/>
                </a:endParaRPr>
              </a:p>
            </p:txBody>
          </p:sp>
          <p:sp>
            <p:nvSpPr>
              <p:cNvPr id="76" name="Line 2"/>
              <p:cNvSpPr>
                <a:spLocks noChangeShapeType="1"/>
              </p:cNvSpPr>
              <p:nvPr/>
            </p:nvSpPr>
            <p:spPr bwMode="auto">
              <a:xfrm rot="5400000" flipH="1">
                <a:off x="1568072" y="4976788"/>
                <a:ext cx="2088997" cy="0"/>
              </a:xfrm>
              <a:prstGeom prst="line">
                <a:avLst/>
              </a:prstGeom>
              <a:noFill/>
              <a:ln w="19050">
                <a:solidFill>
                  <a:srgbClr val="808080"/>
                </a:solidFill>
                <a:round/>
              </a:ln>
            </p:spPr>
            <p:txBody>
              <a:bodyPr/>
              <a:lstStyle/>
              <a:p>
                <a:pPr>
                  <a:defRPr/>
                </a:pPr>
                <a:endParaRPr lang="zh-CN" altLang="en-US" kern="0">
                  <a:solidFill>
                    <a:sysClr val="windowText" lastClr="000000"/>
                  </a:solidFill>
                </a:endParaRPr>
              </a:p>
            </p:txBody>
          </p:sp>
          <p:sp>
            <p:nvSpPr>
              <p:cNvPr id="51238" name="Rectangle 41"/>
              <p:cNvSpPr>
                <a:spLocks noChangeArrowheads="1"/>
              </p:cNvSpPr>
              <p:nvPr/>
            </p:nvSpPr>
            <p:spPr bwMode="auto">
              <a:xfrm>
                <a:off x="196492" y="4017121"/>
                <a:ext cx="2431986" cy="2137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19B4F1"/>
                  </a:buClr>
                  <a:buFont typeface="Wingdings" pitchFamily="2" charset="2"/>
                  <a:buChar char="?"/>
                  <a:defRPr sz="2400">
                    <a:solidFill>
                      <a:srgbClr val="19B4F1"/>
                    </a:solidFill>
                    <a:latin typeface="Arial" pitchFamily="34" charset="0"/>
                    <a:ea typeface="黑体" pitchFamily="49" charset="-122"/>
                  </a:defRPr>
                </a:lvl1pPr>
                <a:lvl2pPr indent="-228600">
                  <a:lnSpc>
                    <a:spcPct val="90000"/>
                  </a:lnSpc>
                  <a:spcBef>
                    <a:spcPts val="500"/>
                  </a:spcBef>
                  <a:buFont typeface="Arial" pitchFamily="34" charset="0"/>
                  <a:buChar char="•"/>
                  <a:defRPr sz="2000">
                    <a:solidFill>
                      <a:srgbClr val="19B4F1"/>
                    </a:solidFill>
                    <a:latin typeface="Arial" pitchFamily="34" charset="0"/>
                    <a:ea typeface="黑体" pitchFamily="49" charset="-122"/>
                  </a:defRPr>
                </a:lvl2pPr>
                <a:lvl3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3pPr>
                <a:lvl4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4pPr>
                <a:lvl5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5pPr>
                <a:lvl6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6pPr>
                <a:lvl7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7pPr>
                <a:lvl8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8pPr>
                <a:lvl9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9pPr>
              </a:lstStyle>
              <a:p>
                <a:pPr>
                  <a:lnSpc>
                    <a:spcPct val="120000"/>
                  </a:lnSpc>
                  <a:spcBef>
                    <a:spcPts val="1200"/>
                  </a:spcBef>
                  <a:spcAft>
                    <a:spcPts val="1200"/>
                  </a:spcAft>
                  <a:buClrTx/>
                  <a:buNone/>
                </a:pPr>
                <a:r>
                  <a:rPr lang="zh-CN" altLang="zh-CN" sz="2000" b="1" kern="0" dirty="0">
                    <a:solidFill>
                      <a:schemeClr val="tx1"/>
                    </a:solidFill>
                    <a:latin typeface="微软雅黑" pitchFamily="34" charset="-122"/>
                    <a:ea typeface="微软雅黑" pitchFamily="34" charset="-122"/>
                  </a:rPr>
                  <a:t>产生、供给能量的装置、设备（如供电设备、隧道窑、压力容器等）</a:t>
                </a:r>
              </a:p>
            </p:txBody>
          </p:sp>
          <p:sp>
            <p:nvSpPr>
              <p:cNvPr id="78" name="Line 30"/>
              <p:cNvSpPr>
                <a:spLocks noChangeShapeType="1"/>
              </p:cNvSpPr>
              <p:nvPr/>
            </p:nvSpPr>
            <p:spPr bwMode="auto">
              <a:xfrm flipH="1">
                <a:off x="1672298" y="3573519"/>
                <a:ext cx="613298" cy="0"/>
              </a:xfrm>
              <a:prstGeom prst="line">
                <a:avLst/>
              </a:prstGeom>
              <a:noFill/>
              <a:ln w="9525">
                <a:solidFill>
                  <a:srgbClr val="808080"/>
                </a:solidFill>
                <a:round/>
                <a:headEnd type="oval" w="med" len="med"/>
              </a:ln>
            </p:spPr>
            <p:txBody>
              <a:bodyPr/>
              <a:lstStyle/>
              <a:p>
                <a:pPr>
                  <a:defRPr/>
                </a:pPr>
                <a:endParaRPr lang="zh-CN" altLang="en-US" kern="0">
                  <a:solidFill>
                    <a:sysClr val="windowText" lastClr="000000"/>
                  </a:solidFill>
                </a:endParaRPr>
              </a:p>
            </p:txBody>
          </p:sp>
        </p:grpSp>
        <p:grpSp>
          <p:nvGrpSpPr>
            <p:cNvPr id="51206" name="组合 3"/>
            <p:cNvGrpSpPr/>
            <p:nvPr/>
          </p:nvGrpSpPr>
          <p:grpSpPr bwMode="auto">
            <a:xfrm>
              <a:off x="4478578" y="1652016"/>
              <a:ext cx="3874200" cy="2890887"/>
              <a:chOff x="3002203" y="1041806"/>
              <a:chExt cx="3873005" cy="2890730"/>
            </a:xfrm>
          </p:grpSpPr>
          <p:sp>
            <p:nvSpPr>
              <p:cNvPr id="68" name="Oval 16"/>
              <p:cNvSpPr>
                <a:spLocks noChangeArrowheads="1"/>
              </p:cNvSpPr>
              <p:nvPr/>
            </p:nvSpPr>
            <p:spPr bwMode="gray">
              <a:xfrm>
                <a:off x="3514681" y="3174144"/>
                <a:ext cx="777552" cy="758392"/>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eaVert"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solidFill>
                    <a:prstClr val="black"/>
                  </a:solidFill>
                  <a:ea typeface="微软雅黑"/>
                </a:endParaRPr>
              </a:p>
            </p:txBody>
          </p:sp>
          <p:sp>
            <p:nvSpPr>
              <p:cNvPr id="69" name="Line 30"/>
              <p:cNvSpPr>
                <a:spLocks noChangeShapeType="1"/>
              </p:cNvSpPr>
              <p:nvPr/>
            </p:nvSpPr>
            <p:spPr bwMode="auto">
              <a:xfrm flipH="1">
                <a:off x="3002203" y="3571902"/>
                <a:ext cx="614973" cy="0"/>
              </a:xfrm>
              <a:prstGeom prst="line">
                <a:avLst/>
              </a:prstGeom>
              <a:noFill/>
              <a:ln w="9525">
                <a:solidFill>
                  <a:srgbClr val="808080"/>
                </a:solidFill>
                <a:round/>
                <a:headEnd type="oval" w="med" len="med"/>
              </a:ln>
            </p:spPr>
            <p:txBody>
              <a:bodyPr/>
              <a:lstStyle/>
              <a:p>
                <a:pPr>
                  <a:defRPr/>
                </a:pPr>
                <a:endParaRPr lang="zh-CN" altLang="en-US" kern="0">
                  <a:solidFill>
                    <a:sysClr val="windowText" lastClr="000000"/>
                  </a:solidFill>
                </a:endParaRPr>
              </a:p>
            </p:txBody>
          </p:sp>
          <p:sp>
            <p:nvSpPr>
              <p:cNvPr id="51233" name="WordArt 33"/>
              <p:cNvSpPr>
                <a:spLocks noChangeArrowheads="1" noChangeShapeType="1" noTextEdit="1"/>
              </p:cNvSpPr>
              <p:nvPr/>
            </p:nvSpPr>
            <p:spPr bwMode="auto">
              <a:xfrm>
                <a:off x="3711575" y="3363590"/>
                <a:ext cx="381000" cy="425450"/>
              </a:xfrm>
              <a:prstGeom prst="rect">
                <a:avLst/>
              </a:prstGeom>
            </p:spPr>
            <p:txBody>
              <a:bodyPr wrap="none" fromWordArt="1">
                <a:prstTxWarp prst="textPlain">
                  <a:avLst>
                    <a:gd name="adj" fmla="val 50000"/>
                  </a:avLst>
                </a:prstTxWarp>
              </a:bodyPr>
              <a:lstStyle/>
              <a:p>
                <a:pPr algn="ctr"/>
                <a:r>
                  <a:rPr lang="zh-CN" altLang="en-US" sz="2500" b="1" kern="10">
                    <a:ln w="9525">
                      <a:solidFill>
                        <a:srgbClr val="FFFFFF"/>
                      </a:solidFill>
                      <a:round/>
                    </a:ln>
                    <a:gradFill rotWithShape="1">
                      <a:gsLst>
                        <a:gs pos="0">
                          <a:srgbClr val="EAEAEA"/>
                        </a:gs>
                        <a:gs pos="100000">
                          <a:srgbClr val="B2B2B2"/>
                        </a:gs>
                      </a:gsLst>
                      <a:lin ang="5400000" scaled="1"/>
                    </a:gradFill>
                    <a:latin typeface="黑体" pitchFamily="49" charset="-122"/>
                  </a:rPr>
                  <a:t>类</a:t>
                </a:r>
              </a:p>
            </p:txBody>
          </p:sp>
          <p:sp>
            <p:nvSpPr>
              <p:cNvPr id="71" name="Line 39"/>
              <p:cNvSpPr>
                <a:spLocks noChangeShapeType="1"/>
              </p:cNvSpPr>
              <p:nvPr/>
            </p:nvSpPr>
            <p:spPr bwMode="auto">
              <a:xfrm rot="5400000" flipH="1">
                <a:off x="2931159" y="2212453"/>
                <a:ext cx="1933989" cy="0"/>
              </a:xfrm>
              <a:prstGeom prst="line">
                <a:avLst/>
              </a:prstGeom>
              <a:noFill/>
              <a:ln w="19050">
                <a:solidFill>
                  <a:srgbClr val="808080"/>
                </a:solidFill>
                <a:round/>
              </a:ln>
            </p:spPr>
            <p:txBody>
              <a:bodyPr/>
              <a:lstStyle/>
              <a:p>
                <a:pPr>
                  <a:defRPr/>
                </a:pPr>
                <a:endParaRPr lang="zh-CN" altLang="en-US" kern="0">
                  <a:solidFill>
                    <a:sysClr val="windowText" lastClr="000000"/>
                  </a:solidFill>
                </a:endParaRPr>
              </a:p>
            </p:txBody>
          </p:sp>
          <p:sp>
            <p:nvSpPr>
              <p:cNvPr id="51235" name="Rectangle 40"/>
              <p:cNvSpPr>
                <a:spLocks noChangeArrowheads="1"/>
              </p:cNvSpPr>
              <p:nvPr/>
            </p:nvSpPr>
            <p:spPr bwMode="auto">
              <a:xfrm>
                <a:off x="4126827" y="1041806"/>
                <a:ext cx="2748381" cy="1677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Clr>
                    <a:srgbClr val="19B4F1"/>
                  </a:buClr>
                  <a:buFont typeface="Wingdings" pitchFamily="2" charset="2"/>
                  <a:buChar char="?"/>
                  <a:defRPr sz="2400">
                    <a:solidFill>
                      <a:srgbClr val="19B4F1"/>
                    </a:solidFill>
                    <a:latin typeface="Arial" pitchFamily="34" charset="0"/>
                    <a:ea typeface="黑体" pitchFamily="49" charset="-122"/>
                  </a:defRPr>
                </a:lvl1pPr>
                <a:lvl2pPr indent="-228600">
                  <a:lnSpc>
                    <a:spcPct val="90000"/>
                  </a:lnSpc>
                  <a:spcBef>
                    <a:spcPts val="500"/>
                  </a:spcBef>
                  <a:buFont typeface="Arial" pitchFamily="34" charset="0"/>
                  <a:buChar char="•"/>
                  <a:defRPr sz="2000">
                    <a:solidFill>
                      <a:srgbClr val="19B4F1"/>
                    </a:solidFill>
                    <a:latin typeface="Arial" pitchFamily="34" charset="0"/>
                    <a:ea typeface="黑体" pitchFamily="49" charset="-122"/>
                  </a:defRPr>
                </a:lvl2pPr>
                <a:lvl3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3pPr>
                <a:lvl4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4pPr>
                <a:lvl5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5pPr>
                <a:lvl6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6pPr>
                <a:lvl7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7pPr>
                <a:lvl8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8pPr>
                <a:lvl9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9pPr>
              </a:lstStyle>
              <a:p>
                <a:pPr>
                  <a:lnSpc>
                    <a:spcPct val="140000"/>
                  </a:lnSpc>
                  <a:spcBef>
                    <a:spcPct val="0"/>
                  </a:spcBef>
                  <a:buClrTx/>
                  <a:buNone/>
                </a:pPr>
                <a:r>
                  <a:rPr lang="zh-CN" altLang="zh-CN" sz="2000" b="1" kern="0" dirty="0">
                    <a:solidFill>
                      <a:schemeClr val="tx1"/>
                    </a:solidFill>
                    <a:latin typeface="微软雅黑" pitchFamily="34" charset="-122"/>
                    <a:ea typeface="微软雅黑" pitchFamily="34" charset="-122"/>
                  </a:rPr>
                  <a:t>一旦失控可能产生巨大能量的装置、设备、场所（如煤气发生炉等</a:t>
                </a:r>
              </a:p>
            </p:txBody>
          </p:sp>
        </p:grpSp>
        <p:grpSp>
          <p:nvGrpSpPr>
            <p:cNvPr id="51207" name="组合 4"/>
            <p:cNvGrpSpPr/>
            <p:nvPr/>
          </p:nvGrpSpPr>
          <p:grpSpPr bwMode="auto">
            <a:xfrm>
              <a:off x="4142714" y="3784470"/>
              <a:ext cx="2985658" cy="2848103"/>
              <a:chOff x="2666239" y="3174101"/>
              <a:chExt cx="2985762" cy="2847186"/>
            </a:xfrm>
          </p:grpSpPr>
          <p:sp>
            <p:nvSpPr>
              <p:cNvPr id="63" name="Oval 11"/>
              <p:cNvSpPr>
                <a:spLocks noChangeArrowheads="1"/>
              </p:cNvSpPr>
              <p:nvPr/>
            </p:nvSpPr>
            <p:spPr bwMode="gray">
              <a:xfrm>
                <a:off x="4874182" y="3174101"/>
                <a:ext cx="777819" cy="758189"/>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eaVert"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solidFill>
                    <a:prstClr val="black"/>
                  </a:solidFill>
                  <a:ea typeface="微软雅黑"/>
                </a:endParaRPr>
              </a:p>
            </p:txBody>
          </p:sp>
          <p:sp>
            <p:nvSpPr>
              <p:cNvPr id="64" name="Line 31"/>
              <p:cNvSpPr>
                <a:spLocks noChangeShapeType="1"/>
              </p:cNvSpPr>
              <p:nvPr/>
            </p:nvSpPr>
            <p:spPr bwMode="auto">
              <a:xfrm flipH="1">
                <a:off x="4312031" y="3573520"/>
                <a:ext cx="652307" cy="0"/>
              </a:xfrm>
              <a:prstGeom prst="line">
                <a:avLst/>
              </a:prstGeom>
              <a:noFill/>
              <a:ln w="9525">
                <a:solidFill>
                  <a:srgbClr val="808080"/>
                </a:solidFill>
                <a:round/>
                <a:headEnd type="oval" w="med" len="med"/>
              </a:ln>
            </p:spPr>
            <p:txBody>
              <a:bodyPr/>
              <a:lstStyle/>
              <a:p>
                <a:pPr>
                  <a:defRPr/>
                </a:pPr>
                <a:endParaRPr lang="zh-CN" altLang="en-US" kern="0">
                  <a:solidFill>
                    <a:sysClr val="windowText" lastClr="000000"/>
                  </a:solidFill>
                </a:endParaRPr>
              </a:p>
            </p:txBody>
          </p:sp>
          <p:sp>
            <p:nvSpPr>
              <p:cNvPr id="51228" name="WordArt 34"/>
              <p:cNvSpPr>
                <a:spLocks noChangeArrowheads="1" noChangeShapeType="1" noTextEdit="1"/>
              </p:cNvSpPr>
              <p:nvPr/>
            </p:nvSpPr>
            <p:spPr bwMode="auto">
              <a:xfrm>
                <a:off x="5055096" y="3363590"/>
                <a:ext cx="381000" cy="425450"/>
              </a:xfrm>
              <a:prstGeom prst="rect">
                <a:avLst/>
              </a:prstGeom>
            </p:spPr>
            <p:txBody>
              <a:bodyPr wrap="none" fromWordArt="1">
                <a:prstTxWarp prst="textPlain">
                  <a:avLst>
                    <a:gd name="adj" fmla="val 50000"/>
                  </a:avLst>
                </a:prstTxWarp>
              </a:bodyPr>
              <a:lstStyle/>
              <a:p>
                <a:pPr algn="ctr"/>
                <a:r>
                  <a:rPr lang="zh-CN" altLang="en-US" sz="2500" b="1" kern="10" dirty="0">
                    <a:ln w="9525">
                      <a:solidFill>
                        <a:srgbClr val="FFFFFF"/>
                      </a:solidFill>
                      <a:round/>
                    </a:ln>
                    <a:gradFill rotWithShape="1">
                      <a:gsLst>
                        <a:gs pos="0">
                          <a:srgbClr val="EAEAEA"/>
                        </a:gs>
                        <a:gs pos="100000">
                          <a:srgbClr val="B2B2B2"/>
                        </a:gs>
                      </a:gsLst>
                      <a:lin ang="5400000" scaled="1"/>
                    </a:gradFill>
                    <a:latin typeface="黑体" pitchFamily="49" charset="-122"/>
                  </a:rPr>
                  <a:t>危</a:t>
                </a:r>
              </a:p>
            </p:txBody>
          </p:sp>
          <p:sp>
            <p:nvSpPr>
              <p:cNvPr id="51229" name="Rectangle 43"/>
              <p:cNvSpPr>
                <a:spLocks noChangeArrowheads="1"/>
              </p:cNvSpPr>
              <p:nvPr/>
            </p:nvSpPr>
            <p:spPr bwMode="auto">
              <a:xfrm>
                <a:off x="2666239" y="4040098"/>
                <a:ext cx="2626905" cy="1323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19B4F1"/>
                  </a:buClr>
                  <a:buFont typeface="Wingdings" pitchFamily="2" charset="2"/>
                  <a:buChar char="?"/>
                  <a:defRPr sz="2400">
                    <a:solidFill>
                      <a:srgbClr val="19B4F1"/>
                    </a:solidFill>
                    <a:latin typeface="Arial" pitchFamily="34" charset="0"/>
                    <a:ea typeface="黑体" pitchFamily="49" charset="-122"/>
                  </a:defRPr>
                </a:lvl1pPr>
                <a:lvl2pPr indent="-228600">
                  <a:lnSpc>
                    <a:spcPct val="90000"/>
                  </a:lnSpc>
                  <a:spcBef>
                    <a:spcPts val="500"/>
                  </a:spcBef>
                  <a:buFont typeface="Arial" pitchFamily="34" charset="0"/>
                  <a:buChar char="•"/>
                  <a:defRPr sz="2000">
                    <a:solidFill>
                      <a:srgbClr val="19B4F1"/>
                    </a:solidFill>
                    <a:latin typeface="Arial" pitchFamily="34" charset="0"/>
                    <a:ea typeface="黑体" pitchFamily="49" charset="-122"/>
                  </a:defRPr>
                </a:lvl2pPr>
                <a:lvl3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3pPr>
                <a:lvl4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4pPr>
                <a:lvl5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5pPr>
                <a:lvl6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6pPr>
                <a:lvl7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7pPr>
                <a:lvl8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8pPr>
                <a:lvl9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9pPr>
              </a:lstStyle>
              <a:p>
                <a:pPr>
                  <a:lnSpc>
                    <a:spcPct val="120000"/>
                  </a:lnSpc>
                  <a:spcBef>
                    <a:spcPts val="1200"/>
                  </a:spcBef>
                  <a:spcAft>
                    <a:spcPts val="1200"/>
                  </a:spcAft>
                  <a:buClrTx/>
                  <a:buNone/>
                </a:pPr>
                <a:r>
                  <a:rPr lang="zh-CN" altLang="en-US" sz="2000" b="1" kern="0" dirty="0">
                    <a:solidFill>
                      <a:schemeClr val="tx1"/>
                    </a:solidFill>
                    <a:latin typeface="微软雅黑" pitchFamily="34" charset="-122"/>
                    <a:ea typeface="微软雅黑" pitchFamily="34" charset="-122"/>
                  </a:rPr>
                  <a:t>能量载体（如压缩气体、运转的皮带、运转的球磨机等）</a:t>
                </a:r>
              </a:p>
            </p:txBody>
          </p:sp>
          <p:sp>
            <p:nvSpPr>
              <p:cNvPr id="67" name="Line 2"/>
              <p:cNvSpPr>
                <a:spLocks noChangeShapeType="1"/>
              </p:cNvSpPr>
              <p:nvPr/>
            </p:nvSpPr>
            <p:spPr bwMode="auto">
              <a:xfrm rot="5400000" flipH="1">
                <a:off x="4179701" y="4973253"/>
                <a:ext cx="2088997" cy="7071"/>
              </a:xfrm>
              <a:prstGeom prst="line">
                <a:avLst/>
              </a:prstGeom>
              <a:noFill/>
              <a:ln w="19050">
                <a:solidFill>
                  <a:srgbClr val="808080"/>
                </a:solidFill>
                <a:round/>
              </a:ln>
            </p:spPr>
            <p:txBody>
              <a:bodyPr/>
              <a:lstStyle/>
              <a:p>
                <a:pPr>
                  <a:defRPr/>
                </a:pPr>
                <a:endParaRPr lang="zh-CN" altLang="en-US" kern="0">
                  <a:solidFill>
                    <a:sysClr val="windowText" lastClr="000000"/>
                  </a:solidFill>
                </a:endParaRPr>
              </a:p>
            </p:txBody>
          </p:sp>
        </p:grpSp>
        <p:grpSp>
          <p:nvGrpSpPr>
            <p:cNvPr id="51208" name="组合 5"/>
            <p:cNvGrpSpPr/>
            <p:nvPr/>
          </p:nvGrpSpPr>
          <p:grpSpPr bwMode="auto">
            <a:xfrm>
              <a:off x="6769882" y="3784470"/>
              <a:ext cx="3312331" cy="2846337"/>
              <a:chOff x="5292542" y="3174101"/>
              <a:chExt cx="3311906" cy="2846490"/>
            </a:xfrm>
          </p:grpSpPr>
          <p:sp>
            <p:nvSpPr>
              <p:cNvPr id="51221" name="Rectangle 45"/>
              <p:cNvSpPr>
                <a:spLocks noChangeArrowheads="1"/>
              </p:cNvSpPr>
              <p:nvPr/>
            </p:nvSpPr>
            <p:spPr bwMode="auto">
              <a:xfrm>
                <a:off x="5292542" y="4040069"/>
                <a:ext cx="3036532" cy="1323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19B4F1"/>
                  </a:buClr>
                  <a:buFont typeface="Wingdings" pitchFamily="2" charset="2"/>
                  <a:buChar char="?"/>
                  <a:defRPr sz="2400">
                    <a:solidFill>
                      <a:srgbClr val="19B4F1"/>
                    </a:solidFill>
                    <a:latin typeface="Arial" pitchFamily="34" charset="0"/>
                    <a:ea typeface="黑体" pitchFamily="49" charset="-122"/>
                  </a:defRPr>
                </a:lvl1pPr>
                <a:lvl2pPr indent="-228600">
                  <a:lnSpc>
                    <a:spcPct val="90000"/>
                  </a:lnSpc>
                  <a:spcBef>
                    <a:spcPts val="500"/>
                  </a:spcBef>
                  <a:buFont typeface="Arial" pitchFamily="34" charset="0"/>
                  <a:buChar char="•"/>
                  <a:defRPr sz="2000">
                    <a:solidFill>
                      <a:srgbClr val="19B4F1"/>
                    </a:solidFill>
                    <a:latin typeface="Arial" pitchFamily="34" charset="0"/>
                    <a:ea typeface="黑体" pitchFamily="49" charset="-122"/>
                  </a:defRPr>
                </a:lvl2pPr>
                <a:lvl3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3pPr>
                <a:lvl4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4pPr>
                <a:lvl5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5pPr>
                <a:lvl6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6pPr>
                <a:lvl7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7pPr>
                <a:lvl8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8pPr>
                <a:lvl9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9pPr>
              </a:lstStyle>
              <a:p>
                <a:pPr>
                  <a:lnSpc>
                    <a:spcPct val="120000"/>
                  </a:lnSpc>
                  <a:spcBef>
                    <a:spcPts val="1200"/>
                  </a:spcBef>
                  <a:spcAft>
                    <a:spcPts val="1200"/>
                  </a:spcAft>
                  <a:buClrTx/>
                  <a:buNone/>
                </a:pPr>
                <a:r>
                  <a:rPr lang="zh-CN" altLang="zh-CN" sz="2000" b="1" kern="0">
                    <a:solidFill>
                      <a:schemeClr val="tx1"/>
                    </a:solidFill>
                    <a:latin typeface="微软雅黑" pitchFamily="34" charset="-122"/>
                    <a:ea typeface="微软雅黑" pitchFamily="34" charset="-122"/>
                  </a:rPr>
                  <a:t>有毒、有害、易燃、易爆等危险物质（如煤气、酚水、煤焦油等）</a:t>
                </a:r>
              </a:p>
            </p:txBody>
          </p:sp>
          <p:sp>
            <p:nvSpPr>
              <p:cNvPr id="59" name="Oval 48"/>
              <p:cNvSpPr>
                <a:spLocks noChangeArrowheads="1"/>
              </p:cNvSpPr>
              <p:nvPr/>
            </p:nvSpPr>
            <p:spPr bwMode="gray">
              <a:xfrm>
                <a:off x="7826756" y="3174101"/>
                <a:ext cx="777692" cy="758474"/>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eaVert"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solidFill>
                    <a:prstClr val="black"/>
                  </a:solidFill>
                  <a:ea typeface="微软雅黑"/>
                </a:endParaRPr>
              </a:p>
            </p:txBody>
          </p:sp>
          <p:sp>
            <p:nvSpPr>
              <p:cNvPr id="60" name="Line 51"/>
              <p:cNvSpPr>
                <a:spLocks noChangeShapeType="1"/>
              </p:cNvSpPr>
              <p:nvPr/>
            </p:nvSpPr>
            <p:spPr bwMode="auto">
              <a:xfrm flipH="1">
                <a:off x="7079111" y="3554221"/>
                <a:ext cx="747645" cy="0"/>
              </a:xfrm>
              <a:prstGeom prst="line">
                <a:avLst/>
              </a:prstGeom>
              <a:noFill/>
              <a:ln w="9525">
                <a:solidFill>
                  <a:srgbClr val="808080"/>
                </a:solidFill>
                <a:round/>
                <a:headEnd type="oval" w="med" len="med"/>
              </a:ln>
            </p:spPr>
            <p:txBody>
              <a:bodyPr/>
              <a:lstStyle/>
              <a:p>
                <a:pPr>
                  <a:defRPr/>
                </a:pPr>
                <a:endParaRPr lang="zh-CN" altLang="en-US" kern="0">
                  <a:solidFill>
                    <a:sysClr val="windowText" lastClr="000000"/>
                  </a:solidFill>
                </a:endParaRPr>
              </a:p>
            </p:txBody>
          </p:sp>
          <p:sp>
            <p:nvSpPr>
              <p:cNvPr id="51224" name="WordArt 52"/>
              <p:cNvSpPr>
                <a:spLocks noChangeArrowheads="1" noChangeShapeType="1" noTextEdit="1"/>
              </p:cNvSpPr>
              <p:nvPr/>
            </p:nvSpPr>
            <p:spPr bwMode="auto">
              <a:xfrm>
                <a:off x="8007424" y="3363590"/>
                <a:ext cx="381000" cy="425450"/>
              </a:xfrm>
              <a:prstGeom prst="rect">
                <a:avLst/>
              </a:prstGeom>
            </p:spPr>
            <p:txBody>
              <a:bodyPr wrap="none" fromWordArt="1">
                <a:prstTxWarp prst="textPlain">
                  <a:avLst>
                    <a:gd name="adj" fmla="val 50000"/>
                  </a:avLst>
                </a:prstTxWarp>
              </a:bodyPr>
              <a:lstStyle/>
              <a:p>
                <a:pPr algn="ctr"/>
                <a:r>
                  <a:rPr lang="zh-CN" altLang="en-US" sz="2500" b="1" kern="10">
                    <a:ln w="9525">
                      <a:solidFill>
                        <a:srgbClr val="FFFFFF"/>
                      </a:solidFill>
                      <a:round/>
                    </a:ln>
                    <a:gradFill rotWithShape="1">
                      <a:gsLst>
                        <a:gs pos="0">
                          <a:srgbClr val="EAEAEA"/>
                        </a:gs>
                        <a:gs pos="100000">
                          <a:srgbClr val="B2B2B2"/>
                        </a:gs>
                      </a:gsLst>
                      <a:lin ang="5400000" scaled="1"/>
                    </a:gradFill>
                    <a:latin typeface="黑体" pitchFamily="49" charset="-122"/>
                  </a:rPr>
                  <a:t>源</a:t>
                </a:r>
              </a:p>
            </p:txBody>
          </p:sp>
          <p:sp>
            <p:nvSpPr>
              <p:cNvPr id="62" name="Line 2"/>
              <p:cNvSpPr>
                <a:spLocks noChangeShapeType="1"/>
              </p:cNvSpPr>
              <p:nvPr/>
            </p:nvSpPr>
            <p:spPr bwMode="auto">
              <a:xfrm rot="5400000" flipH="1" flipV="1">
                <a:off x="7271456" y="4975699"/>
                <a:ext cx="2089783" cy="0"/>
              </a:xfrm>
              <a:prstGeom prst="line">
                <a:avLst/>
              </a:prstGeom>
              <a:noFill/>
              <a:ln w="19050">
                <a:solidFill>
                  <a:srgbClr val="808080"/>
                </a:solidFill>
                <a:round/>
              </a:ln>
            </p:spPr>
            <p:txBody>
              <a:bodyPr/>
              <a:lstStyle/>
              <a:p>
                <a:pPr>
                  <a:defRPr/>
                </a:pPr>
                <a:endParaRPr lang="zh-CN" altLang="en-US" kern="0">
                  <a:solidFill>
                    <a:sysClr val="windowText" lastClr="000000"/>
                  </a:solidFill>
                </a:endParaRPr>
              </a:p>
            </p:txBody>
          </p:sp>
        </p:grpSp>
        <p:grpSp>
          <p:nvGrpSpPr>
            <p:cNvPr id="51209" name="组合 6"/>
            <p:cNvGrpSpPr/>
            <p:nvPr/>
          </p:nvGrpSpPr>
          <p:grpSpPr bwMode="auto">
            <a:xfrm>
              <a:off x="7119938" y="1825625"/>
              <a:ext cx="1435099" cy="2717800"/>
              <a:chOff x="5643567" y="1215482"/>
              <a:chExt cx="1434924" cy="2717574"/>
            </a:xfrm>
          </p:grpSpPr>
          <p:sp>
            <p:nvSpPr>
              <p:cNvPr id="53" name="Oval 6"/>
              <p:cNvSpPr>
                <a:spLocks noChangeArrowheads="1"/>
              </p:cNvSpPr>
              <p:nvPr/>
            </p:nvSpPr>
            <p:spPr bwMode="gray">
              <a:xfrm>
                <a:off x="6300670" y="3174165"/>
                <a:ext cx="777696" cy="758370"/>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eaVert"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solidFill>
                    <a:prstClr val="black"/>
                  </a:solidFill>
                  <a:ea typeface="微软雅黑"/>
                </a:endParaRPr>
              </a:p>
            </p:txBody>
          </p:sp>
          <p:sp>
            <p:nvSpPr>
              <p:cNvPr id="54" name="Line 32"/>
              <p:cNvSpPr>
                <a:spLocks noChangeShapeType="1"/>
              </p:cNvSpPr>
              <p:nvPr/>
            </p:nvSpPr>
            <p:spPr bwMode="auto">
              <a:xfrm flipH="1">
                <a:off x="5643163" y="3571911"/>
                <a:ext cx="682252" cy="0"/>
              </a:xfrm>
              <a:prstGeom prst="line">
                <a:avLst/>
              </a:prstGeom>
              <a:noFill/>
              <a:ln w="9525">
                <a:solidFill>
                  <a:srgbClr val="808080"/>
                </a:solidFill>
                <a:round/>
                <a:headEnd type="oval" w="med" len="med"/>
              </a:ln>
            </p:spPr>
            <p:txBody>
              <a:bodyPr/>
              <a:lstStyle/>
              <a:p>
                <a:pPr>
                  <a:defRPr/>
                </a:pPr>
                <a:endParaRPr lang="zh-CN" altLang="en-US" kern="0">
                  <a:solidFill>
                    <a:sysClr val="windowText" lastClr="000000"/>
                  </a:solidFill>
                </a:endParaRPr>
              </a:p>
            </p:txBody>
          </p:sp>
          <p:sp>
            <p:nvSpPr>
              <p:cNvPr id="51219" name="WordArt 35"/>
              <p:cNvSpPr>
                <a:spLocks noChangeArrowheads="1" noChangeShapeType="1" noTextEdit="1"/>
              </p:cNvSpPr>
              <p:nvPr/>
            </p:nvSpPr>
            <p:spPr bwMode="auto">
              <a:xfrm>
                <a:off x="6495256" y="3356992"/>
                <a:ext cx="381000" cy="425450"/>
              </a:xfrm>
              <a:prstGeom prst="rect">
                <a:avLst/>
              </a:prstGeom>
            </p:spPr>
            <p:txBody>
              <a:bodyPr wrap="none" fromWordArt="1">
                <a:prstTxWarp prst="textPlain">
                  <a:avLst>
                    <a:gd name="adj" fmla="val 50000"/>
                  </a:avLst>
                </a:prstTxWarp>
              </a:bodyPr>
              <a:lstStyle/>
              <a:p>
                <a:pPr algn="ctr"/>
                <a:r>
                  <a:rPr lang="zh-CN" altLang="en-US" sz="2500" b="1" kern="10">
                    <a:ln w="9525">
                      <a:solidFill>
                        <a:srgbClr val="FFFFFF"/>
                      </a:solidFill>
                      <a:round/>
                    </a:ln>
                    <a:gradFill rotWithShape="1">
                      <a:gsLst>
                        <a:gs pos="0">
                          <a:srgbClr val="EAEAEA"/>
                        </a:gs>
                        <a:gs pos="100000">
                          <a:srgbClr val="B2B2B2"/>
                        </a:gs>
                      </a:gsLst>
                      <a:lin ang="5400000" scaled="1"/>
                    </a:gradFill>
                    <a:latin typeface="黑体" pitchFamily="49" charset="-122"/>
                  </a:rPr>
                  <a:t>险</a:t>
                </a:r>
              </a:p>
            </p:txBody>
          </p:sp>
          <p:sp>
            <p:nvSpPr>
              <p:cNvPr id="57" name="Line 39"/>
              <p:cNvSpPr>
                <a:spLocks noChangeShapeType="1"/>
              </p:cNvSpPr>
              <p:nvPr/>
            </p:nvSpPr>
            <p:spPr bwMode="auto">
              <a:xfrm rot="5400000" flipH="1">
                <a:off x="5739340" y="2197475"/>
                <a:ext cx="1963985" cy="0"/>
              </a:xfrm>
              <a:prstGeom prst="line">
                <a:avLst/>
              </a:prstGeom>
              <a:noFill/>
              <a:ln w="19050">
                <a:solidFill>
                  <a:srgbClr val="808080"/>
                </a:solidFill>
                <a:round/>
              </a:ln>
            </p:spPr>
            <p:txBody>
              <a:bodyPr/>
              <a:lstStyle/>
              <a:p>
                <a:pPr>
                  <a:defRPr/>
                </a:pPr>
                <a:endParaRPr lang="zh-CN" altLang="en-US" kern="0">
                  <a:solidFill>
                    <a:sysClr val="windowText" lastClr="000000"/>
                  </a:solidFill>
                </a:endParaRPr>
              </a:p>
            </p:txBody>
          </p:sp>
        </p:grpSp>
        <p:grpSp>
          <p:nvGrpSpPr>
            <p:cNvPr id="51210" name="组合 7"/>
            <p:cNvGrpSpPr/>
            <p:nvPr/>
          </p:nvGrpSpPr>
          <p:grpSpPr bwMode="auto">
            <a:xfrm>
              <a:off x="2452785" y="1594383"/>
              <a:ext cx="2887377" cy="2948521"/>
              <a:chOff x="974926" y="984175"/>
              <a:chExt cx="2888642" cy="2948360"/>
            </a:xfrm>
          </p:grpSpPr>
          <p:grpSp>
            <p:nvGrpSpPr>
              <p:cNvPr id="51211" name="组合 8"/>
              <p:cNvGrpSpPr/>
              <p:nvPr/>
            </p:nvGrpSpPr>
            <p:grpSpPr bwMode="auto">
              <a:xfrm>
                <a:off x="974926" y="984175"/>
                <a:ext cx="2888642" cy="2948360"/>
                <a:chOff x="974926" y="984175"/>
                <a:chExt cx="2888642" cy="2948360"/>
              </a:xfrm>
            </p:grpSpPr>
            <p:sp>
              <p:nvSpPr>
                <p:cNvPr id="50" name="Oval 21"/>
                <p:cNvSpPr>
                  <a:spLocks noChangeArrowheads="1"/>
                </p:cNvSpPr>
                <p:nvPr/>
              </p:nvSpPr>
              <p:spPr bwMode="gray">
                <a:xfrm>
                  <a:off x="974926" y="3174143"/>
                  <a:ext cx="778132" cy="758392"/>
                </a:xfrm>
                <a:prstGeom prst="ellipse">
                  <a:avLst/>
                </a:pr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vert="eaVert"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solidFill>
                      <a:prstClr val="black"/>
                    </a:solidFill>
                    <a:ea typeface="微软雅黑"/>
                  </a:endParaRPr>
                </a:p>
              </p:txBody>
            </p:sp>
            <p:sp>
              <p:nvSpPr>
                <p:cNvPr id="51215" name="Rectangle 38"/>
                <p:cNvSpPr>
                  <a:spLocks noChangeArrowheads="1"/>
                </p:cNvSpPr>
                <p:nvPr/>
              </p:nvSpPr>
              <p:spPr bwMode="auto">
                <a:xfrm>
                  <a:off x="1290426" y="984175"/>
                  <a:ext cx="2573142" cy="2002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Clr>
                      <a:srgbClr val="19B4F1"/>
                    </a:buClr>
                    <a:buFont typeface="Wingdings" pitchFamily="2" charset="2"/>
                    <a:buChar char="?"/>
                    <a:defRPr sz="2400">
                      <a:solidFill>
                        <a:srgbClr val="19B4F1"/>
                      </a:solidFill>
                      <a:latin typeface="Arial" pitchFamily="34" charset="0"/>
                      <a:ea typeface="黑体" pitchFamily="49" charset="-122"/>
                    </a:defRPr>
                  </a:lvl1pPr>
                  <a:lvl2pPr indent="-228600">
                    <a:lnSpc>
                      <a:spcPct val="90000"/>
                    </a:lnSpc>
                    <a:spcBef>
                      <a:spcPts val="500"/>
                    </a:spcBef>
                    <a:buFont typeface="Arial" pitchFamily="34" charset="0"/>
                    <a:buChar char="•"/>
                    <a:defRPr sz="2000">
                      <a:solidFill>
                        <a:srgbClr val="19B4F1"/>
                      </a:solidFill>
                      <a:latin typeface="Arial" pitchFamily="34" charset="0"/>
                      <a:ea typeface="黑体" pitchFamily="49" charset="-122"/>
                    </a:defRPr>
                  </a:lvl2pPr>
                  <a:lvl3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3pPr>
                  <a:lvl4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4pPr>
                  <a:lvl5pPr indent="-228600">
                    <a:lnSpc>
                      <a:spcPct val="90000"/>
                    </a:lnSpc>
                    <a:spcBef>
                      <a:spcPts val="500"/>
                    </a:spcBef>
                    <a:buFont typeface="Arial" pitchFamily="34" charset="0"/>
                    <a:buChar char="•"/>
                    <a:defRPr>
                      <a:solidFill>
                        <a:srgbClr val="19B4F1"/>
                      </a:solidFill>
                      <a:latin typeface="Arial" pitchFamily="34" charset="0"/>
                      <a:ea typeface="黑体" pitchFamily="49" charset="-122"/>
                    </a:defRPr>
                  </a:lvl5pPr>
                  <a:lvl6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6pPr>
                  <a:lvl7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7pPr>
                  <a:lvl8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8pPr>
                  <a:lvl9pPr indent="-228600" eaLnBrk="0" fontAlgn="base" hangingPunct="0">
                    <a:lnSpc>
                      <a:spcPct val="90000"/>
                    </a:lnSpc>
                    <a:spcBef>
                      <a:spcPts val="500"/>
                    </a:spcBef>
                    <a:spcAft>
                      <a:spcPct val="0"/>
                    </a:spcAft>
                    <a:buFont typeface="Arial" pitchFamily="34" charset="0"/>
                    <a:buChar char="•"/>
                    <a:defRPr>
                      <a:solidFill>
                        <a:srgbClr val="19B4F1"/>
                      </a:solidFill>
                      <a:latin typeface="Arial" pitchFamily="34" charset="0"/>
                      <a:ea typeface="黑体" pitchFamily="49" charset="-122"/>
                    </a:defRPr>
                  </a:lvl9pPr>
                </a:lstStyle>
                <a:p>
                  <a:pPr>
                    <a:lnSpc>
                      <a:spcPct val="140000"/>
                    </a:lnSpc>
                    <a:spcBef>
                      <a:spcPct val="0"/>
                    </a:spcBef>
                    <a:buClrTx/>
                    <a:buNone/>
                  </a:pPr>
                  <a:r>
                    <a:rPr lang="zh-CN" altLang="zh-CN" sz="2000" b="1" kern="0" dirty="0">
                      <a:solidFill>
                        <a:schemeClr val="tx1"/>
                      </a:solidFill>
                      <a:latin typeface="微软雅黑" pitchFamily="34" charset="-122"/>
                      <a:ea typeface="微软雅黑" pitchFamily="34" charset="-122"/>
                    </a:rPr>
                    <a:t>使人体或物体具有较高势能的装置设备场所（如人员高处作业、吊装物等）</a:t>
                  </a:r>
                </a:p>
              </p:txBody>
            </p:sp>
            <p:sp>
              <p:nvSpPr>
                <p:cNvPr id="52" name="Line 39"/>
                <p:cNvSpPr>
                  <a:spLocks noChangeShapeType="1"/>
                </p:cNvSpPr>
                <p:nvPr/>
              </p:nvSpPr>
              <p:spPr bwMode="auto">
                <a:xfrm rot="5400000" flipH="1">
                  <a:off x="237664" y="2174797"/>
                  <a:ext cx="1960507" cy="0"/>
                </a:xfrm>
                <a:prstGeom prst="line">
                  <a:avLst/>
                </a:prstGeom>
                <a:noFill/>
                <a:ln w="19050">
                  <a:solidFill>
                    <a:srgbClr val="808080"/>
                  </a:solidFill>
                  <a:round/>
                </a:ln>
              </p:spPr>
              <p:txBody>
                <a:bodyPr/>
                <a:lstStyle/>
                <a:p>
                  <a:pPr>
                    <a:defRPr/>
                  </a:pPr>
                  <a:endParaRPr lang="zh-CN" altLang="en-US" kern="0">
                    <a:solidFill>
                      <a:sysClr val="windowText" lastClr="000000"/>
                    </a:solidFill>
                  </a:endParaRPr>
                </a:p>
              </p:txBody>
            </p:sp>
          </p:grpSp>
          <p:sp>
            <p:nvSpPr>
              <p:cNvPr id="51212" name="WordArt 36"/>
              <p:cNvSpPr>
                <a:spLocks noChangeArrowheads="1" noChangeShapeType="1" noTextEdit="1"/>
              </p:cNvSpPr>
              <p:nvPr/>
            </p:nvSpPr>
            <p:spPr bwMode="auto">
              <a:xfrm>
                <a:off x="1191976" y="3291539"/>
                <a:ext cx="333147" cy="490638"/>
              </a:xfrm>
              <a:prstGeom prst="rect">
                <a:avLst/>
              </a:prstGeom>
            </p:spPr>
            <p:txBody>
              <a:bodyPr wrap="none" fromWordArt="1">
                <a:prstTxWarp prst="textPlain">
                  <a:avLst>
                    <a:gd name="adj" fmla="val 50000"/>
                  </a:avLst>
                </a:prstTxWarp>
              </a:bodyPr>
              <a:lstStyle/>
              <a:p>
                <a:pPr algn="ctr"/>
                <a:r>
                  <a:rPr lang="zh-CN" altLang="en-US" sz="2500" b="1" kern="10">
                    <a:ln w="9525">
                      <a:solidFill>
                        <a:srgbClr val="FFFFFF"/>
                      </a:solidFill>
                      <a:round/>
                    </a:ln>
                    <a:gradFill rotWithShape="1">
                      <a:gsLst>
                        <a:gs pos="0">
                          <a:srgbClr val="EAEAEA"/>
                        </a:gs>
                        <a:gs pos="100000">
                          <a:srgbClr val="B2B2B2"/>
                        </a:gs>
                      </a:gsLst>
                      <a:lin ang="5400000" scaled="1"/>
                    </a:gradFill>
                    <a:latin typeface="黑体" pitchFamily="49" charset="-122"/>
                  </a:rPr>
                  <a:t>第</a:t>
                </a:r>
              </a:p>
            </p:txBody>
          </p:sp>
          <p:sp>
            <p:nvSpPr>
              <p:cNvPr id="51213" name="WordArt 36"/>
              <p:cNvSpPr>
                <a:spLocks noChangeArrowheads="1" noChangeShapeType="1" noTextEdit="1"/>
              </p:cNvSpPr>
              <p:nvPr/>
            </p:nvSpPr>
            <p:spPr bwMode="auto">
              <a:xfrm>
                <a:off x="2470102" y="3363650"/>
                <a:ext cx="205830" cy="369039"/>
              </a:xfrm>
              <a:prstGeom prst="rect">
                <a:avLst/>
              </a:prstGeom>
            </p:spPr>
            <p:txBody>
              <a:bodyPr wrap="none" fromWordArt="1">
                <a:prstTxWarp prst="textPlain">
                  <a:avLst>
                    <a:gd name="adj" fmla="val 50000"/>
                  </a:avLst>
                </a:prstTxWarp>
              </a:bodyPr>
              <a:lstStyle/>
              <a:p>
                <a:pPr algn="ctr"/>
                <a:r>
                  <a:rPr lang="en-US" altLang="zh-CN" sz="2500" b="1" kern="10">
                    <a:ln w="9525">
                      <a:solidFill>
                        <a:srgbClr val="FFFFFF"/>
                      </a:solidFill>
                      <a:round/>
                    </a:ln>
                    <a:gradFill rotWithShape="1">
                      <a:gsLst>
                        <a:gs pos="0">
                          <a:srgbClr val="EAEAEA"/>
                        </a:gs>
                        <a:gs pos="100000">
                          <a:srgbClr val="B2B2B2"/>
                        </a:gs>
                      </a:gsLst>
                      <a:lin ang="5400000" scaled="1"/>
                    </a:gradFill>
                    <a:latin typeface="黑体" pitchFamily="49" charset="-122"/>
                  </a:rPr>
                  <a:t>1</a:t>
                </a:r>
                <a:endParaRPr lang="zh-CN" altLang="en-US" sz="2500" b="1" kern="10">
                  <a:ln w="9525">
                    <a:solidFill>
                      <a:srgbClr val="FFFFFF"/>
                    </a:solidFill>
                    <a:round/>
                  </a:ln>
                  <a:gradFill rotWithShape="1">
                    <a:gsLst>
                      <a:gs pos="0">
                        <a:srgbClr val="EAEAEA"/>
                      </a:gs>
                      <a:gs pos="100000">
                        <a:srgbClr val="B2B2B2"/>
                      </a:gs>
                    </a:gsLst>
                    <a:lin ang="5400000" scaled="1"/>
                  </a:gradFill>
                  <a:latin typeface="黑体" pitchFamily="49" charset="-122"/>
                </a:endParaRPr>
              </a:p>
            </p:txBody>
          </p:sp>
        </p:grpSp>
      </p:grpSp>
    </p:spTree>
    <p:extLst>
      <p:ext uri="{BB962C8B-B14F-4D97-AF65-F5344CB8AC3E}">
        <p14:creationId xmlns:p14="http://schemas.microsoft.com/office/powerpoint/2010/main" xmlns="" val="3322112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文本框 1"/>
          <p:cNvSpPr txBox="1">
            <a:spLocks noChangeArrowheads="1"/>
          </p:cNvSpPr>
          <p:nvPr/>
        </p:nvSpPr>
        <p:spPr bwMode="auto">
          <a:xfrm>
            <a:off x="255494" y="587693"/>
            <a:ext cx="73958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800" kern="0" dirty="0" smtClean="0">
                <a:solidFill>
                  <a:srgbClr val="3600FF"/>
                </a:solidFill>
                <a:latin typeface="微软雅黑" pitchFamily="34" charset="-122"/>
                <a:ea typeface="微软雅黑" pitchFamily="34" charset="-122"/>
              </a:rPr>
              <a:t>（</a:t>
            </a:r>
            <a:r>
              <a:rPr lang="en-US" altLang="zh-CN" sz="2800" kern="0" dirty="0" smtClean="0">
                <a:solidFill>
                  <a:srgbClr val="3600FF"/>
                </a:solidFill>
                <a:latin typeface="微软雅黑" pitchFamily="34" charset="-122"/>
                <a:ea typeface="微软雅黑" pitchFamily="34" charset="-122"/>
              </a:rPr>
              <a:t>2</a:t>
            </a:r>
            <a:r>
              <a:rPr lang="zh-CN" altLang="en-US" sz="2800" kern="0" dirty="0" smtClean="0">
                <a:solidFill>
                  <a:srgbClr val="3600FF"/>
                </a:solidFill>
                <a:latin typeface="微软雅黑" pitchFamily="34" charset="-122"/>
                <a:ea typeface="微软雅黑" pitchFamily="34" charset="-122"/>
              </a:rPr>
              <a:t>）、第二</a:t>
            </a:r>
            <a:r>
              <a:rPr lang="zh-CN" altLang="en-US" sz="2800" kern="0" dirty="0">
                <a:solidFill>
                  <a:srgbClr val="3600FF"/>
                </a:solidFill>
                <a:latin typeface="微软雅黑" pitchFamily="34" charset="-122"/>
                <a:ea typeface="微软雅黑" pitchFamily="34" charset="-122"/>
              </a:rPr>
              <a:t>类危险源</a:t>
            </a:r>
            <a:r>
              <a:rPr lang="zh-CN" altLang="en-US" sz="2800" kern="0" dirty="0" smtClean="0">
                <a:solidFill>
                  <a:srgbClr val="3600FF"/>
                </a:solidFill>
                <a:latin typeface="微软雅黑" pitchFamily="34" charset="-122"/>
                <a:ea typeface="微软雅黑" pitchFamily="34" charset="-122"/>
              </a:rPr>
              <a:t>辨识及</a:t>
            </a:r>
            <a:r>
              <a:rPr lang="zh-CN" altLang="en-US" sz="2800" kern="0" dirty="0" smtClean="0">
                <a:solidFill>
                  <a:srgbClr val="FF0000"/>
                </a:solidFill>
                <a:latin typeface="微软雅黑" pitchFamily="34" charset="-122"/>
                <a:ea typeface="微软雅黑" pitchFamily="34" charset="-122"/>
              </a:rPr>
              <a:t>管控措施确定</a:t>
            </a:r>
            <a:endParaRPr lang="zh-CN" altLang="en-US" sz="2800" kern="0" dirty="0">
              <a:solidFill>
                <a:srgbClr val="FF0000"/>
              </a:solidFill>
              <a:latin typeface="微软雅黑" pitchFamily="34" charset="-122"/>
              <a:ea typeface="微软雅黑" pitchFamily="34" charset="-122"/>
            </a:endParaRPr>
          </a:p>
        </p:txBody>
      </p:sp>
      <p:grpSp>
        <p:nvGrpSpPr>
          <p:cNvPr id="2" name="组合 1"/>
          <p:cNvGrpSpPr/>
          <p:nvPr/>
        </p:nvGrpSpPr>
        <p:grpSpPr>
          <a:xfrm>
            <a:off x="706982" y="1256030"/>
            <a:ext cx="3737328" cy="3049270"/>
            <a:chOff x="6590947" y="1438276"/>
            <a:chExt cx="3737328" cy="3049270"/>
          </a:xfrm>
        </p:grpSpPr>
        <p:sp>
          <p:nvSpPr>
            <p:cNvPr id="7" name="Rectangle 11"/>
            <p:cNvSpPr>
              <a:spLocks noChangeArrowheads="1"/>
            </p:cNvSpPr>
            <p:nvPr/>
          </p:nvSpPr>
          <p:spPr bwMode="auto">
            <a:xfrm>
              <a:off x="6590947" y="1782764"/>
              <a:ext cx="625475" cy="2319020"/>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a:lnSpc>
                  <a:spcPct val="120000"/>
                </a:lnSpc>
                <a:defRPr/>
              </a:pPr>
              <a:endParaRPr lang="zh-CN" altLang="en-US" sz="1200" kern="0">
                <a:solidFill>
                  <a:sysClr val="windowText" lastClr="000000"/>
                </a:solidFill>
                <a:latin typeface="微软雅黑"/>
                <a:ea typeface="微软雅黑"/>
              </a:endParaRPr>
            </a:p>
          </p:txBody>
        </p:sp>
        <p:grpSp>
          <p:nvGrpSpPr>
            <p:cNvPr id="38" name="组合 37"/>
            <p:cNvGrpSpPr/>
            <p:nvPr/>
          </p:nvGrpSpPr>
          <p:grpSpPr bwMode="auto">
            <a:xfrm>
              <a:off x="7731125" y="1438276"/>
              <a:ext cx="2597150" cy="3049270"/>
              <a:chOff x="7330819" y="1944688"/>
              <a:chExt cx="3407506" cy="3999824"/>
            </a:xfrm>
          </p:grpSpPr>
          <p:sp>
            <p:nvSpPr>
              <p:cNvPr id="39" name="Freeform 7"/>
              <p:cNvSpPr/>
              <p:nvPr/>
            </p:nvSpPr>
            <p:spPr bwMode="auto">
              <a:xfrm rot="10800000">
                <a:off x="7330819" y="2309104"/>
                <a:ext cx="487382" cy="2956972"/>
              </a:xfrm>
              <a:custGeom>
                <a:avLst/>
                <a:gdLst>
                  <a:gd name="T0" fmla="*/ 0 w 227"/>
                  <a:gd name="T1" fmla="*/ 0 h 2178"/>
                  <a:gd name="T2" fmla="*/ 385762 w 227"/>
                  <a:gd name="T3" fmla="*/ 0 h 2178"/>
                  <a:gd name="T4" fmla="*/ 385762 w 227"/>
                  <a:gd name="T5" fmla="*/ 3705225 h 2178"/>
                  <a:gd name="T6" fmla="*/ 0 w 227"/>
                  <a:gd name="T7" fmla="*/ 3705225 h 2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2178">
                    <a:moveTo>
                      <a:pt x="0" y="0"/>
                    </a:moveTo>
                    <a:lnTo>
                      <a:pt x="227" y="0"/>
                    </a:lnTo>
                    <a:lnTo>
                      <a:pt x="227" y="2178"/>
                    </a:lnTo>
                    <a:lnTo>
                      <a:pt x="0" y="2178"/>
                    </a:lnTo>
                  </a:path>
                </a:pathLst>
              </a:custGeom>
              <a:noFill/>
              <a:ln w="19050" cap="flat" cmpd="sng">
                <a:solidFill>
                  <a:srgbClr val="5F5F5F"/>
                </a:solidFill>
                <a:prstDash val="solid"/>
                <a:round/>
              </a:ln>
              <a:effectLst/>
            </p:spPr>
            <p:txBody>
              <a:bodyPr lIns="106896" tIns="53443" rIns="106896" bIns="53443"/>
              <a:lstStyle/>
              <a:p>
                <a:pPr>
                  <a:defRPr/>
                </a:pPr>
                <a:endParaRPr lang="zh-CN" altLang="en-US" kern="0">
                  <a:solidFill>
                    <a:sysClr val="windowText" lastClr="000000"/>
                  </a:solidFill>
                  <a:latin typeface="微软雅黑"/>
                  <a:ea typeface="微软雅黑"/>
                </a:endParaRPr>
              </a:p>
            </p:txBody>
          </p:sp>
          <p:sp>
            <p:nvSpPr>
              <p:cNvPr id="40" name="Line 8"/>
              <p:cNvSpPr>
                <a:spLocks noChangeShapeType="1"/>
              </p:cNvSpPr>
              <p:nvPr/>
            </p:nvSpPr>
            <p:spPr bwMode="auto">
              <a:xfrm rot="10980000" flipV="1">
                <a:off x="7341234" y="4289441"/>
                <a:ext cx="456139" cy="22907"/>
              </a:xfrm>
              <a:prstGeom prst="line">
                <a:avLst/>
              </a:prstGeom>
              <a:noFill/>
              <a:ln w="19050">
                <a:solidFill>
                  <a:srgbClr val="5F5F5F"/>
                </a:solidFill>
                <a:round/>
              </a:ln>
              <a:effectLst/>
            </p:spPr>
            <p:txBody>
              <a:bodyPr lIns="106896" tIns="53443" rIns="106896" bIns="53443"/>
              <a:lstStyle/>
              <a:p>
                <a:pPr>
                  <a:defRPr/>
                </a:pPr>
                <a:endParaRPr lang="zh-CN" altLang="en-US" kern="0">
                  <a:solidFill>
                    <a:sysClr val="windowText" lastClr="000000"/>
                  </a:solidFill>
                  <a:latin typeface="微软雅黑"/>
                  <a:ea typeface="微软雅黑"/>
                </a:endParaRPr>
              </a:p>
            </p:txBody>
          </p:sp>
          <p:sp>
            <p:nvSpPr>
              <p:cNvPr id="42" name="Line 10"/>
              <p:cNvSpPr>
                <a:spLocks noChangeShapeType="1"/>
              </p:cNvSpPr>
              <p:nvPr/>
            </p:nvSpPr>
            <p:spPr bwMode="auto">
              <a:xfrm rot="10800000">
                <a:off x="7330819" y="3308644"/>
                <a:ext cx="487382" cy="0"/>
              </a:xfrm>
              <a:prstGeom prst="line">
                <a:avLst/>
              </a:prstGeom>
              <a:noFill/>
              <a:ln w="19050">
                <a:solidFill>
                  <a:srgbClr val="5F5F5F"/>
                </a:solidFill>
                <a:round/>
              </a:ln>
              <a:effectLst/>
            </p:spPr>
            <p:txBody>
              <a:bodyPr lIns="106896" tIns="53443" rIns="106896" bIns="53443"/>
              <a:lstStyle/>
              <a:p>
                <a:pPr>
                  <a:defRPr/>
                </a:pPr>
                <a:endParaRPr lang="zh-CN" altLang="en-US" kern="0">
                  <a:solidFill>
                    <a:sysClr val="windowText" lastClr="000000"/>
                  </a:solidFill>
                  <a:latin typeface="微软雅黑"/>
                  <a:ea typeface="微软雅黑"/>
                </a:endParaRPr>
              </a:p>
            </p:txBody>
          </p:sp>
          <p:sp>
            <p:nvSpPr>
              <p:cNvPr id="43" name="Rectangle 11"/>
              <p:cNvSpPr>
                <a:spLocks noChangeArrowheads="1"/>
              </p:cNvSpPr>
              <p:nvPr/>
            </p:nvSpPr>
            <p:spPr bwMode="auto">
              <a:xfrm>
                <a:off x="7795706" y="1944688"/>
                <a:ext cx="2942619" cy="986212"/>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a:lnSpc>
                    <a:spcPct val="120000"/>
                  </a:lnSpc>
                  <a:defRPr/>
                </a:pPr>
                <a:r>
                  <a:rPr lang="zh-CN" altLang="en-US" sz="2000" kern="0">
                    <a:solidFill>
                      <a:sysClr val="windowText" lastClr="000000"/>
                    </a:solidFill>
                    <a:latin typeface="微软雅黑"/>
                    <a:ea typeface="微软雅黑"/>
                    <a:cs typeface="+mn-ea"/>
                  </a:rPr>
                  <a:t>人的因素</a:t>
                </a:r>
              </a:p>
              <a:p>
                <a:pPr>
                  <a:lnSpc>
                    <a:spcPct val="120000"/>
                  </a:lnSpc>
                  <a:defRPr/>
                </a:pPr>
                <a:r>
                  <a:rPr lang="zh-CN" altLang="en-US" sz="2000" kern="0">
                    <a:solidFill>
                      <a:sysClr val="windowText" lastClr="000000"/>
                    </a:solidFill>
                    <a:latin typeface="微软雅黑"/>
                    <a:ea typeface="微软雅黑"/>
                    <a:cs typeface="+mn-ea"/>
                  </a:rPr>
                  <a:t>人的失误</a:t>
                </a:r>
              </a:p>
            </p:txBody>
          </p:sp>
          <p:sp>
            <p:nvSpPr>
              <p:cNvPr id="44" name="Rectangle 12"/>
              <p:cNvSpPr>
                <a:spLocks noChangeArrowheads="1"/>
              </p:cNvSpPr>
              <p:nvPr/>
            </p:nvSpPr>
            <p:spPr bwMode="auto">
              <a:xfrm>
                <a:off x="7795706" y="2931733"/>
                <a:ext cx="2942619" cy="987045"/>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a:lnSpc>
                    <a:spcPct val="120000"/>
                  </a:lnSpc>
                  <a:defRPr/>
                </a:pPr>
                <a:r>
                  <a:rPr lang="zh-CN" altLang="en-US" sz="2000" kern="0" dirty="0">
                    <a:solidFill>
                      <a:sysClr val="windowText" lastClr="000000"/>
                    </a:solidFill>
                    <a:latin typeface="微软雅黑"/>
                    <a:ea typeface="微软雅黑"/>
                    <a:cs typeface="+mn-ea"/>
                  </a:rPr>
                  <a:t>物的因素 </a:t>
                </a:r>
              </a:p>
              <a:p>
                <a:pPr>
                  <a:lnSpc>
                    <a:spcPct val="120000"/>
                  </a:lnSpc>
                  <a:defRPr/>
                </a:pPr>
                <a:r>
                  <a:rPr lang="zh-CN" altLang="en-US" sz="2000" kern="0" dirty="0">
                    <a:solidFill>
                      <a:sysClr val="windowText" lastClr="000000"/>
                    </a:solidFill>
                    <a:latin typeface="微软雅黑"/>
                    <a:ea typeface="微软雅黑"/>
                    <a:cs typeface="+mn-ea"/>
                  </a:rPr>
                  <a:t>物的故障</a:t>
                </a:r>
              </a:p>
            </p:txBody>
          </p:sp>
          <p:sp>
            <p:nvSpPr>
              <p:cNvPr id="45" name="Rectangle 13"/>
              <p:cNvSpPr>
                <a:spLocks noChangeArrowheads="1"/>
              </p:cNvSpPr>
              <p:nvPr/>
            </p:nvSpPr>
            <p:spPr bwMode="auto">
              <a:xfrm>
                <a:off x="7797372" y="3927108"/>
                <a:ext cx="2940953" cy="1015366"/>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a:lnSpc>
                    <a:spcPct val="120000"/>
                  </a:lnSpc>
                  <a:defRPr/>
                </a:pPr>
                <a:r>
                  <a:rPr lang="zh-CN" altLang="en-US" sz="2000" kern="0">
                    <a:solidFill>
                      <a:sysClr val="windowText" lastClr="000000"/>
                    </a:solidFill>
                    <a:latin typeface="微软雅黑"/>
                    <a:ea typeface="微软雅黑"/>
                    <a:cs typeface="+mn-ea"/>
                  </a:rPr>
                  <a:t>环境因素</a:t>
                </a:r>
              </a:p>
              <a:p>
                <a:pPr>
                  <a:lnSpc>
                    <a:spcPct val="120000"/>
                  </a:lnSpc>
                  <a:defRPr/>
                </a:pPr>
                <a:r>
                  <a:rPr lang="zh-CN" altLang="en-US" sz="2000" kern="0">
                    <a:solidFill>
                      <a:sysClr val="windowText" lastClr="000000"/>
                    </a:solidFill>
                    <a:latin typeface="微软雅黑"/>
                    <a:ea typeface="微软雅黑"/>
                    <a:cs typeface="+mn-ea"/>
                  </a:rPr>
                  <a:t>作业条件</a:t>
                </a:r>
              </a:p>
            </p:txBody>
          </p:sp>
          <p:sp>
            <p:nvSpPr>
              <p:cNvPr id="46" name="Rectangle 14"/>
              <p:cNvSpPr>
                <a:spLocks noChangeArrowheads="1"/>
              </p:cNvSpPr>
              <p:nvPr/>
            </p:nvSpPr>
            <p:spPr bwMode="auto">
              <a:xfrm>
                <a:off x="7795706" y="4941641"/>
                <a:ext cx="2942619" cy="1002871"/>
              </a:xfrm>
              <a:prstGeom prst="rect">
                <a:avLst/>
              </a:prstGeom>
              <a:gradFill rotWithShape="1">
                <a:gsLst>
                  <a:gs pos="0">
                    <a:srgbClr val="FFFFFF"/>
                  </a:gs>
                  <a:gs pos="100000">
                    <a:srgbClr val="DDDDDD"/>
                  </a:gs>
                </a:gsLst>
                <a:lin ang="2700000" scaled="1"/>
              </a:gradFill>
              <a:ln w="9525" algn="ctr">
                <a:solidFill>
                  <a:srgbClr val="C0C0C0"/>
                </a:solidFill>
                <a:miter lim="800000"/>
              </a:ln>
              <a:effectLst/>
            </p:spPr>
            <p:txBody>
              <a:bodyPr wrap="none" lIns="106896" tIns="53443" rIns="106896" bIns="53443" anchor="ctr"/>
              <a:lstStyle/>
              <a:p>
                <a:pPr>
                  <a:lnSpc>
                    <a:spcPct val="120000"/>
                  </a:lnSpc>
                  <a:defRPr/>
                </a:pPr>
                <a:r>
                  <a:rPr lang="zh-CN" altLang="en-US" sz="2000" kern="0">
                    <a:solidFill>
                      <a:sysClr val="windowText" lastClr="000000"/>
                    </a:solidFill>
                    <a:latin typeface="微软雅黑"/>
                    <a:ea typeface="微软雅黑"/>
                    <a:cs typeface="+mn-ea"/>
                  </a:rPr>
                  <a:t>管理因素</a:t>
                </a:r>
              </a:p>
              <a:p>
                <a:pPr>
                  <a:lnSpc>
                    <a:spcPct val="120000"/>
                  </a:lnSpc>
                  <a:defRPr/>
                </a:pPr>
                <a:r>
                  <a:rPr lang="zh-CN" altLang="en-US" sz="2000" kern="0">
                    <a:solidFill>
                      <a:sysClr val="windowText" lastClr="000000"/>
                    </a:solidFill>
                    <a:latin typeface="微软雅黑"/>
                    <a:ea typeface="微软雅黑"/>
                    <a:cs typeface="+mn-ea"/>
                  </a:rPr>
                  <a:t>管理缺陷</a:t>
                </a:r>
              </a:p>
            </p:txBody>
          </p:sp>
        </p:grpSp>
        <p:sp>
          <p:nvSpPr>
            <p:cNvPr id="52230" name="文本框 3"/>
            <p:cNvSpPr txBox="1">
              <a:spLocks noChangeArrowheads="1"/>
            </p:cNvSpPr>
            <p:nvPr/>
          </p:nvSpPr>
          <p:spPr bwMode="auto">
            <a:xfrm>
              <a:off x="6673464" y="1769746"/>
              <a:ext cx="382588"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400" b="1" kern="0">
                  <a:ea typeface="宋体" pitchFamily="2" charset="-122"/>
                </a:rPr>
                <a:t>第二类危险源</a:t>
              </a:r>
            </a:p>
          </p:txBody>
        </p:sp>
        <p:sp>
          <p:nvSpPr>
            <p:cNvPr id="6" name="Line 8"/>
            <p:cNvSpPr>
              <a:spLocks noChangeShapeType="1"/>
            </p:cNvSpPr>
            <p:nvPr/>
          </p:nvSpPr>
          <p:spPr bwMode="auto">
            <a:xfrm rot="10140000">
              <a:off x="7181851" y="2795589"/>
              <a:ext cx="531813" cy="96837"/>
            </a:xfrm>
            <a:prstGeom prst="line">
              <a:avLst/>
            </a:prstGeom>
            <a:noFill/>
            <a:ln w="19050">
              <a:solidFill>
                <a:srgbClr val="5F5F5F"/>
              </a:solidFill>
              <a:round/>
            </a:ln>
            <a:effectLst/>
          </p:spPr>
          <p:txBody>
            <a:bodyPr lIns="106896" tIns="53443" rIns="106896" bIns="53443"/>
            <a:lstStyle/>
            <a:p>
              <a:pPr>
                <a:defRPr/>
              </a:pPr>
              <a:endParaRPr lang="zh-CN" altLang="en-US" kern="0">
                <a:solidFill>
                  <a:sysClr val="windowText" lastClr="000000"/>
                </a:solidFill>
                <a:latin typeface="微软雅黑"/>
                <a:ea typeface="微软雅黑"/>
              </a:endParaRPr>
            </a:p>
          </p:txBody>
        </p:sp>
      </p:grpSp>
      <p:sp>
        <p:nvSpPr>
          <p:cNvPr id="52232" name="文本框 8"/>
          <p:cNvSpPr txBox="1">
            <a:spLocks noChangeArrowheads="1"/>
          </p:cNvSpPr>
          <p:nvPr/>
        </p:nvSpPr>
        <p:spPr bwMode="auto">
          <a:xfrm>
            <a:off x="4639235" y="1136507"/>
            <a:ext cx="7167283"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269875">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2000" kern="0" dirty="0">
                <a:latin typeface="微软雅黑" pitchFamily="34" charset="-122"/>
                <a:ea typeface="微软雅黑" pitchFamily="34" charset="-122"/>
              </a:rPr>
              <a:t>在识别第二类危险源前，可先判定第一类危险源可能导致的</a:t>
            </a:r>
            <a:r>
              <a:rPr lang="zh-CN" altLang="en-US" sz="2000" kern="0" dirty="0" smtClean="0">
                <a:latin typeface="微软雅黑" pitchFamily="34" charset="-122"/>
                <a:ea typeface="微软雅黑" pitchFamily="34" charset="-122"/>
              </a:rPr>
              <a:t>后果（事故类型）；如</a:t>
            </a:r>
            <a:r>
              <a:rPr lang="zh-CN" altLang="en-US" sz="2000" kern="0" dirty="0">
                <a:latin typeface="微软雅黑" pitchFamily="34" charset="-122"/>
                <a:ea typeface="微软雅黑" pitchFamily="34" charset="-122"/>
              </a:rPr>
              <a:t>煤气发生炉设备内维修或检修，进入密闭空间，可能导致煤气中毒，则第一类危险源为“煤气”</a:t>
            </a:r>
            <a:r>
              <a:rPr lang="zh-CN" altLang="en-US" sz="2000" kern="0" dirty="0" smtClean="0">
                <a:latin typeface="微软雅黑" pitchFamily="34" charset="-122"/>
                <a:ea typeface="微软雅黑" pitchFamily="34" charset="-122"/>
              </a:rPr>
              <a:t>，事故类型是“煤气中毒”。</a:t>
            </a:r>
            <a:endParaRPr lang="en-US" altLang="zh-CN" sz="2000" kern="0" dirty="0" smtClean="0">
              <a:latin typeface="微软雅黑" pitchFamily="34" charset="-122"/>
              <a:ea typeface="微软雅黑" pitchFamily="34" charset="-122"/>
            </a:endParaRPr>
          </a:p>
          <a:p>
            <a:pPr>
              <a:lnSpc>
                <a:spcPct val="150000"/>
              </a:lnSpc>
            </a:pPr>
            <a:r>
              <a:rPr lang="zh-CN" altLang="en-US" sz="2000" kern="0" dirty="0" smtClean="0">
                <a:latin typeface="微软雅黑" pitchFamily="34" charset="-122"/>
                <a:ea typeface="微软雅黑" pitchFamily="34" charset="-122"/>
              </a:rPr>
              <a:t>第二</a:t>
            </a:r>
            <a:r>
              <a:rPr lang="zh-CN" altLang="en-US" sz="2000" kern="0" dirty="0">
                <a:latin typeface="微软雅黑" pitchFamily="34" charset="-122"/>
                <a:ea typeface="微软雅黑" pitchFamily="34" charset="-122"/>
              </a:rPr>
              <a:t>类危险源则是导致煤气中毒的人的不安全行为或物的不安全状态</a:t>
            </a:r>
            <a:r>
              <a:rPr lang="zh-CN" altLang="en-US" sz="2000" kern="0" dirty="0" smtClean="0">
                <a:latin typeface="微软雅黑" pitchFamily="34" charset="-122"/>
                <a:ea typeface="微软雅黑" pitchFamily="34" charset="-122"/>
              </a:rPr>
              <a:t>，全面结合法律法规安全标准经验知识等全面细致识别出第二</a:t>
            </a:r>
            <a:r>
              <a:rPr lang="zh-CN" altLang="en-US" sz="2000" kern="0" dirty="0">
                <a:latin typeface="微软雅黑" pitchFamily="34" charset="-122"/>
                <a:ea typeface="微软雅黑" pitchFamily="34" charset="-122"/>
              </a:rPr>
              <a:t>类危</a:t>
            </a:r>
            <a:r>
              <a:rPr lang="zh-CN" altLang="en-US" sz="2000" kern="0" dirty="0">
                <a:latin typeface="微软雅黑" pitchFamily="34" charset="-122"/>
                <a:ea typeface="微软雅黑" pitchFamily="34" charset="-122"/>
                <a:sym typeface="黑体" pitchFamily="49" charset="-122"/>
              </a:rPr>
              <a:t>险</a:t>
            </a:r>
            <a:r>
              <a:rPr lang="zh-CN" altLang="en-US" sz="2000" kern="0" dirty="0" smtClean="0">
                <a:latin typeface="微软雅黑" pitchFamily="34" charset="-122"/>
                <a:ea typeface="微软雅黑" pitchFamily="34" charset="-122"/>
                <a:sym typeface="黑体" pitchFamily="49" charset="-122"/>
              </a:rPr>
              <a:t>源，即可</a:t>
            </a:r>
            <a:r>
              <a:rPr lang="zh-CN" altLang="en-US" sz="2000" kern="0" dirty="0" smtClean="0">
                <a:solidFill>
                  <a:srgbClr val="FF0000"/>
                </a:solidFill>
                <a:latin typeface="微软雅黑" pitchFamily="34" charset="-122"/>
                <a:ea typeface="微软雅黑" pitchFamily="34" charset="-122"/>
                <a:sym typeface="黑体" pitchFamily="49" charset="-122"/>
              </a:rPr>
              <a:t>针对第二类危险源确定所需管控措施。</a:t>
            </a:r>
            <a:endParaRPr lang="zh-CN" altLang="en-US" sz="2000" kern="0" dirty="0">
              <a:solidFill>
                <a:srgbClr val="FF0000"/>
              </a:solidFill>
              <a:latin typeface="微软雅黑" pitchFamily="34" charset="-122"/>
              <a:ea typeface="微软雅黑" pitchFamily="34" charset="-122"/>
              <a:sym typeface="黑体" pitchFamily="49" charset="-122"/>
            </a:endParaRPr>
          </a:p>
        </p:txBody>
      </p:sp>
      <p:sp>
        <p:nvSpPr>
          <p:cNvPr id="52233" name="文本框 9"/>
          <p:cNvSpPr txBox="1">
            <a:spLocks noChangeArrowheads="1"/>
          </p:cNvSpPr>
          <p:nvPr/>
        </p:nvSpPr>
        <p:spPr bwMode="auto">
          <a:xfrm>
            <a:off x="2366682" y="4608035"/>
            <a:ext cx="9501338"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2000" b="1" kern="0" dirty="0" smtClean="0">
                <a:latin typeface="微软雅黑" pitchFamily="34" charset="-122"/>
                <a:ea typeface="微软雅黑" pitchFamily="34" charset="-122"/>
                <a:sym typeface="Arial" pitchFamily="34" charset="0"/>
              </a:rPr>
              <a:t>例如：</a:t>
            </a:r>
            <a:r>
              <a:rPr lang="en-US" altLang="zh-CN" sz="2000" b="1" kern="0" dirty="0" smtClean="0">
                <a:latin typeface="微软雅黑" pitchFamily="34" charset="-122"/>
                <a:ea typeface="微软雅黑" pitchFamily="34" charset="-122"/>
                <a:sym typeface="Arial" pitchFamily="34" charset="0"/>
              </a:rPr>
              <a:t>a</a:t>
            </a:r>
            <a:r>
              <a:rPr lang="en-US" altLang="zh-CN" sz="2000" b="1" kern="0" dirty="0">
                <a:latin typeface="微软雅黑" pitchFamily="34" charset="-122"/>
                <a:ea typeface="微软雅黑" pitchFamily="34" charset="-122"/>
                <a:sym typeface="Arial" pitchFamily="34" charset="0"/>
              </a:rPr>
              <a:t>) </a:t>
            </a:r>
            <a:r>
              <a:rPr lang="zh-CN" altLang="en-US" sz="2000" b="1" kern="0" dirty="0">
                <a:latin typeface="微软雅黑" pitchFamily="34" charset="-122"/>
                <a:ea typeface="微软雅黑" pitchFamily="34" charset="-122"/>
                <a:sym typeface="Arial" pitchFamily="34" charset="0"/>
              </a:rPr>
              <a:t>吹扫不彻底造成一氧化碳含量超标；</a:t>
            </a:r>
          </a:p>
          <a:p>
            <a:pPr>
              <a:lnSpc>
                <a:spcPct val="150000"/>
              </a:lnSpc>
            </a:pPr>
            <a:r>
              <a:rPr lang="en-US" altLang="zh-CN" sz="2000" b="1" kern="0" dirty="0" smtClean="0">
                <a:latin typeface="微软雅黑" pitchFamily="34" charset="-122"/>
                <a:ea typeface="微软雅黑" pitchFamily="34" charset="-122"/>
                <a:sym typeface="Arial" pitchFamily="34" charset="0"/>
              </a:rPr>
              <a:t>          b) </a:t>
            </a:r>
            <a:r>
              <a:rPr lang="zh-CN" altLang="en-US" sz="2000" b="1" kern="0" dirty="0" smtClean="0">
                <a:latin typeface="微软雅黑" pitchFamily="34" charset="-122"/>
                <a:ea typeface="微软雅黑" pitchFamily="34" charset="-122"/>
                <a:sym typeface="Arial" pitchFamily="34" charset="0"/>
              </a:rPr>
              <a:t>进入</a:t>
            </a:r>
            <a:r>
              <a:rPr lang="zh-CN" altLang="en-US" sz="2000" b="1" kern="0" dirty="0">
                <a:latin typeface="微软雅黑" pitchFamily="34" charset="-122"/>
                <a:ea typeface="微软雅黑" pitchFamily="34" charset="-122"/>
                <a:sym typeface="Arial" pitchFamily="34" charset="0"/>
              </a:rPr>
              <a:t>作业前未按要求进行有毒气体监测；</a:t>
            </a:r>
          </a:p>
          <a:p>
            <a:pPr>
              <a:lnSpc>
                <a:spcPct val="150000"/>
              </a:lnSpc>
            </a:pPr>
            <a:r>
              <a:rPr lang="en-US" altLang="zh-CN" sz="2000" b="1" kern="0" dirty="0" smtClean="0">
                <a:latin typeface="微软雅黑" pitchFamily="34" charset="-122"/>
                <a:ea typeface="微软雅黑" pitchFamily="34" charset="-122"/>
                <a:sym typeface="Arial" pitchFamily="34" charset="0"/>
              </a:rPr>
              <a:t>          c</a:t>
            </a:r>
            <a:r>
              <a:rPr lang="en-US" altLang="zh-CN" sz="2000" b="1" kern="0" dirty="0">
                <a:latin typeface="微软雅黑" pitchFamily="34" charset="-122"/>
                <a:ea typeface="微软雅黑" pitchFamily="34" charset="-122"/>
                <a:sym typeface="Arial" pitchFamily="34" charset="0"/>
              </a:rPr>
              <a:t>) </a:t>
            </a:r>
            <a:r>
              <a:rPr lang="en-US" altLang="zh-CN" sz="2000" b="1" kern="0" dirty="0" smtClean="0">
                <a:latin typeface="微软雅黑" pitchFamily="34" charset="-122"/>
                <a:ea typeface="微软雅黑" pitchFamily="34" charset="-122"/>
                <a:sym typeface="Arial" pitchFamily="34" charset="0"/>
              </a:rPr>
              <a:t> </a:t>
            </a:r>
            <a:r>
              <a:rPr lang="zh-CN" altLang="en-US" sz="2000" b="1" kern="0" dirty="0">
                <a:latin typeface="微软雅黑" pitchFamily="34" charset="-122"/>
                <a:ea typeface="微软雅黑" pitchFamily="34" charset="-122"/>
                <a:sym typeface="Arial" pitchFamily="34" charset="0"/>
              </a:rPr>
              <a:t>监测装置未校准</a:t>
            </a:r>
            <a:r>
              <a:rPr lang="zh-CN" altLang="en-US" sz="2000" b="1" kern="0" dirty="0" smtClean="0">
                <a:latin typeface="微软雅黑" pitchFamily="34" charset="-122"/>
                <a:ea typeface="微软雅黑" pitchFamily="34" charset="-122"/>
                <a:sym typeface="Arial" pitchFamily="34" charset="0"/>
              </a:rPr>
              <a:t>或操作不当未能</a:t>
            </a:r>
            <a:r>
              <a:rPr lang="zh-CN" altLang="en-US" sz="2000" b="1" kern="0" dirty="0">
                <a:latin typeface="微软雅黑" pitchFamily="34" charset="-122"/>
                <a:ea typeface="微软雅黑" pitchFamily="34" charset="-122"/>
                <a:sym typeface="Arial" pitchFamily="34" charset="0"/>
              </a:rPr>
              <a:t>准确监测有害气体含量等第二类危险源。</a:t>
            </a:r>
          </a:p>
        </p:txBody>
      </p:sp>
      <p:pic>
        <p:nvPicPr>
          <p:cNvPr id="17" name="Picture 4" descr="400_F_39115256_sVVc0eiYbbs4JR81C76oOMzOtSUXTdR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4221662">
            <a:off x="77537" y="4510087"/>
            <a:ext cx="2509838" cy="167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159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2207879995"/>
              </p:ext>
            </p:extLst>
          </p:nvPr>
        </p:nvGraphicFramePr>
        <p:xfrm>
          <a:off x="282388" y="699248"/>
          <a:ext cx="11591365" cy="5661211"/>
        </p:xfrm>
        <a:graphic>
          <a:graphicData uri="http://schemas.openxmlformats.org/drawingml/2006/table">
            <a:tbl>
              <a:tblPr>
                <a:tableStyleId>{5C22544A-7EE6-4342-B048-85BDC9FD1C3A}</a:tableStyleId>
              </a:tblPr>
              <a:tblGrid>
                <a:gridCol w="858652">
                  <a:extLst>
                    <a:ext uri="{9D8B030D-6E8A-4147-A177-3AD203B41FA5}">
                      <a16:colId xmlns:a16="http://schemas.microsoft.com/office/drawing/2014/main" xmlns="" val="20000"/>
                    </a:ext>
                  </a:extLst>
                </a:gridCol>
                <a:gridCol w="1138155">
                  <a:extLst>
                    <a:ext uri="{9D8B030D-6E8A-4147-A177-3AD203B41FA5}">
                      <a16:colId xmlns:a16="http://schemas.microsoft.com/office/drawing/2014/main" xmlns="" val="20003"/>
                    </a:ext>
                  </a:extLst>
                </a:gridCol>
                <a:gridCol w="3153417">
                  <a:extLst>
                    <a:ext uri="{9D8B030D-6E8A-4147-A177-3AD203B41FA5}">
                      <a16:colId xmlns:a16="http://schemas.microsoft.com/office/drawing/2014/main" xmlns="" val="20004"/>
                    </a:ext>
                  </a:extLst>
                </a:gridCol>
                <a:gridCol w="779929">
                  <a:extLst>
                    <a:ext uri="{9D8B030D-6E8A-4147-A177-3AD203B41FA5}">
                      <a16:colId xmlns:a16="http://schemas.microsoft.com/office/drawing/2014/main" xmlns="" val="20005"/>
                    </a:ext>
                  </a:extLst>
                </a:gridCol>
                <a:gridCol w="2501153">
                  <a:extLst>
                    <a:ext uri="{9D8B030D-6E8A-4147-A177-3AD203B41FA5}">
                      <a16:colId xmlns:a16="http://schemas.microsoft.com/office/drawing/2014/main" xmlns="" val="20006"/>
                    </a:ext>
                  </a:extLst>
                </a:gridCol>
                <a:gridCol w="484094">
                  <a:extLst>
                    <a:ext uri="{9D8B030D-6E8A-4147-A177-3AD203B41FA5}">
                      <a16:colId xmlns:a16="http://schemas.microsoft.com/office/drawing/2014/main" xmlns="" val="20007"/>
                    </a:ext>
                  </a:extLst>
                </a:gridCol>
                <a:gridCol w="551330">
                  <a:extLst>
                    <a:ext uri="{9D8B030D-6E8A-4147-A177-3AD203B41FA5}">
                      <a16:colId xmlns:a16="http://schemas.microsoft.com/office/drawing/2014/main" xmlns="" val="20008"/>
                    </a:ext>
                  </a:extLst>
                </a:gridCol>
                <a:gridCol w="484094">
                  <a:extLst>
                    <a:ext uri="{9D8B030D-6E8A-4147-A177-3AD203B41FA5}">
                      <a16:colId xmlns:a16="http://schemas.microsoft.com/office/drawing/2014/main" xmlns="" val="20009"/>
                    </a:ext>
                  </a:extLst>
                </a:gridCol>
                <a:gridCol w="806823">
                  <a:extLst>
                    <a:ext uri="{9D8B030D-6E8A-4147-A177-3AD203B41FA5}">
                      <a16:colId xmlns:a16="http://schemas.microsoft.com/office/drawing/2014/main" xmlns="" val="20010"/>
                    </a:ext>
                  </a:extLst>
                </a:gridCol>
                <a:gridCol w="833718">
                  <a:extLst>
                    <a:ext uri="{9D8B030D-6E8A-4147-A177-3AD203B41FA5}">
                      <a16:colId xmlns:a16="http://schemas.microsoft.com/office/drawing/2014/main" xmlns="" val="20011"/>
                    </a:ext>
                  </a:extLst>
                </a:gridCol>
              </a:tblGrid>
              <a:tr h="862059">
                <a:tc gridSpan="10">
                  <a:txBody>
                    <a:bodyPr/>
                    <a:lstStyle/>
                    <a:p>
                      <a:pPr algn="l"/>
                      <a:r>
                        <a:rPr lang="en-US" sz="1800" kern="100" baseline="0" dirty="0" smtClean="0">
                          <a:effectLst/>
                        </a:rPr>
                        <a:t>     </a:t>
                      </a:r>
                      <a:r>
                        <a:rPr lang="en-US" sz="2000" kern="100" dirty="0" smtClean="0">
                          <a:effectLst/>
                        </a:rPr>
                        <a:t>                                       </a:t>
                      </a:r>
                      <a:r>
                        <a:rPr lang="zh-CN" altLang="en-US" sz="2000" kern="100" dirty="0" smtClean="0">
                          <a:effectLst/>
                        </a:rPr>
                        <a:t>基于风险点的</a:t>
                      </a:r>
                      <a:r>
                        <a:rPr lang="zh-CN" sz="1800" kern="100" dirty="0" smtClean="0">
                          <a:effectLst/>
                        </a:rPr>
                        <a:t>危险</a:t>
                      </a:r>
                      <a:r>
                        <a:rPr lang="zh-CN" sz="1800" kern="100" dirty="0">
                          <a:effectLst/>
                        </a:rPr>
                        <a:t>源识别、评价、管控措施表</a:t>
                      </a:r>
                    </a:p>
                    <a:p>
                      <a:r>
                        <a:rPr lang="zh-CN" sz="1800" kern="100" dirty="0">
                          <a:effectLst/>
                        </a:rPr>
                        <a:t>单位或部门：</a:t>
                      </a:r>
                      <a:r>
                        <a:rPr lang="en-US" sz="1800" kern="100" dirty="0">
                          <a:effectLst/>
                        </a:rPr>
                        <a:t>                                                                      </a:t>
                      </a:r>
                      <a:r>
                        <a:rPr lang="en-US" sz="1800" kern="100" dirty="0" smtClean="0">
                          <a:effectLst/>
                        </a:rPr>
                        <a:t>                                                    </a:t>
                      </a:r>
                      <a:r>
                        <a:rPr lang="zh-CN" sz="1800" kern="100" dirty="0">
                          <a:effectLst/>
                        </a:rPr>
                        <a:t>年</a:t>
                      </a:r>
                      <a:r>
                        <a:rPr lang="en-US" sz="1800" kern="100" dirty="0">
                          <a:effectLst/>
                        </a:rPr>
                        <a:t>     </a:t>
                      </a:r>
                      <a:r>
                        <a:rPr lang="zh-CN" sz="1800" kern="100" dirty="0">
                          <a:effectLst/>
                        </a:rPr>
                        <a:t>月</a:t>
                      </a:r>
                      <a:r>
                        <a:rPr lang="en-US" sz="1800" kern="100" dirty="0">
                          <a:effectLst/>
                        </a:rPr>
                        <a:t>     </a:t>
                      </a:r>
                      <a:r>
                        <a:rPr lang="zh-CN" sz="1800" kern="100" dirty="0">
                          <a:effectLst/>
                        </a:rPr>
                        <a:t>日</a:t>
                      </a:r>
                      <a:endParaRPr lang="zh-CN" sz="1800" kern="100" dirty="0">
                        <a:effectLst/>
                        <a:latin typeface="Calibri" pitchFamily="34" charset="0"/>
                      </a:endParaRPr>
                    </a:p>
                  </a:txBody>
                  <a:tcPr marL="67279" marR="67279" marT="0" marB="0" anchor="ctr">
                    <a:solidFill>
                      <a:schemeClr val="accent1"/>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377504">
                <a:tc rowSpan="2">
                  <a:txBody>
                    <a:bodyPr/>
                    <a:lstStyle/>
                    <a:p>
                      <a:pPr algn="just">
                        <a:spcAft>
                          <a:spcPts val="0"/>
                        </a:spcAft>
                      </a:pPr>
                      <a:endParaRPr lang="zh-CN" sz="1800" kern="100" dirty="0">
                        <a:effectLst/>
                        <a:latin typeface="Calibri" pitchFamily="34" charset="0"/>
                        <a:ea typeface="宋体" pitchFamily="2" charset="-122"/>
                        <a:cs typeface="Times New Roman" pitchFamily="18" charset="0"/>
                      </a:endParaRPr>
                    </a:p>
                  </a:txBody>
                  <a:tcPr marL="67279" marR="67279" marT="0" marB="0" anchor="ctr">
                    <a:solidFill>
                      <a:schemeClr val="accent5">
                        <a:lumMod val="60000"/>
                        <a:lumOff val="40000"/>
                      </a:schemeClr>
                    </a:solidFill>
                  </a:tcPr>
                </a:tc>
                <a:tc rowSpan="2">
                  <a:txBody>
                    <a:bodyPr/>
                    <a:lstStyle/>
                    <a:p>
                      <a:pPr algn="ctr"/>
                      <a:r>
                        <a:rPr lang="zh-CN" sz="1800" kern="100">
                          <a:effectLst/>
                        </a:rPr>
                        <a:t>第一类危险源</a:t>
                      </a:r>
                      <a:endParaRPr lang="zh-CN" sz="1800" kern="100">
                        <a:effectLst/>
                        <a:latin typeface="Calibri" pitchFamily="34" charset="0"/>
                      </a:endParaRPr>
                    </a:p>
                  </a:txBody>
                  <a:tcPr marL="67279" marR="67279" marT="0" marB="0" anchor="ctr">
                    <a:solidFill>
                      <a:schemeClr val="accent5">
                        <a:lumMod val="60000"/>
                        <a:lumOff val="40000"/>
                      </a:schemeClr>
                    </a:solidFill>
                  </a:tcPr>
                </a:tc>
                <a:tc rowSpan="2">
                  <a:txBody>
                    <a:bodyPr/>
                    <a:lstStyle/>
                    <a:p>
                      <a:pPr algn="ctr"/>
                      <a:r>
                        <a:rPr lang="zh-CN" sz="1800" kern="100">
                          <a:effectLst/>
                        </a:rPr>
                        <a:t>第二类危险源</a:t>
                      </a:r>
                      <a:endParaRPr lang="zh-CN" sz="1800" kern="100">
                        <a:effectLst/>
                        <a:latin typeface="Calibri" pitchFamily="34" charset="0"/>
                      </a:endParaRPr>
                    </a:p>
                  </a:txBody>
                  <a:tcPr marL="67279" marR="67279" marT="0" marB="0" anchor="ctr">
                    <a:solidFill>
                      <a:schemeClr val="accent5">
                        <a:lumMod val="60000"/>
                        <a:lumOff val="40000"/>
                      </a:schemeClr>
                    </a:solidFill>
                  </a:tcPr>
                </a:tc>
                <a:tc rowSpan="2">
                  <a:txBody>
                    <a:bodyPr/>
                    <a:lstStyle/>
                    <a:p>
                      <a:pPr algn="ctr"/>
                      <a:r>
                        <a:rPr lang="zh-CN" sz="1800" kern="100">
                          <a:effectLst/>
                        </a:rPr>
                        <a:t>事故类型</a:t>
                      </a:r>
                      <a:endParaRPr lang="zh-CN" sz="1800" kern="100">
                        <a:effectLst/>
                        <a:latin typeface="Calibri" pitchFamily="34" charset="0"/>
                      </a:endParaRPr>
                    </a:p>
                  </a:txBody>
                  <a:tcPr marL="67279" marR="67279" marT="0" marB="0" anchor="ctr">
                    <a:solidFill>
                      <a:schemeClr val="accent5">
                        <a:lumMod val="60000"/>
                        <a:lumOff val="40000"/>
                      </a:schemeClr>
                    </a:solidFill>
                  </a:tcPr>
                </a:tc>
                <a:tc rowSpan="2">
                  <a:txBody>
                    <a:bodyPr/>
                    <a:lstStyle/>
                    <a:p>
                      <a:pPr algn="ctr"/>
                      <a:r>
                        <a:rPr lang="zh-CN" sz="1800" kern="100">
                          <a:effectLst/>
                        </a:rPr>
                        <a:t>典型控制措施</a:t>
                      </a:r>
                      <a:endParaRPr lang="zh-CN" sz="1800" kern="100">
                        <a:effectLst/>
                        <a:latin typeface="Calibri" pitchFamily="34" charset="0"/>
                      </a:endParaRPr>
                    </a:p>
                  </a:txBody>
                  <a:tcPr marL="67279" marR="67279" marT="0" marB="0" anchor="ctr">
                    <a:solidFill>
                      <a:schemeClr val="accent5">
                        <a:lumMod val="60000"/>
                        <a:lumOff val="40000"/>
                      </a:schemeClr>
                    </a:solidFill>
                  </a:tcPr>
                </a:tc>
                <a:tc gridSpan="3">
                  <a:txBody>
                    <a:bodyPr/>
                    <a:lstStyle/>
                    <a:p>
                      <a:pPr algn="ctr"/>
                      <a:r>
                        <a:rPr lang="zh-CN" sz="1800" kern="100">
                          <a:effectLst/>
                        </a:rPr>
                        <a:t>风险评价</a:t>
                      </a:r>
                      <a:endParaRPr lang="zh-CN" sz="1800" kern="100">
                        <a:effectLst/>
                        <a:latin typeface="Calibri" pitchFamily="34" charset="0"/>
                      </a:endParaRPr>
                    </a:p>
                  </a:txBody>
                  <a:tcPr marL="67279" marR="67279" marT="0" marB="0" anchor="ctr">
                    <a:solidFill>
                      <a:schemeClr val="accent5">
                        <a:lumMod val="60000"/>
                        <a:lumOff val="40000"/>
                      </a:schemeClr>
                    </a:solidFill>
                  </a:tcPr>
                </a:tc>
                <a:tc hMerge="1">
                  <a:txBody>
                    <a:bodyPr/>
                    <a:lstStyle/>
                    <a:p>
                      <a:endParaRPr lang="zh-CN"/>
                    </a:p>
                  </a:txBody>
                  <a:tcPr/>
                </a:tc>
                <a:tc hMerge="1">
                  <a:txBody>
                    <a:bodyPr/>
                    <a:lstStyle/>
                    <a:p>
                      <a:endParaRPr lang="zh-CN"/>
                    </a:p>
                  </a:txBody>
                  <a:tcPr/>
                </a:tc>
                <a:tc rowSpan="2">
                  <a:txBody>
                    <a:bodyPr/>
                    <a:lstStyle/>
                    <a:p>
                      <a:pPr algn="ctr"/>
                      <a:r>
                        <a:rPr lang="zh-CN" sz="1800" kern="100">
                          <a:effectLst/>
                        </a:rPr>
                        <a:t>风险等级</a:t>
                      </a:r>
                      <a:endParaRPr lang="zh-CN" sz="1800" kern="100">
                        <a:effectLst/>
                        <a:latin typeface="Calibri" pitchFamily="34" charset="0"/>
                      </a:endParaRPr>
                    </a:p>
                  </a:txBody>
                  <a:tcPr marL="67279" marR="67279" marT="0" marB="0" anchor="ctr">
                    <a:solidFill>
                      <a:schemeClr val="accent5">
                        <a:lumMod val="60000"/>
                        <a:lumOff val="40000"/>
                      </a:schemeClr>
                    </a:solidFill>
                  </a:tcPr>
                </a:tc>
                <a:tc rowSpan="2">
                  <a:txBody>
                    <a:bodyPr/>
                    <a:lstStyle/>
                    <a:p>
                      <a:pPr algn="ctr"/>
                      <a:r>
                        <a:rPr lang="zh-CN" sz="1800" kern="100">
                          <a:effectLst/>
                        </a:rPr>
                        <a:t>备注</a:t>
                      </a:r>
                      <a:endParaRPr lang="zh-CN" sz="1800" kern="100">
                        <a:effectLst/>
                        <a:latin typeface="Calibri" pitchFamily="34" charset="0"/>
                      </a:endParaRPr>
                    </a:p>
                  </a:txBody>
                  <a:tcPr marL="67279" marR="67279" marT="0" marB="0" anchor="ctr">
                    <a:solidFill>
                      <a:schemeClr val="accent5">
                        <a:lumMod val="60000"/>
                        <a:lumOff val="40000"/>
                      </a:schemeClr>
                    </a:solidFill>
                  </a:tcPr>
                </a:tc>
                <a:extLst>
                  <a:ext uri="{0D108BD9-81ED-4DB2-BD59-A6C34878D82A}">
                    <a16:rowId xmlns:a16="http://schemas.microsoft.com/office/drawing/2014/main" xmlns="" val="10001"/>
                  </a:ext>
                </a:extLst>
              </a:tr>
              <a:tr h="695403">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a:spcAft>
                          <a:spcPts val="0"/>
                        </a:spcAft>
                      </a:pPr>
                      <a:r>
                        <a:rPr lang="en-US" sz="1800" kern="100">
                          <a:effectLst/>
                        </a:rPr>
                        <a:t>L</a:t>
                      </a:r>
                      <a:endParaRPr lang="en-US" sz="1800" kern="100">
                        <a:effectLst/>
                        <a:latin typeface="Calibri" pitchFamily="34" charset="0"/>
                        <a:ea typeface="宋体" pitchFamily="2" charset="-122"/>
                        <a:cs typeface="Times New Roman" pitchFamily="18" charset="0"/>
                      </a:endParaRPr>
                    </a:p>
                  </a:txBody>
                  <a:tcPr marL="67279" marR="67279" marT="0" marB="0" anchor="ctr">
                    <a:solidFill>
                      <a:schemeClr val="accent5">
                        <a:lumMod val="60000"/>
                        <a:lumOff val="40000"/>
                      </a:schemeClr>
                    </a:solidFill>
                  </a:tcPr>
                </a:tc>
                <a:tc>
                  <a:txBody>
                    <a:bodyPr/>
                    <a:lstStyle/>
                    <a:p>
                      <a:pPr algn="ctr">
                        <a:spcAft>
                          <a:spcPts val="0"/>
                        </a:spcAft>
                      </a:pPr>
                      <a:r>
                        <a:rPr lang="en-US" sz="1800" kern="100">
                          <a:effectLst/>
                        </a:rPr>
                        <a:t>S</a:t>
                      </a:r>
                      <a:endParaRPr lang="en-US" sz="1800" kern="100">
                        <a:effectLst/>
                        <a:latin typeface="Calibri" pitchFamily="34" charset="0"/>
                        <a:ea typeface="宋体" pitchFamily="2" charset="-122"/>
                        <a:cs typeface="Times New Roman" pitchFamily="18" charset="0"/>
                      </a:endParaRPr>
                    </a:p>
                  </a:txBody>
                  <a:tcPr marL="67279" marR="67279" marT="0" marB="0" anchor="ctr">
                    <a:solidFill>
                      <a:schemeClr val="accent5">
                        <a:lumMod val="60000"/>
                        <a:lumOff val="40000"/>
                      </a:schemeClr>
                    </a:solidFill>
                  </a:tcPr>
                </a:tc>
                <a:tc>
                  <a:txBody>
                    <a:bodyPr/>
                    <a:lstStyle/>
                    <a:p>
                      <a:pPr algn="ctr">
                        <a:spcAft>
                          <a:spcPts val="0"/>
                        </a:spcAft>
                      </a:pPr>
                      <a:r>
                        <a:rPr lang="en-US" sz="1800" kern="100">
                          <a:effectLst/>
                        </a:rPr>
                        <a:t>R</a:t>
                      </a:r>
                      <a:endParaRPr lang="en-US" sz="1800" kern="100">
                        <a:effectLst/>
                        <a:latin typeface="Calibri" pitchFamily="34" charset="0"/>
                        <a:ea typeface="宋体" pitchFamily="2" charset="-122"/>
                        <a:cs typeface="Times New Roman" pitchFamily="18" charset="0"/>
                      </a:endParaRPr>
                    </a:p>
                  </a:txBody>
                  <a:tcPr marL="67279" marR="67279" marT="0" marB="0" anchor="ctr">
                    <a:solidFill>
                      <a:schemeClr val="accent5">
                        <a:lumMod val="60000"/>
                        <a:lumOff val="40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xmlns="" val="10002"/>
                  </a:ext>
                </a:extLst>
              </a:tr>
              <a:tr h="277090">
                <a:tc rowSpan="5">
                  <a:txBody>
                    <a:bodyPr/>
                    <a:lstStyle/>
                    <a:p>
                      <a:pPr algn="just">
                        <a:spcAft>
                          <a:spcPts val="0"/>
                        </a:spcAft>
                      </a:pPr>
                      <a:r>
                        <a:rPr lang="zh-CN" altLang="en-US" sz="1800" kern="100" dirty="0" smtClean="0">
                          <a:effectLst/>
                          <a:latin typeface="Calibri" pitchFamily="34" charset="0"/>
                          <a:ea typeface="宋体" pitchFamily="2" charset="-122"/>
                          <a:cs typeface="Times New Roman" pitchFamily="18" charset="0"/>
                        </a:rPr>
                        <a:t>风险点：煤气发生炉检修活动</a:t>
                      </a:r>
                      <a:endParaRPr lang="en-US" sz="1800" kern="100" dirty="0">
                        <a:effectLst/>
                        <a:latin typeface="Calibri" pitchFamily="34" charset="0"/>
                        <a:ea typeface="宋体" pitchFamily="2" charset="-122"/>
                        <a:cs typeface="Times New Roman" pitchFamily="18" charset="0"/>
                      </a:endParaRPr>
                    </a:p>
                  </a:txBody>
                  <a:tcPr marL="67279" marR="67279" marT="0" marB="0" anchor="ctr">
                    <a:solidFill>
                      <a:schemeClr val="bg2">
                        <a:lumMod val="85000"/>
                      </a:schemeClr>
                    </a:solidFill>
                  </a:tcPr>
                </a:tc>
                <a:tc rowSpan="3">
                  <a:txBody>
                    <a:bodyPr/>
                    <a:lstStyle/>
                    <a:p>
                      <a:r>
                        <a:rPr lang="zh-CN" altLang="en-US" sz="1800" kern="100" dirty="0" smtClean="0">
                          <a:effectLst/>
                          <a:latin typeface="Calibri" pitchFamily="34" charset="0"/>
                        </a:rPr>
                        <a:t>煤气</a:t>
                      </a:r>
                      <a:endParaRPr lang="en-US" sz="1800" kern="100" dirty="0">
                        <a:effectLst/>
                        <a:latin typeface="Calibri" pitchFamily="34" charset="0"/>
                      </a:endParaRPr>
                    </a:p>
                  </a:txBody>
                  <a:tcPr marL="67279" marR="67279" marT="0" marB="0" anchor="ctr">
                    <a:solidFill>
                      <a:schemeClr val="bg2">
                        <a:lumMod val="85000"/>
                      </a:schemeClr>
                    </a:solidFill>
                  </a:tcPr>
                </a:tc>
                <a:tc>
                  <a:txBody>
                    <a:bodyPr/>
                    <a:lstStyle/>
                    <a:p>
                      <a:r>
                        <a:rPr lang="en-US" sz="1800" kern="100" dirty="0">
                          <a:solidFill>
                            <a:schemeClr val="dk1"/>
                          </a:solidFill>
                          <a:effectLst/>
                          <a:latin typeface="+mn-lt"/>
                          <a:ea typeface="+mn-ea"/>
                          <a:cs typeface="+mn-cs"/>
                        </a:rPr>
                        <a:t> </a:t>
                      </a:r>
                      <a:r>
                        <a:rPr lang="zh-CN" altLang="en-US" sz="1800" kern="100" dirty="0" smtClean="0">
                          <a:solidFill>
                            <a:schemeClr val="dk1"/>
                          </a:solidFill>
                          <a:effectLst/>
                          <a:latin typeface="+mn-lt"/>
                          <a:ea typeface="+mn-ea"/>
                          <a:cs typeface="+mn-cs"/>
                          <a:sym typeface="Arial" pitchFamily="34" charset="0"/>
                        </a:rPr>
                        <a:t>吹扫不彻底造成一氧化碳含量超标</a:t>
                      </a:r>
                      <a:endParaRPr lang="en-US" sz="1800" kern="100" dirty="0">
                        <a:solidFill>
                          <a:schemeClr val="dk1"/>
                        </a:solidFill>
                        <a:effectLst/>
                        <a:latin typeface="+mn-lt"/>
                        <a:ea typeface="+mn-ea"/>
                        <a:cs typeface="+mn-cs"/>
                      </a:endParaRPr>
                    </a:p>
                  </a:txBody>
                  <a:tcPr marL="67279" marR="67279" marT="0" marB="0" anchor="ctr">
                    <a:solidFill>
                      <a:schemeClr val="bg2">
                        <a:lumMod val="85000"/>
                      </a:schemeClr>
                    </a:solidFill>
                  </a:tcPr>
                </a:tc>
                <a:tc rowSpan="3">
                  <a:txBody>
                    <a:bodyPr/>
                    <a:lstStyle/>
                    <a:p>
                      <a:r>
                        <a:rPr lang="zh-CN" altLang="en-US" sz="1400" kern="0" dirty="0" smtClean="0">
                          <a:latin typeface="微软雅黑" pitchFamily="34" charset="-122"/>
                          <a:ea typeface="微软雅黑" pitchFamily="34" charset="-122"/>
                        </a:rPr>
                        <a:t>煤气中毒</a:t>
                      </a:r>
                      <a:endParaRPr lang="en-US" sz="1400" kern="100" dirty="0">
                        <a:effectLst/>
                        <a:latin typeface="Calibri" pitchFamily="34" charset="0"/>
                      </a:endParaRPr>
                    </a:p>
                  </a:txBody>
                  <a:tcPr marL="67279" marR="67279" marT="0" marB="0" anchor="ctr">
                    <a:solidFill>
                      <a:schemeClr val="bg2">
                        <a:lumMod val="85000"/>
                      </a:schemeClr>
                    </a:solidFill>
                  </a:tcPr>
                </a:tc>
                <a:tc>
                  <a:txBody>
                    <a:bodyPr/>
                    <a:lstStyle/>
                    <a:p>
                      <a:r>
                        <a:rPr lang="zh-CN" sz="1800" kern="100" dirty="0">
                          <a:effectLst/>
                        </a:rPr>
                        <a:t>　</a:t>
                      </a:r>
                      <a:r>
                        <a:rPr lang="zh-CN" altLang="en-US" sz="1800" kern="100" dirty="0" smtClean="0">
                          <a:effectLst/>
                        </a:rPr>
                        <a:t>如何吹扫</a:t>
                      </a:r>
                      <a:endParaRPr lang="zh-CN" sz="1800" kern="100" dirty="0">
                        <a:effectLst/>
                        <a:latin typeface="Calibri" pitchFamily="34" charset="0"/>
                      </a:endParaRPr>
                    </a:p>
                  </a:txBody>
                  <a:tcPr marL="67279" marR="67279" marT="0" marB="0" anchor="ctr">
                    <a:solidFill>
                      <a:schemeClr val="bg2">
                        <a:lumMod val="85000"/>
                      </a:schemeClr>
                    </a:solidFill>
                  </a:tcPr>
                </a:tc>
                <a:tc>
                  <a:txBody>
                    <a:bodyPr/>
                    <a:lstStyle/>
                    <a:p>
                      <a:pPr algn="ctr"/>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pPr algn="ctr"/>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pPr algn="ctr"/>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en-US" sz="1800" kern="100">
                          <a:effectLst/>
                        </a:rPr>
                        <a:t> </a:t>
                      </a:r>
                      <a:endParaRPr lang="en-US" sz="1800" kern="100">
                        <a:effectLst/>
                        <a:latin typeface="Calibri" pitchFamily="34" charset="0"/>
                      </a:endParaRPr>
                    </a:p>
                  </a:txBody>
                  <a:tcPr marL="67279" marR="67279" marT="0" marB="0" anchor="ctr">
                    <a:solidFill>
                      <a:schemeClr val="bg2">
                        <a:lumMod val="85000"/>
                      </a:schemeClr>
                    </a:solidFill>
                  </a:tcPr>
                </a:tc>
                <a:extLst>
                  <a:ext uri="{0D108BD9-81ED-4DB2-BD59-A6C34878D82A}">
                    <a16:rowId xmlns:a16="http://schemas.microsoft.com/office/drawing/2014/main" xmlns="" val="10003"/>
                  </a:ext>
                </a:extLst>
              </a:tr>
              <a:tr h="376884">
                <a:tc vMerge="1">
                  <a:txBody>
                    <a:bodyPr/>
                    <a:lstStyle/>
                    <a:p>
                      <a:pPr algn="just">
                        <a:spcAft>
                          <a:spcPts val="0"/>
                        </a:spcAft>
                      </a:pPr>
                      <a:endParaRPr lang="en-US" sz="1800" kern="100" dirty="0">
                        <a:effectLst/>
                        <a:latin typeface="Calibri" pitchFamily="34" charset="0"/>
                        <a:ea typeface="宋体" pitchFamily="2" charset="-122"/>
                        <a:cs typeface="Times New Roman" pitchFamily="18" charset="0"/>
                      </a:endParaRPr>
                    </a:p>
                  </a:txBody>
                  <a:tcPr marL="67279" marR="67279" marT="0" marB="0" anchor="ctr">
                    <a:solidFill>
                      <a:schemeClr val="bg2">
                        <a:lumMod val="85000"/>
                      </a:schemeClr>
                    </a:solidFill>
                  </a:tcPr>
                </a:tc>
                <a:tc vMerge="1">
                  <a:txBody>
                    <a:bodyPr/>
                    <a:lstStyle/>
                    <a:p>
                      <a:endParaRPr lang="en-US" sz="1800" kern="100" dirty="0">
                        <a:effectLst/>
                        <a:latin typeface="Calibri" pitchFamily="34" charset="0"/>
                      </a:endParaRPr>
                    </a:p>
                  </a:txBody>
                  <a:tcPr marL="67279" marR="67279" marT="0" marB="0" anchor="ctr">
                    <a:solidFill>
                      <a:schemeClr val="bg2">
                        <a:lumMod val="85000"/>
                      </a:schemeClr>
                    </a:solidFill>
                  </a:tcPr>
                </a:tc>
                <a:tc>
                  <a:txBody>
                    <a:bodyPr/>
                    <a:lstStyle/>
                    <a:p>
                      <a:r>
                        <a:rPr lang="en-US" sz="1800" kern="100" dirty="0">
                          <a:solidFill>
                            <a:schemeClr val="dk1"/>
                          </a:solidFill>
                          <a:effectLst/>
                          <a:latin typeface="+mn-lt"/>
                          <a:ea typeface="+mn-ea"/>
                          <a:cs typeface="+mn-cs"/>
                        </a:rPr>
                        <a:t> </a:t>
                      </a:r>
                      <a:r>
                        <a:rPr lang="zh-CN" altLang="en-US" sz="1800" kern="100" dirty="0" smtClean="0">
                          <a:solidFill>
                            <a:schemeClr val="dk1"/>
                          </a:solidFill>
                          <a:effectLst/>
                          <a:latin typeface="+mn-lt"/>
                          <a:ea typeface="+mn-ea"/>
                          <a:cs typeface="+mn-cs"/>
                          <a:sym typeface="Arial" pitchFamily="34" charset="0"/>
                        </a:rPr>
                        <a:t>进入作业前未按要求进行有毒气体监测</a:t>
                      </a:r>
                      <a:endParaRPr lang="en-US" sz="1800" kern="100" dirty="0">
                        <a:solidFill>
                          <a:schemeClr val="dk1"/>
                        </a:solidFill>
                        <a:effectLst/>
                        <a:latin typeface="+mn-lt"/>
                        <a:ea typeface="+mn-ea"/>
                        <a:cs typeface="+mn-cs"/>
                      </a:endParaRPr>
                    </a:p>
                  </a:txBody>
                  <a:tcPr marL="67279" marR="67279" marT="0" marB="0" anchor="ctr">
                    <a:solidFill>
                      <a:schemeClr val="bg2">
                        <a:lumMod val="85000"/>
                      </a:schemeClr>
                    </a:solidFill>
                  </a:tcPr>
                </a:tc>
                <a:tc vMerge="1">
                  <a:txBody>
                    <a:bodyPr/>
                    <a:lstStyle/>
                    <a:p>
                      <a:pPr algn="ctr"/>
                      <a:endParaRPr lang="en-US" sz="1800" kern="100" dirty="0">
                        <a:effectLst/>
                        <a:latin typeface="Calibri" pitchFamily="34" charset="0"/>
                      </a:endParaRPr>
                    </a:p>
                  </a:txBody>
                  <a:tcPr marL="67279" marR="67279" marT="0" marB="0">
                    <a:solidFill>
                      <a:schemeClr val="bg2">
                        <a:lumMod val="85000"/>
                      </a:schemeClr>
                    </a:solidFill>
                  </a:tcPr>
                </a:tc>
                <a:tc>
                  <a:txBody>
                    <a:bodyPr/>
                    <a:lstStyle/>
                    <a:p>
                      <a:r>
                        <a:rPr lang="zh-CN" altLang="en-US" sz="1800" kern="100" dirty="0" smtClean="0">
                          <a:effectLst/>
                          <a:latin typeface="Calibri" pitchFamily="34" charset="0"/>
                        </a:rPr>
                        <a:t>    如何检测并记录</a:t>
                      </a:r>
                      <a:endParaRPr lang="zh-CN" sz="1800" kern="100" dirty="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en-US" sz="1800" kern="100">
                          <a:effectLst/>
                        </a:rPr>
                        <a:t> </a:t>
                      </a:r>
                      <a:endParaRPr lang="en-US" sz="1800" kern="100">
                        <a:effectLst/>
                        <a:latin typeface="Calibri" pitchFamily="34" charset="0"/>
                      </a:endParaRPr>
                    </a:p>
                  </a:txBody>
                  <a:tcPr marL="67279" marR="67279" marT="0" marB="0" anchor="ctr">
                    <a:solidFill>
                      <a:schemeClr val="bg2">
                        <a:lumMod val="85000"/>
                      </a:schemeClr>
                    </a:solidFill>
                  </a:tcPr>
                </a:tc>
                <a:extLst>
                  <a:ext uri="{0D108BD9-81ED-4DB2-BD59-A6C34878D82A}">
                    <a16:rowId xmlns:a16="http://schemas.microsoft.com/office/drawing/2014/main" xmlns="" val="10004"/>
                  </a:ext>
                </a:extLst>
              </a:tr>
              <a:tr h="378125">
                <a:tc vMerge="1">
                  <a:txBody>
                    <a:bodyPr/>
                    <a:lstStyle/>
                    <a:p>
                      <a:pPr algn="just">
                        <a:spcAft>
                          <a:spcPts val="0"/>
                        </a:spcAft>
                      </a:pPr>
                      <a:endParaRPr lang="en-US" sz="1800" kern="100">
                        <a:effectLst/>
                        <a:latin typeface="Calibri" pitchFamily="34" charset="0"/>
                        <a:ea typeface="宋体" pitchFamily="2" charset="-122"/>
                        <a:cs typeface="Times New Roman" pitchFamily="18" charset="0"/>
                      </a:endParaRPr>
                    </a:p>
                  </a:txBody>
                  <a:tcPr marL="67279" marR="67279" marT="0" marB="0" anchor="ctr">
                    <a:solidFill>
                      <a:schemeClr val="bg2">
                        <a:lumMod val="85000"/>
                      </a:schemeClr>
                    </a:solidFill>
                  </a:tcPr>
                </a:tc>
                <a:tc vMerge="1">
                  <a:txBody>
                    <a:bodyPr/>
                    <a:lstStyle/>
                    <a:p>
                      <a:endParaRPr lang="en-US" sz="1800" kern="100" dirty="0">
                        <a:effectLst/>
                        <a:latin typeface="Calibri" pitchFamily="34" charset="0"/>
                      </a:endParaRPr>
                    </a:p>
                  </a:txBody>
                  <a:tcPr marL="67279" marR="67279" marT="0" marB="0" anchor="ctr">
                    <a:solidFill>
                      <a:schemeClr val="bg2">
                        <a:lumMod val="85000"/>
                      </a:schemeClr>
                    </a:solidFill>
                  </a:tcPr>
                </a:tc>
                <a:tc>
                  <a:txBody>
                    <a:bodyPr/>
                    <a:lstStyle/>
                    <a:p>
                      <a:r>
                        <a:rPr lang="en-US" sz="1800" kern="100" dirty="0">
                          <a:effectLst/>
                        </a:rPr>
                        <a:t> </a:t>
                      </a:r>
                      <a:r>
                        <a:rPr lang="zh-CN" altLang="en-US" sz="1800" kern="100" dirty="0" smtClean="0">
                          <a:effectLst/>
                        </a:rPr>
                        <a:t>检测装置未校准</a:t>
                      </a:r>
                      <a:endParaRPr lang="en-US" sz="1800" kern="100" dirty="0">
                        <a:effectLst/>
                        <a:latin typeface="Calibri" pitchFamily="34" charset="0"/>
                      </a:endParaRPr>
                    </a:p>
                  </a:txBody>
                  <a:tcPr marL="67279" marR="67279" marT="0" marB="0" anchor="ctr">
                    <a:solidFill>
                      <a:schemeClr val="bg2">
                        <a:lumMod val="85000"/>
                      </a:schemeClr>
                    </a:solidFill>
                  </a:tcPr>
                </a:tc>
                <a:tc vMerge="1">
                  <a:txBody>
                    <a:bodyPr/>
                    <a:lstStyle/>
                    <a:p>
                      <a:pPr algn="ctr"/>
                      <a:endParaRPr lang="en-US" sz="1800" kern="100" dirty="0">
                        <a:effectLst/>
                        <a:latin typeface="Calibri" pitchFamily="34" charset="0"/>
                      </a:endParaRPr>
                    </a:p>
                  </a:txBody>
                  <a:tcPr marL="67279" marR="67279" marT="0" marB="0">
                    <a:solidFill>
                      <a:schemeClr val="bg2">
                        <a:lumMod val="85000"/>
                      </a:schemeClr>
                    </a:solidFill>
                  </a:tcPr>
                </a:tc>
                <a:tc>
                  <a:txBody>
                    <a:bodyPr/>
                    <a:lstStyle/>
                    <a:p>
                      <a:r>
                        <a:rPr lang="zh-CN" altLang="en-US" sz="1800" kern="100" dirty="0" smtClean="0">
                          <a:effectLst/>
                        </a:rPr>
                        <a:t>按规定校准并日常检查</a:t>
                      </a:r>
                      <a:endParaRPr lang="zh-CN" sz="1800" kern="100" dirty="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en-US" sz="1800" kern="100">
                          <a:effectLst/>
                        </a:rPr>
                        <a:t> </a:t>
                      </a:r>
                      <a:endParaRPr lang="en-US" sz="1800" kern="100">
                        <a:effectLst/>
                        <a:latin typeface="Calibri" pitchFamily="34" charset="0"/>
                      </a:endParaRPr>
                    </a:p>
                  </a:txBody>
                  <a:tcPr marL="67279" marR="67279" marT="0" marB="0" anchor="ctr">
                    <a:solidFill>
                      <a:schemeClr val="bg2">
                        <a:lumMod val="85000"/>
                      </a:schemeClr>
                    </a:solidFill>
                  </a:tcPr>
                </a:tc>
                <a:extLst>
                  <a:ext uri="{0D108BD9-81ED-4DB2-BD59-A6C34878D82A}">
                    <a16:rowId xmlns:a16="http://schemas.microsoft.com/office/drawing/2014/main" xmlns="" val="10005"/>
                  </a:ext>
                </a:extLst>
              </a:tr>
              <a:tr h="376884">
                <a:tc vMerge="1">
                  <a:txBody>
                    <a:bodyPr/>
                    <a:lstStyle/>
                    <a:p>
                      <a:pPr algn="just">
                        <a:spcAft>
                          <a:spcPts val="0"/>
                        </a:spcAft>
                      </a:pPr>
                      <a:endParaRPr lang="en-US" sz="1800" kern="100">
                        <a:effectLst/>
                        <a:latin typeface="Calibri" pitchFamily="34" charset="0"/>
                        <a:ea typeface="宋体" pitchFamily="2" charset="-122"/>
                        <a:cs typeface="Times New Roman" pitchFamily="18" charset="0"/>
                      </a:endParaRPr>
                    </a:p>
                  </a:txBody>
                  <a:tcPr marL="67279" marR="67279" marT="0" marB="0" anchor="ctr">
                    <a:solidFill>
                      <a:schemeClr val="bg2">
                        <a:lumMod val="85000"/>
                      </a:schemeClr>
                    </a:solidFill>
                  </a:tcPr>
                </a:tc>
                <a:tc rowSpan="2">
                  <a:txBody>
                    <a:bodyPr/>
                    <a:lstStyle/>
                    <a:p>
                      <a:endParaRPr lang="en-US" sz="1800" kern="100" dirty="0">
                        <a:effectLst/>
                        <a:latin typeface="Calibri" pitchFamily="34" charset="0"/>
                      </a:endParaRPr>
                    </a:p>
                  </a:txBody>
                  <a:tcPr marL="67279" marR="67279" marT="0" marB="0" anchor="ctr">
                    <a:solidFill>
                      <a:schemeClr val="bg2">
                        <a:lumMod val="85000"/>
                      </a:schemeClr>
                    </a:solidFill>
                  </a:tcPr>
                </a:tc>
                <a:tc>
                  <a:txBody>
                    <a:bodyPr/>
                    <a:lstStyle/>
                    <a:p>
                      <a:r>
                        <a:rPr lang="en-US" sz="1800" kern="100">
                          <a:effectLst/>
                        </a:rPr>
                        <a:t> </a:t>
                      </a:r>
                      <a:endParaRPr lang="en-US" sz="1800" kern="100">
                        <a:effectLst/>
                        <a:latin typeface="Calibri" pitchFamily="34" charset="0"/>
                      </a:endParaRPr>
                    </a:p>
                  </a:txBody>
                  <a:tcPr marL="67279" marR="67279" marT="0" marB="0" anchor="ctr">
                    <a:solidFill>
                      <a:schemeClr val="bg2">
                        <a:lumMod val="85000"/>
                      </a:schemeClr>
                    </a:solidFill>
                  </a:tcPr>
                </a:tc>
                <a:tc rowSpan="2">
                  <a:txBody>
                    <a:bodyPr/>
                    <a:lstStyle/>
                    <a:p>
                      <a:endParaRPr lang="en-US" sz="1800" kern="100" dirty="0">
                        <a:effectLst/>
                        <a:latin typeface="Calibri" pitchFamily="34" charset="0"/>
                      </a:endParaRPr>
                    </a:p>
                  </a:txBody>
                  <a:tcPr marL="67279" marR="67279" marT="0" marB="0">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en-US" sz="1800" kern="100">
                          <a:effectLst/>
                        </a:rPr>
                        <a:t> </a:t>
                      </a:r>
                      <a:endParaRPr lang="en-US" sz="1800" kern="100">
                        <a:effectLst/>
                        <a:latin typeface="Calibri" pitchFamily="34" charset="0"/>
                      </a:endParaRPr>
                    </a:p>
                  </a:txBody>
                  <a:tcPr marL="67279" marR="67279" marT="0" marB="0" anchor="ctr">
                    <a:solidFill>
                      <a:schemeClr val="bg2">
                        <a:lumMod val="85000"/>
                      </a:schemeClr>
                    </a:solidFill>
                  </a:tcPr>
                </a:tc>
                <a:extLst>
                  <a:ext uri="{0D108BD9-81ED-4DB2-BD59-A6C34878D82A}">
                    <a16:rowId xmlns:a16="http://schemas.microsoft.com/office/drawing/2014/main" xmlns="" val="10006"/>
                  </a:ext>
                </a:extLst>
              </a:tr>
              <a:tr h="376263">
                <a:tc vMerge="1">
                  <a:txBody>
                    <a:bodyPr/>
                    <a:lstStyle/>
                    <a:p>
                      <a:pPr algn="just">
                        <a:spcAft>
                          <a:spcPts val="0"/>
                        </a:spcAft>
                      </a:pPr>
                      <a:endParaRPr lang="en-US" sz="1800" kern="100" dirty="0">
                        <a:effectLst/>
                        <a:latin typeface="Calibri" pitchFamily="34" charset="0"/>
                        <a:ea typeface="宋体" pitchFamily="2" charset="-122"/>
                        <a:cs typeface="Times New Roman" pitchFamily="18" charset="0"/>
                      </a:endParaRPr>
                    </a:p>
                  </a:txBody>
                  <a:tcPr marL="67279" marR="67279" marT="0" marB="0" anchor="ctr">
                    <a:solidFill>
                      <a:schemeClr val="bg2">
                        <a:lumMod val="85000"/>
                      </a:schemeClr>
                    </a:solidFill>
                  </a:tcPr>
                </a:tc>
                <a:tc vMerge="1">
                  <a:txBody>
                    <a:bodyPr/>
                    <a:lstStyle/>
                    <a:p>
                      <a:endParaRPr lang="en-US" sz="1800" kern="100" dirty="0">
                        <a:effectLst/>
                        <a:latin typeface="Calibri" pitchFamily="34" charset="0"/>
                      </a:endParaRPr>
                    </a:p>
                  </a:txBody>
                  <a:tcPr marL="67279" marR="67279" marT="0" marB="0" anchor="ctr">
                    <a:solidFill>
                      <a:schemeClr val="bg2">
                        <a:lumMod val="85000"/>
                      </a:schemeClr>
                    </a:solidFill>
                  </a:tcPr>
                </a:tc>
                <a:tc>
                  <a:txBody>
                    <a:bodyPr/>
                    <a:lstStyle/>
                    <a:p>
                      <a:r>
                        <a:rPr lang="en-US" sz="1800" kern="100">
                          <a:effectLst/>
                        </a:rPr>
                        <a:t> </a:t>
                      </a:r>
                      <a:endParaRPr lang="en-US" sz="1800" kern="100">
                        <a:effectLst/>
                        <a:latin typeface="Calibri" pitchFamily="34" charset="0"/>
                      </a:endParaRPr>
                    </a:p>
                  </a:txBody>
                  <a:tcPr marL="67279" marR="67279" marT="0" marB="0" anchor="ctr">
                    <a:solidFill>
                      <a:schemeClr val="bg2">
                        <a:lumMod val="85000"/>
                      </a:schemeClr>
                    </a:solidFill>
                  </a:tcPr>
                </a:tc>
                <a:tc vMerge="1">
                  <a:txBody>
                    <a:bodyPr/>
                    <a:lstStyle/>
                    <a:p>
                      <a:endParaRPr lang="en-US" sz="1800" kern="100" dirty="0">
                        <a:effectLst/>
                        <a:latin typeface="Calibri" pitchFamily="34" charset="0"/>
                      </a:endParaRPr>
                    </a:p>
                  </a:txBody>
                  <a:tcPr marL="67279" marR="67279" marT="0" marB="0">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zh-CN" sz="1800" kern="100">
                          <a:effectLst/>
                        </a:rPr>
                        <a:t>　</a:t>
                      </a:r>
                      <a:endParaRPr lang="zh-CN" sz="1800" kern="100">
                        <a:effectLst/>
                        <a:latin typeface="Calibri" pitchFamily="34" charset="0"/>
                      </a:endParaRPr>
                    </a:p>
                  </a:txBody>
                  <a:tcPr marL="67279" marR="67279" marT="0" marB="0" anchor="ctr">
                    <a:solidFill>
                      <a:schemeClr val="bg2">
                        <a:lumMod val="85000"/>
                      </a:schemeClr>
                    </a:solidFill>
                  </a:tcPr>
                </a:tc>
                <a:tc>
                  <a:txBody>
                    <a:bodyPr/>
                    <a:lstStyle/>
                    <a:p>
                      <a:r>
                        <a:rPr lang="en-US" sz="1800" kern="100">
                          <a:effectLst/>
                        </a:rPr>
                        <a:t> </a:t>
                      </a:r>
                      <a:endParaRPr lang="en-US" sz="1800" kern="100">
                        <a:effectLst/>
                        <a:latin typeface="Calibri" pitchFamily="34" charset="0"/>
                      </a:endParaRPr>
                    </a:p>
                  </a:txBody>
                  <a:tcPr marL="67279" marR="67279" marT="0" marB="0" anchor="ctr">
                    <a:solidFill>
                      <a:schemeClr val="bg2">
                        <a:lumMod val="85000"/>
                      </a:schemeClr>
                    </a:solidFill>
                  </a:tcPr>
                </a:tc>
                <a:extLst>
                  <a:ext uri="{0D108BD9-81ED-4DB2-BD59-A6C34878D82A}">
                    <a16:rowId xmlns:a16="http://schemas.microsoft.com/office/drawing/2014/main" xmlns="" val="10007"/>
                  </a:ext>
                </a:extLst>
              </a:tr>
              <a:tr h="1497693">
                <a:tc gridSpan="10">
                  <a:txBody>
                    <a:bodyPr/>
                    <a:lstStyle/>
                    <a:p>
                      <a:r>
                        <a:rPr lang="zh-CN" sz="1800" kern="100" dirty="0">
                          <a:effectLst/>
                        </a:rPr>
                        <a:t>注</a:t>
                      </a:r>
                      <a:r>
                        <a:rPr lang="en-US" sz="1800" kern="100" dirty="0">
                          <a:effectLst/>
                        </a:rPr>
                        <a:t>:1. </a:t>
                      </a:r>
                      <a:r>
                        <a:rPr lang="en-US" sz="1800" kern="100" dirty="0" smtClean="0">
                          <a:effectLst/>
                        </a:rPr>
                        <a:t> </a:t>
                      </a:r>
                      <a:r>
                        <a:rPr lang="zh-CN" sz="1800" kern="100" dirty="0">
                          <a:effectLst/>
                        </a:rPr>
                        <a:t>第一类危险源：是可能发生意外释放的能量或危险物质，往往是一些物理实体。如：煤气、电能、运动物体、高处作业等。</a:t>
                      </a:r>
                    </a:p>
                    <a:p>
                      <a:r>
                        <a:rPr lang="en-US" altLang="zh-CN" sz="1800" kern="100" dirty="0" smtClean="0">
                          <a:effectLst/>
                        </a:rPr>
                        <a:t>2.</a:t>
                      </a:r>
                      <a:r>
                        <a:rPr lang="zh-CN" sz="1800" kern="100" dirty="0" smtClean="0">
                          <a:effectLst/>
                        </a:rPr>
                        <a:t>第二</a:t>
                      </a:r>
                      <a:r>
                        <a:rPr lang="zh-CN" sz="1800" kern="100" dirty="0">
                          <a:effectLst/>
                        </a:rPr>
                        <a:t>类危险源：是导致能量或危险物质的约束或限制破坏或失效的各种不安全因素。如：未安装煤气泄漏报警仪、煤气泄漏报警仪未定期检验、未设置避雷装置、旋转部位未安装防护罩、人员未佩戴劳保用品等。</a:t>
                      </a:r>
                      <a:endParaRPr lang="zh-CN" sz="1800" kern="100" dirty="0">
                        <a:effectLst/>
                        <a:latin typeface="Calibri" pitchFamily="34" charset="0"/>
                      </a:endParaRPr>
                    </a:p>
                  </a:txBody>
                  <a:tcPr marL="67279" marR="67279" marT="0" marB="0" anchor="ctr">
                    <a:gradFill>
                      <a:gsLst>
                        <a:gs pos="0">
                          <a:srgbClr val="FBFB11"/>
                        </a:gs>
                        <a:gs pos="100000">
                          <a:srgbClr val="838309"/>
                        </a:gs>
                      </a:gsLst>
                      <a:lin ang="5400000" scaled="0"/>
                    </a:gra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文本框 1"/>
          <p:cNvSpPr txBox="1">
            <a:spLocks noChangeArrowheads="1"/>
          </p:cNvSpPr>
          <p:nvPr/>
        </p:nvSpPr>
        <p:spPr bwMode="auto">
          <a:xfrm>
            <a:off x="565992" y="1193800"/>
            <a:ext cx="660129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3200" b="1" kern="0" dirty="0" smtClean="0">
                <a:solidFill>
                  <a:srgbClr val="FF0000"/>
                </a:solidFill>
                <a:latin typeface="微软雅黑" pitchFamily="34" charset="-122"/>
                <a:ea typeface="微软雅黑" pitchFamily="34" charset="-122"/>
              </a:rPr>
              <a:t>五、危险源的风险评价及分级：</a:t>
            </a:r>
            <a:endParaRPr lang="zh-CN" altLang="en-US" sz="3200" b="1" kern="0" dirty="0">
              <a:solidFill>
                <a:srgbClr val="FF0000"/>
              </a:solidFill>
              <a:latin typeface="微软雅黑" pitchFamily="34" charset="-122"/>
              <a:ea typeface="微软雅黑" pitchFamily="34" charset="-122"/>
            </a:endParaRPr>
          </a:p>
        </p:txBody>
      </p:sp>
      <p:sp>
        <p:nvSpPr>
          <p:cNvPr id="59396" name="文本框 2"/>
          <p:cNvSpPr txBox="1">
            <a:spLocks noChangeArrowheads="1"/>
          </p:cNvSpPr>
          <p:nvPr/>
        </p:nvSpPr>
        <p:spPr bwMode="auto">
          <a:xfrm>
            <a:off x="858519" y="2484718"/>
            <a:ext cx="10767695"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269875">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2400" b="1" kern="0" dirty="0">
                <a:latin typeface="微软雅黑" pitchFamily="34" charset="-122"/>
                <a:ea typeface="微软雅黑" pitchFamily="34" charset="-122"/>
              </a:rPr>
              <a:t>从方便推广和使用角度，建议</a:t>
            </a:r>
            <a:r>
              <a:rPr lang="zh-CN" altLang="en-US" sz="2400" b="1" kern="0" dirty="0" smtClean="0">
                <a:latin typeface="微软雅黑" pitchFamily="34" charset="-122"/>
                <a:ea typeface="微软雅黑" pitchFamily="34" charset="-122"/>
              </a:rPr>
              <a:t>采用：</a:t>
            </a:r>
            <a:endParaRPr lang="en-US" altLang="zh-CN" sz="2400" b="1" kern="0" dirty="0" smtClean="0">
              <a:latin typeface="微软雅黑" pitchFamily="34" charset="-122"/>
              <a:ea typeface="微软雅黑" pitchFamily="34" charset="-122"/>
            </a:endParaRPr>
          </a:p>
          <a:p>
            <a:pPr>
              <a:lnSpc>
                <a:spcPct val="150000"/>
              </a:lnSpc>
            </a:pPr>
            <a:r>
              <a:rPr lang="en-US" altLang="zh-CN" sz="2400" b="1" kern="0" dirty="0">
                <a:latin typeface="微软雅黑" pitchFamily="34" charset="-122"/>
                <a:ea typeface="微软雅黑" pitchFamily="34" charset="-122"/>
              </a:rPr>
              <a:t> </a:t>
            </a:r>
            <a:r>
              <a:rPr lang="en-US" altLang="zh-CN" sz="2400" b="1" kern="0" dirty="0" smtClean="0">
                <a:latin typeface="微软雅黑" pitchFamily="34" charset="-122"/>
                <a:ea typeface="微软雅黑" pitchFamily="34" charset="-122"/>
              </a:rPr>
              <a:t>      </a:t>
            </a:r>
            <a:r>
              <a:rPr lang="zh-CN" altLang="en-US" sz="2400" b="1" kern="0" dirty="0" smtClean="0">
                <a:latin typeface="微软雅黑" pitchFamily="34" charset="-122"/>
                <a:ea typeface="微软雅黑" pitchFamily="34" charset="-122"/>
              </a:rPr>
              <a:t>安全检查</a:t>
            </a:r>
            <a:r>
              <a:rPr lang="zh-CN" altLang="en-US" sz="2400" b="1" kern="0" dirty="0">
                <a:latin typeface="微软雅黑" pitchFamily="34" charset="-122"/>
                <a:ea typeface="微软雅黑" pitchFamily="34" charset="-122"/>
              </a:rPr>
              <a:t>表法</a:t>
            </a:r>
            <a:r>
              <a:rPr lang="zh-CN" altLang="en-US" sz="2400" b="1" kern="0" dirty="0" smtClean="0">
                <a:latin typeface="微软雅黑" pitchFamily="34" charset="-122"/>
                <a:ea typeface="微软雅黑" pitchFamily="34" charset="-122"/>
              </a:rPr>
              <a:t>、</a:t>
            </a:r>
            <a:endParaRPr lang="en-US" altLang="zh-CN" sz="2400" b="1" kern="0" dirty="0" smtClean="0">
              <a:latin typeface="微软雅黑" pitchFamily="34" charset="-122"/>
              <a:ea typeface="微软雅黑" pitchFamily="34" charset="-122"/>
            </a:endParaRPr>
          </a:p>
          <a:p>
            <a:pPr>
              <a:lnSpc>
                <a:spcPct val="150000"/>
              </a:lnSpc>
            </a:pPr>
            <a:r>
              <a:rPr lang="en-US" altLang="zh-CN" sz="2400" b="1" kern="0" dirty="0">
                <a:latin typeface="微软雅黑" pitchFamily="34" charset="-122"/>
                <a:ea typeface="微软雅黑" pitchFamily="34" charset="-122"/>
              </a:rPr>
              <a:t> </a:t>
            </a:r>
            <a:r>
              <a:rPr lang="en-US" altLang="zh-CN" sz="2400" b="1" kern="0" dirty="0" smtClean="0">
                <a:latin typeface="微软雅黑" pitchFamily="34" charset="-122"/>
                <a:ea typeface="微软雅黑" pitchFamily="34" charset="-122"/>
              </a:rPr>
              <a:t>      </a:t>
            </a:r>
            <a:r>
              <a:rPr lang="zh-CN" altLang="en-US" sz="2400" b="1" kern="0" dirty="0" smtClean="0">
                <a:latin typeface="微软雅黑" pitchFamily="34" charset="-122"/>
                <a:ea typeface="微软雅黑" pitchFamily="34" charset="-122"/>
              </a:rPr>
              <a:t>作业条件</a:t>
            </a:r>
            <a:r>
              <a:rPr lang="zh-CN" altLang="en-US" sz="2400" b="1" kern="0" dirty="0">
                <a:latin typeface="微软雅黑" pitchFamily="34" charset="-122"/>
                <a:ea typeface="微软雅黑" pitchFamily="34" charset="-122"/>
              </a:rPr>
              <a:t>危险性评价法</a:t>
            </a:r>
            <a:r>
              <a:rPr lang="zh-CN" altLang="en-US" sz="2400" b="1" kern="0" dirty="0" smtClean="0">
                <a:latin typeface="微软雅黑" pitchFamily="34" charset="-122"/>
                <a:ea typeface="微软雅黑" pitchFamily="34" charset="-122"/>
              </a:rPr>
              <a:t>、</a:t>
            </a:r>
            <a:endParaRPr lang="en-US" altLang="zh-CN" sz="2400" b="1" kern="0" dirty="0" smtClean="0">
              <a:latin typeface="微软雅黑" pitchFamily="34" charset="-122"/>
              <a:ea typeface="微软雅黑" pitchFamily="34" charset="-122"/>
            </a:endParaRPr>
          </a:p>
          <a:p>
            <a:pPr>
              <a:lnSpc>
                <a:spcPct val="150000"/>
              </a:lnSpc>
            </a:pPr>
            <a:r>
              <a:rPr lang="en-US" altLang="zh-CN" sz="2400" b="1" kern="0" dirty="0">
                <a:latin typeface="微软雅黑" pitchFamily="34" charset="-122"/>
                <a:ea typeface="微软雅黑" pitchFamily="34" charset="-122"/>
              </a:rPr>
              <a:t> </a:t>
            </a:r>
            <a:r>
              <a:rPr lang="en-US" altLang="zh-CN" sz="2400" b="1" kern="0" dirty="0" smtClean="0">
                <a:latin typeface="微软雅黑" pitchFamily="34" charset="-122"/>
                <a:ea typeface="微软雅黑" pitchFamily="34" charset="-122"/>
              </a:rPr>
              <a:t>      </a:t>
            </a:r>
            <a:r>
              <a:rPr lang="zh-CN" altLang="en-US" sz="2400" b="1" kern="0" dirty="0" smtClean="0">
                <a:latin typeface="微软雅黑" pitchFamily="34" charset="-122"/>
                <a:ea typeface="微软雅黑" pitchFamily="34" charset="-122"/>
              </a:rPr>
              <a:t>风险</a:t>
            </a:r>
            <a:r>
              <a:rPr lang="zh-CN" altLang="en-US" sz="2400" b="1" kern="0" dirty="0">
                <a:latin typeface="微软雅黑" pitchFamily="34" charset="-122"/>
                <a:ea typeface="微软雅黑" pitchFamily="34" charset="-122"/>
              </a:rPr>
              <a:t>矩阵评价</a:t>
            </a:r>
            <a:r>
              <a:rPr lang="zh-CN" altLang="en-US" sz="2400" b="1" kern="0" dirty="0" smtClean="0">
                <a:latin typeface="微软雅黑" pitchFamily="34" charset="-122"/>
                <a:ea typeface="微软雅黑" pitchFamily="34" charset="-122"/>
              </a:rPr>
              <a:t>法。</a:t>
            </a:r>
            <a:endParaRPr lang="zh-CN" altLang="en-US" sz="2400" b="1"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2011" y="879828"/>
            <a:ext cx="11053483" cy="5355312"/>
          </a:xfrm>
          <a:prstGeom prst="rect">
            <a:avLst/>
          </a:prstGeom>
        </p:spPr>
        <p:txBody>
          <a:bodyPr wrap="square">
            <a:spAutoFit/>
          </a:bodyPr>
          <a:lstStyle/>
          <a:p>
            <a:pPr>
              <a:lnSpc>
                <a:spcPct val="150000"/>
              </a:lnSpc>
            </a:pPr>
            <a:r>
              <a:rPr lang="zh-CN" altLang="en-US" sz="2800" b="1" dirty="0" smtClean="0">
                <a:solidFill>
                  <a:srgbClr val="FF0000"/>
                </a:solidFill>
              </a:rPr>
              <a:t>内容： </a:t>
            </a:r>
            <a:r>
              <a:rPr lang="zh-CN" altLang="en-US" sz="2000" dirty="0" smtClean="0"/>
              <a:t>一</a:t>
            </a:r>
            <a:r>
              <a:rPr lang="zh-CN" altLang="en-US" sz="2000" dirty="0"/>
              <a:t>、</a:t>
            </a:r>
            <a:r>
              <a:rPr lang="zh-CN" altLang="en-US" sz="2000" dirty="0">
                <a:hlinkClick r:id="rId2" action="ppaction://hlinksldjump"/>
              </a:rPr>
              <a:t>风险分级管控和隐患排查治理体系框架示意图</a:t>
            </a:r>
            <a:endParaRPr lang="en-US" altLang="zh-CN" sz="2000" dirty="0"/>
          </a:p>
          <a:p>
            <a:pPr>
              <a:lnSpc>
                <a:spcPct val="150000"/>
              </a:lnSpc>
            </a:pPr>
            <a:r>
              <a:rPr lang="zh-CN" altLang="en-US" sz="2000" dirty="0" smtClean="0"/>
              <a:t>                二</a:t>
            </a:r>
            <a:r>
              <a:rPr lang="zh-CN" altLang="en-US" sz="2000" dirty="0"/>
              <a:t>、</a:t>
            </a:r>
            <a:r>
              <a:rPr lang="zh-CN" altLang="en-US" sz="2000" dirty="0">
                <a:hlinkClick r:id="rId3" action="ppaction://hlinksldjump"/>
              </a:rPr>
              <a:t>风险点识别</a:t>
            </a:r>
            <a:endParaRPr lang="zh-CN" altLang="en-US" sz="2000" dirty="0"/>
          </a:p>
          <a:p>
            <a:pPr>
              <a:lnSpc>
                <a:spcPct val="150000"/>
              </a:lnSpc>
            </a:pPr>
            <a:r>
              <a:rPr lang="zh-CN" altLang="en-US" sz="2000" dirty="0" smtClean="0"/>
              <a:t>                三</a:t>
            </a:r>
            <a:r>
              <a:rPr lang="zh-CN" altLang="en-US" sz="2000" dirty="0"/>
              <a:t>、</a:t>
            </a:r>
            <a:r>
              <a:rPr lang="zh-CN" altLang="en-US" sz="2000" dirty="0">
                <a:hlinkClick r:id="rId4" action="ppaction://hlinksldjump"/>
              </a:rPr>
              <a:t>风险点风险评价</a:t>
            </a:r>
            <a:r>
              <a:rPr lang="zh-CN" altLang="en-US" sz="2000" dirty="0" smtClean="0">
                <a:hlinkClick r:id="rId4" action="ppaction://hlinksldjump"/>
              </a:rPr>
              <a:t>及分级</a:t>
            </a:r>
            <a:endParaRPr lang="zh-CN" altLang="en-US" sz="2000" dirty="0"/>
          </a:p>
          <a:p>
            <a:pPr>
              <a:lnSpc>
                <a:spcPct val="150000"/>
              </a:lnSpc>
            </a:pPr>
            <a:r>
              <a:rPr lang="zh-CN" altLang="en-US" sz="2000" dirty="0" smtClean="0"/>
              <a:t>                四</a:t>
            </a:r>
            <a:r>
              <a:rPr lang="zh-CN" altLang="en-US" sz="2000" dirty="0"/>
              <a:t>、</a:t>
            </a:r>
            <a:r>
              <a:rPr lang="zh-CN" altLang="en-US" sz="2000" dirty="0">
                <a:hlinkClick r:id="rId5" action="ppaction://hlinksldjump"/>
              </a:rPr>
              <a:t>危险源辨识</a:t>
            </a:r>
            <a:endParaRPr lang="zh-CN" altLang="en-US" sz="2000" dirty="0"/>
          </a:p>
          <a:p>
            <a:pPr>
              <a:lnSpc>
                <a:spcPct val="150000"/>
              </a:lnSpc>
            </a:pPr>
            <a:r>
              <a:rPr lang="zh-CN" altLang="en-US" sz="2000" dirty="0" smtClean="0"/>
              <a:t>                五</a:t>
            </a:r>
            <a:r>
              <a:rPr lang="zh-CN" altLang="en-US" sz="2000" dirty="0"/>
              <a:t>、</a:t>
            </a:r>
            <a:r>
              <a:rPr lang="zh-CN" altLang="en-US" sz="2000" dirty="0">
                <a:hlinkClick r:id="rId6" action="ppaction://hlinksldjump"/>
              </a:rPr>
              <a:t>危险源风险评价及分级</a:t>
            </a:r>
            <a:endParaRPr lang="en-US" altLang="zh-CN" sz="2000" dirty="0"/>
          </a:p>
          <a:p>
            <a:pPr>
              <a:lnSpc>
                <a:spcPct val="150000"/>
              </a:lnSpc>
            </a:pPr>
            <a:r>
              <a:rPr lang="zh-CN" altLang="en-US" sz="2000" dirty="0" smtClean="0"/>
              <a:t>               六</a:t>
            </a:r>
            <a:r>
              <a:rPr lang="zh-CN" altLang="en-US" sz="2000" dirty="0"/>
              <a:t>、</a:t>
            </a:r>
            <a:r>
              <a:rPr lang="zh-CN" altLang="en-US" sz="2000" dirty="0" smtClean="0">
                <a:hlinkClick r:id="rId7" action="ppaction://hlinksldjump"/>
              </a:rPr>
              <a:t>风险</a:t>
            </a:r>
            <a:r>
              <a:rPr lang="zh-CN" altLang="en-US" sz="2000" dirty="0">
                <a:hlinkClick r:id="rId7" action="ppaction://hlinksldjump"/>
              </a:rPr>
              <a:t>分级管控基本原则建议</a:t>
            </a:r>
            <a:endParaRPr lang="en-US" altLang="zh-CN" sz="2000" dirty="0"/>
          </a:p>
          <a:p>
            <a:pPr>
              <a:lnSpc>
                <a:spcPct val="150000"/>
              </a:lnSpc>
            </a:pPr>
            <a:r>
              <a:rPr lang="zh-CN" altLang="en-US" sz="2000" dirty="0" smtClean="0"/>
              <a:t>               七</a:t>
            </a:r>
            <a:r>
              <a:rPr lang="zh-CN" altLang="en-US" sz="2000" dirty="0"/>
              <a:t>、</a:t>
            </a:r>
            <a:r>
              <a:rPr lang="zh-CN" altLang="en-US" sz="2000" dirty="0">
                <a:hlinkClick r:id="rId8" action="ppaction://hlinksldjump"/>
              </a:rPr>
              <a:t>典型控制措施的制定</a:t>
            </a:r>
            <a:endParaRPr lang="zh-CN" altLang="en-US" sz="2000" dirty="0"/>
          </a:p>
          <a:p>
            <a:pPr>
              <a:lnSpc>
                <a:spcPct val="150000"/>
              </a:lnSpc>
            </a:pPr>
            <a:r>
              <a:rPr lang="zh-CN" altLang="en-US" sz="2000" dirty="0" smtClean="0"/>
              <a:t>               八</a:t>
            </a:r>
            <a:r>
              <a:rPr lang="zh-CN" altLang="en-US" sz="2000" dirty="0"/>
              <a:t>、</a:t>
            </a:r>
            <a:r>
              <a:rPr lang="zh-CN" altLang="en-US" sz="2000" dirty="0">
                <a:hlinkClick r:id="rId9" action="ppaction://hlinksldjump"/>
              </a:rPr>
              <a:t>隐患排查的形式</a:t>
            </a:r>
            <a:endParaRPr lang="en-US" altLang="zh-CN" sz="2000" dirty="0"/>
          </a:p>
          <a:p>
            <a:pPr>
              <a:lnSpc>
                <a:spcPct val="150000"/>
              </a:lnSpc>
            </a:pPr>
            <a:r>
              <a:rPr lang="zh-CN" altLang="en-US" sz="2000" dirty="0" smtClean="0"/>
              <a:t>               九</a:t>
            </a:r>
            <a:r>
              <a:rPr lang="zh-CN" altLang="en-US" sz="2000" dirty="0"/>
              <a:t>、</a:t>
            </a:r>
            <a:r>
              <a:rPr lang="zh-CN" altLang="en-US" sz="2000" dirty="0">
                <a:hlinkClick r:id="rId10" action="ppaction://hlinksldjump"/>
              </a:rPr>
              <a:t>隐患排查内容分配及检查表的制定</a:t>
            </a:r>
            <a:endParaRPr lang="en-US" altLang="zh-CN" sz="2000" dirty="0"/>
          </a:p>
          <a:p>
            <a:pPr>
              <a:lnSpc>
                <a:spcPct val="150000"/>
              </a:lnSpc>
            </a:pPr>
            <a:r>
              <a:rPr lang="zh-CN" altLang="en-US" sz="2000" dirty="0" smtClean="0"/>
              <a:t>               十</a:t>
            </a:r>
            <a:r>
              <a:rPr lang="zh-CN" altLang="en-US" sz="2000" dirty="0"/>
              <a:t>、</a:t>
            </a:r>
            <a:r>
              <a:rPr lang="zh-CN" altLang="en-US" sz="2000" dirty="0">
                <a:hlinkClick r:id="rId11" action="ppaction://hlinksldjump"/>
              </a:rPr>
              <a:t>排查周期的建议</a:t>
            </a:r>
            <a:endParaRPr lang="en-US" altLang="zh-CN" sz="2000" dirty="0"/>
          </a:p>
          <a:p>
            <a:pPr>
              <a:lnSpc>
                <a:spcPct val="150000"/>
              </a:lnSpc>
            </a:pPr>
            <a:r>
              <a:rPr lang="zh-CN" altLang="en-US" sz="2000" dirty="0" smtClean="0"/>
              <a:t>               十一</a:t>
            </a:r>
            <a:r>
              <a:rPr lang="zh-CN" altLang="en-US" sz="2000" dirty="0"/>
              <a:t>、</a:t>
            </a:r>
            <a:r>
              <a:rPr lang="zh-CN" altLang="en-US" sz="2000" dirty="0">
                <a:hlinkClick r:id="rId12" action="ppaction://hlinksldjump"/>
              </a:rPr>
              <a:t>关于隐患分级建议</a:t>
            </a:r>
            <a:endParaRPr lang="zh-CN"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本框 4"/>
          <p:cNvSpPr txBox="1">
            <a:spLocks noChangeArrowheads="1"/>
          </p:cNvSpPr>
          <p:nvPr/>
        </p:nvSpPr>
        <p:spPr bwMode="auto">
          <a:xfrm>
            <a:off x="433057" y="748360"/>
            <a:ext cx="11265884"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3200" b="1" kern="0" dirty="0" smtClean="0">
                <a:solidFill>
                  <a:srgbClr val="3600FF"/>
                </a:solidFill>
                <a:latin typeface="微软雅黑" pitchFamily="34" charset="-122"/>
                <a:ea typeface="微软雅黑" pitchFamily="34" charset="-122"/>
              </a:rPr>
              <a:t>（一）风险</a:t>
            </a:r>
            <a:r>
              <a:rPr lang="zh-CN" altLang="en-US" sz="3200" b="1" kern="0" dirty="0">
                <a:solidFill>
                  <a:srgbClr val="3600FF"/>
                </a:solidFill>
                <a:latin typeface="微软雅黑" pitchFamily="34" charset="-122"/>
                <a:ea typeface="微软雅黑" pitchFamily="34" charset="-122"/>
              </a:rPr>
              <a:t>矩阵评价</a:t>
            </a:r>
            <a:r>
              <a:rPr lang="zh-CN" altLang="en-US" sz="3200" b="1" kern="0" dirty="0" smtClean="0">
                <a:solidFill>
                  <a:srgbClr val="3600FF"/>
                </a:solidFill>
                <a:latin typeface="微软雅黑" pitchFamily="34" charset="-122"/>
                <a:ea typeface="微软雅黑" pitchFamily="34" charset="-122"/>
              </a:rPr>
              <a:t>法介绍：</a:t>
            </a:r>
            <a:endParaRPr lang="zh-CN" altLang="en-US" sz="3200" b="1" kern="0" dirty="0">
              <a:solidFill>
                <a:srgbClr val="3600FF"/>
              </a:solidFill>
              <a:latin typeface="微软雅黑" pitchFamily="34" charset="-122"/>
              <a:ea typeface="微软雅黑" pitchFamily="34" charset="-122"/>
            </a:endParaRPr>
          </a:p>
          <a:p>
            <a:pPr>
              <a:lnSpc>
                <a:spcPct val="150000"/>
              </a:lnSpc>
            </a:pPr>
            <a:r>
              <a:rPr lang="en-US" altLang="zh-CN" sz="2400" b="1" kern="0" dirty="0" smtClean="0">
                <a:latin typeface="微软雅黑" pitchFamily="34" charset="-122"/>
                <a:ea typeface="微软雅黑" pitchFamily="34" charset="-122"/>
                <a:sym typeface="Arial" pitchFamily="34" charset="0"/>
              </a:rPr>
              <a:t>               R=L(</a:t>
            </a:r>
            <a:r>
              <a:rPr lang="zh-CN" altLang="en-US" sz="2400" b="1" kern="0" dirty="0" smtClean="0">
                <a:latin typeface="微软雅黑" pitchFamily="34" charset="-122"/>
                <a:ea typeface="微软雅黑" pitchFamily="34" charset="-122"/>
                <a:sym typeface="Arial" pitchFamily="34" charset="0"/>
              </a:rPr>
              <a:t>可能性</a:t>
            </a:r>
            <a:r>
              <a:rPr lang="en-US" altLang="zh-CN" sz="2400" b="1" kern="0" dirty="0" smtClean="0">
                <a:latin typeface="微软雅黑" pitchFamily="34" charset="-122"/>
                <a:ea typeface="微软雅黑" pitchFamily="34" charset="-122"/>
                <a:sym typeface="Arial" pitchFamily="34" charset="0"/>
              </a:rPr>
              <a:t>)*S</a:t>
            </a:r>
            <a:r>
              <a:rPr lang="zh-CN" altLang="en-US" sz="2400" b="1" kern="0" dirty="0" smtClean="0">
                <a:latin typeface="微软雅黑" pitchFamily="34" charset="-122"/>
                <a:ea typeface="微软雅黑" pitchFamily="34" charset="-122"/>
                <a:sym typeface="Arial" pitchFamily="34" charset="0"/>
              </a:rPr>
              <a:t>（严重性）</a:t>
            </a:r>
            <a:endParaRPr lang="en-US" altLang="zh-CN" sz="2400" b="1" kern="0" dirty="0" smtClean="0">
              <a:latin typeface="微软雅黑" pitchFamily="34" charset="-122"/>
              <a:ea typeface="微软雅黑" pitchFamily="34" charset="-122"/>
              <a:sym typeface="Arial" pitchFamily="34" charset="0"/>
            </a:endParaRPr>
          </a:p>
          <a:p>
            <a:pPr>
              <a:lnSpc>
                <a:spcPct val="150000"/>
              </a:lnSpc>
            </a:pPr>
            <a:r>
              <a:rPr lang="zh-CN" altLang="en-US" sz="2400" b="1" kern="0" dirty="0" smtClean="0">
                <a:latin typeface="微软雅黑" pitchFamily="34" charset="-122"/>
                <a:ea typeface="微软雅黑" pitchFamily="34" charset="-122"/>
                <a:sym typeface="Arial" pitchFamily="34" charset="0"/>
              </a:rPr>
              <a:t>        再按分</a:t>
            </a:r>
            <a:r>
              <a:rPr lang="zh-CN" altLang="en-US" sz="2400" b="1" kern="0" dirty="0">
                <a:latin typeface="微软雅黑" pitchFamily="34" charset="-122"/>
                <a:ea typeface="微软雅黑" pitchFamily="34" charset="-122"/>
                <a:sym typeface="Arial" pitchFamily="34" charset="0"/>
              </a:rPr>
              <a:t>数值划分的危险程度等级表，查出其危险程度</a:t>
            </a:r>
            <a:r>
              <a:rPr lang="zh-CN" altLang="en-US" sz="2400" b="1" kern="0" dirty="0" smtClean="0">
                <a:latin typeface="微软雅黑" pitchFamily="34" charset="-122"/>
                <a:ea typeface="微软雅黑" pitchFamily="34" charset="-122"/>
                <a:sym typeface="Arial" pitchFamily="34" charset="0"/>
              </a:rPr>
              <a:t>的。</a:t>
            </a:r>
            <a:r>
              <a:rPr lang="zh-CN" altLang="en-US" sz="2400" b="1" kern="0" dirty="0">
                <a:latin typeface="微软雅黑" pitchFamily="34" charset="-122"/>
                <a:ea typeface="微软雅黑" pitchFamily="34" charset="-122"/>
                <a:sym typeface="Arial" pitchFamily="34" charset="0"/>
              </a:rPr>
              <a:t>这是一种</a:t>
            </a:r>
            <a:r>
              <a:rPr lang="zh-CN" altLang="en-US" sz="2400" b="1" kern="0" dirty="0" smtClean="0">
                <a:latin typeface="微软雅黑" pitchFamily="34" charset="-122"/>
                <a:ea typeface="微软雅黑" pitchFamily="34" charset="-122"/>
                <a:sym typeface="Arial" pitchFamily="34" charset="0"/>
              </a:rPr>
              <a:t>简单易行 </a:t>
            </a:r>
            <a:endParaRPr lang="en-US" altLang="zh-CN" sz="2400" b="1" kern="0" dirty="0" smtClean="0">
              <a:latin typeface="微软雅黑" pitchFamily="34" charset="-122"/>
              <a:ea typeface="微软雅黑" pitchFamily="34" charset="-122"/>
              <a:sym typeface="Arial" pitchFamily="34" charset="0"/>
            </a:endParaRPr>
          </a:p>
          <a:p>
            <a:pPr>
              <a:lnSpc>
                <a:spcPct val="150000"/>
              </a:lnSpc>
            </a:pPr>
            <a:r>
              <a:rPr lang="en-US" altLang="zh-CN" sz="2400" b="1" kern="0" dirty="0">
                <a:latin typeface="微软雅黑" pitchFamily="34" charset="-122"/>
                <a:ea typeface="微软雅黑" pitchFamily="34" charset="-122"/>
                <a:sym typeface="Arial" pitchFamily="34" charset="0"/>
              </a:rPr>
              <a:t> </a:t>
            </a:r>
            <a:r>
              <a:rPr lang="en-US" altLang="zh-CN" sz="2400" b="1" kern="0" dirty="0" smtClean="0">
                <a:latin typeface="微软雅黑" pitchFamily="34" charset="-122"/>
                <a:ea typeface="微软雅黑" pitchFamily="34" charset="-122"/>
                <a:sym typeface="Arial" pitchFamily="34" charset="0"/>
              </a:rPr>
              <a:t>   </a:t>
            </a:r>
            <a:r>
              <a:rPr lang="zh-CN" altLang="en-US" sz="2400" b="1" kern="0" dirty="0" smtClean="0">
                <a:latin typeface="微软雅黑" pitchFamily="34" charset="-122"/>
                <a:ea typeface="微软雅黑" pitchFamily="34" charset="-122"/>
                <a:sym typeface="Arial" pitchFamily="34" charset="0"/>
              </a:rPr>
              <a:t>的评价</a:t>
            </a:r>
            <a:r>
              <a:rPr lang="zh-CN" altLang="en-US" sz="2400" b="1" kern="0" dirty="0">
                <a:latin typeface="微软雅黑" pitchFamily="34" charset="-122"/>
                <a:ea typeface="微软雅黑" pitchFamily="34" charset="-122"/>
                <a:sym typeface="Arial" pitchFamily="34" charset="0"/>
              </a:rPr>
              <a:t>作业条件危险性的方法。</a:t>
            </a:r>
          </a:p>
          <a:p>
            <a:pPr>
              <a:lnSpc>
                <a:spcPct val="150000"/>
              </a:lnSpc>
            </a:pPr>
            <a:r>
              <a:rPr lang="en-US" altLang="zh-CN" sz="2400" b="1" kern="0" dirty="0" smtClean="0">
                <a:solidFill>
                  <a:srgbClr val="3600FF"/>
                </a:solidFill>
                <a:latin typeface="微软雅黑" pitchFamily="34" charset="-122"/>
                <a:ea typeface="微软雅黑" pitchFamily="34" charset="-122"/>
              </a:rPr>
              <a:t>1</a:t>
            </a:r>
            <a:r>
              <a:rPr lang="zh-CN" altLang="en-US" sz="2400" b="1" kern="0" dirty="0" smtClean="0">
                <a:solidFill>
                  <a:srgbClr val="3600FF"/>
                </a:solidFill>
                <a:latin typeface="微软雅黑" pitchFamily="34" charset="-122"/>
                <a:ea typeface="微软雅黑" pitchFamily="34" charset="-122"/>
              </a:rPr>
              <a:t>、确定</a:t>
            </a:r>
            <a:r>
              <a:rPr lang="zh-CN" altLang="en-US" sz="2400" b="1" kern="0" dirty="0">
                <a:solidFill>
                  <a:srgbClr val="3600FF"/>
                </a:solidFill>
                <a:latin typeface="微软雅黑" pitchFamily="34" charset="-122"/>
                <a:ea typeface="微软雅黑" pitchFamily="34" charset="-122"/>
              </a:rPr>
              <a:t>危害事件发生的严重程度（</a:t>
            </a:r>
            <a:r>
              <a:rPr lang="en-US" altLang="zh-CN" sz="2400" b="1" kern="0" dirty="0">
                <a:solidFill>
                  <a:srgbClr val="3600FF"/>
                </a:solidFill>
                <a:latin typeface="微软雅黑" pitchFamily="34" charset="-122"/>
                <a:ea typeface="微软雅黑" pitchFamily="34" charset="-122"/>
              </a:rPr>
              <a:t>S</a:t>
            </a:r>
            <a:r>
              <a:rPr lang="zh-CN" altLang="en-US" sz="2400" b="1" kern="0" dirty="0">
                <a:solidFill>
                  <a:srgbClr val="3600FF"/>
                </a:solidFill>
                <a:latin typeface="微软雅黑" pitchFamily="34" charset="-122"/>
                <a:ea typeface="微软雅黑" pitchFamily="34" charset="-122"/>
              </a:rPr>
              <a:t>）</a:t>
            </a:r>
          </a:p>
          <a:p>
            <a:pPr>
              <a:lnSpc>
                <a:spcPct val="150000"/>
              </a:lnSpc>
            </a:pPr>
            <a:r>
              <a:rPr lang="en-US" altLang="zh-CN" sz="2400" b="1" kern="0" dirty="0" smtClean="0">
                <a:latin typeface="微软雅黑" pitchFamily="34" charset="-122"/>
                <a:ea typeface="微软雅黑" pitchFamily="34" charset="-122"/>
              </a:rPr>
              <a:t>      </a:t>
            </a:r>
            <a:r>
              <a:rPr lang="zh-CN" altLang="en-US" sz="2400" kern="0" dirty="0" smtClean="0">
                <a:latin typeface="微软雅黑" pitchFamily="34" charset="-122"/>
                <a:ea typeface="微软雅黑" pitchFamily="34" charset="-122"/>
              </a:rPr>
              <a:t>对照表</a:t>
            </a:r>
            <a:r>
              <a:rPr lang="zh-CN" altLang="en-US" sz="2400" kern="0" dirty="0">
                <a:latin typeface="微软雅黑" pitchFamily="34" charset="-122"/>
                <a:ea typeface="微软雅黑" pitchFamily="34" charset="-122"/>
              </a:rPr>
              <a:t>从人员伤亡情况、财产损失、法律法规符合性、环境破坏和对企业声誉损坏五个方面对后果的严重程度进行评价取值，取五项得分最高的分值作为其最终的</a:t>
            </a:r>
            <a:r>
              <a:rPr lang="en-US" altLang="zh-CN" sz="2400" kern="0" dirty="0">
                <a:latin typeface="微软雅黑" pitchFamily="34" charset="-122"/>
                <a:ea typeface="微软雅黑" pitchFamily="34" charset="-122"/>
              </a:rPr>
              <a:t>S</a:t>
            </a:r>
            <a:r>
              <a:rPr lang="zh-CN" altLang="en-US" sz="2400" kern="0" dirty="0">
                <a:latin typeface="微软雅黑" pitchFamily="34" charset="-122"/>
                <a:ea typeface="微软雅黑" pitchFamily="34" charset="-122"/>
              </a:rPr>
              <a:t>值，</a:t>
            </a:r>
            <a:r>
              <a:rPr lang="en-US" altLang="zh-CN" sz="2400" kern="0" dirty="0">
                <a:solidFill>
                  <a:srgbClr val="FF0000"/>
                </a:solidFill>
                <a:latin typeface="微软雅黑" pitchFamily="34" charset="-122"/>
                <a:ea typeface="微软雅黑" pitchFamily="34" charset="-122"/>
              </a:rPr>
              <a:t>S</a:t>
            </a:r>
            <a:r>
              <a:rPr lang="zh-CN" altLang="en-US" sz="2400" kern="0" dirty="0">
                <a:solidFill>
                  <a:srgbClr val="FF0000"/>
                </a:solidFill>
                <a:latin typeface="微软雅黑" pitchFamily="34" charset="-122"/>
                <a:ea typeface="微软雅黑" pitchFamily="34" charset="-122"/>
              </a:rPr>
              <a:t>值的确定应与风险点的风险类型和风险程度相适应</a:t>
            </a:r>
            <a:r>
              <a:rPr lang="zh-CN" altLang="en-US" sz="2400" kern="0" dirty="0" smtClean="0">
                <a:solidFill>
                  <a:srgbClr val="FF0000"/>
                </a:solidFill>
                <a:latin typeface="微软雅黑" pitchFamily="34" charset="-122"/>
                <a:ea typeface="微软雅黑" pitchFamily="34" charset="-122"/>
              </a:rPr>
              <a:t>。各项所赋分值企业可以自行确定。</a:t>
            </a:r>
            <a:endParaRPr lang="zh-CN" altLang="en-US" sz="2400" kern="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nvGraphicFramePr>
        <p:xfrm>
          <a:off x="412115" y="828675"/>
          <a:ext cx="11520805" cy="5261610"/>
        </p:xfrm>
        <a:graphic>
          <a:graphicData uri="http://schemas.openxmlformats.org/drawingml/2006/table">
            <a:tbl>
              <a:tblPr firstRow="1" bandRow="1">
                <a:tableStyleId>{5C22544A-7EE6-4342-B048-85BDC9FD1C3A}</a:tableStyleId>
              </a:tblPr>
              <a:tblGrid>
                <a:gridCol w="995680">
                  <a:extLst>
                    <a:ext uri="{9D8B030D-6E8A-4147-A177-3AD203B41FA5}">
                      <a16:colId xmlns:a16="http://schemas.microsoft.com/office/drawing/2014/main" xmlns="" val="20000"/>
                    </a:ext>
                  </a:extLst>
                </a:gridCol>
                <a:gridCol w="1871980">
                  <a:extLst>
                    <a:ext uri="{9D8B030D-6E8A-4147-A177-3AD203B41FA5}">
                      <a16:colId xmlns:a16="http://schemas.microsoft.com/office/drawing/2014/main" xmlns="" val="20001"/>
                    </a:ext>
                  </a:extLst>
                </a:gridCol>
                <a:gridCol w="2772410">
                  <a:extLst>
                    <a:ext uri="{9D8B030D-6E8A-4147-A177-3AD203B41FA5}">
                      <a16:colId xmlns:a16="http://schemas.microsoft.com/office/drawing/2014/main" xmlns="" val="20002"/>
                    </a:ext>
                  </a:extLst>
                </a:gridCol>
                <a:gridCol w="1925320">
                  <a:extLst>
                    <a:ext uri="{9D8B030D-6E8A-4147-A177-3AD203B41FA5}">
                      <a16:colId xmlns:a16="http://schemas.microsoft.com/office/drawing/2014/main" xmlns="" val="20003"/>
                    </a:ext>
                  </a:extLst>
                </a:gridCol>
                <a:gridCol w="1967865">
                  <a:extLst>
                    <a:ext uri="{9D8B030D-6E8A-4147-A177-3AD203B41FA5}">
                      <a16:colId xmlns:a16="http://schemas.microsoft.com/office/drawing/2014/main" xmlns="" val="20004"/>
                    </a:ext>
                  </a:extLst>
                </a:gridCol>
                <a:gridCol w="1987550">
                  <a:extLst>
                    <a:ext uri="{9D8B030D-6E8A-4147-A177-3AD203B41FA5}">
                      <a16:colId xmlns:a16="http://schemas.microsoft.com/office/drawing/2014/main" xmlns="" val="20005"/>
                    </a:ext>
                  </a:extLst>
                </a:gridCol>
              </a:tblGrid>
              <a:tr h="734060">
                <a:tc>
                  <a:txBody>
                    <a:bodyPr/>
                    <a:lstStyle/>
                    <a:p>
                      <a:pPr marL="0" indent="0" algn="ctr">
                        <a:buNone/>
                      </a:pPr>
                      <a:r>
                        <a:rPr lang="zh-CN" altLang="en-US" sz="1800" b="1" u="none">
                          <a:solidFill>
                            <a:schemeClr val="tx1"/>
                          </a:solidFill>
                          <a:latin typeface="华文仿宋" charset="0"/>
                          <a:ea typeface="华文仿宋" charset="0"/>
                          <a:cs typeface="华文仿宋" charset="0"/>
                        </a:rPr>
                        <a:t>等级</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人员伤害情况</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财产损失、设备设施损坏</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法律法规符合性</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环境破坏</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声誉影响</a:t>
                      </a:r>
                    </a:p>
                  </a:txBody>
                  <a:tcPr marL="0" marR="0" marT="0" marB="1" anchor="ctr"/>
                </a:tc>
                <a:extLst>
                  <a:ext uri="{0D108BD9-81ED-4DB2-BD59-A6C34878D82A}">
                    <a16:rowId xmlns:a16="http://schemas.microsoft.com/office/drawing/2014/main" xmlns="" val="10000"/>
                  </a:ext>
                </a:extLst>
              </a:tr>
              <a:tr h="735330">
                <a:tc>
                  <a:txBody>
                    <a:bodyPr/>
                    <a:lstStyle/>
                    <a:p>
                      <a:pPr marL="0" indent="0" algn="ctr">
                        <a:buNone/>
                      </a:pPr>
                      <a:r>
                        <a:rPr lang="en-US" altLang="zh-CN" sz="1800" b="1" u="none">
                          <a:solidFill>
                            <a:schemeClr val="tx1"/>
                          </a:solidFill>
                          <a:latin typeface="华文仿宋" charset="0"/>
                          <a:ea typeface="华文仿宋" charset="0"/>
                          <a:cs typeface="华文仿宋" charset="0"/>
                        </a:rPr>
                        <a:t>1</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一般无损伤</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一次事故直接经济损失在</a:t>
                      </a:r>
                      <a:r>
                        <a:rPr lang="en-US" altLang="zh-CN" sz="1800" b="1" u="none">
                          <a:solidFill>
                            <a:schemeClr val="tx1"/>
                          </a:solidFill>
                          <a:latin typeface="华文仿宋" charset="0"/>
                          <a:ea typeface="华文仿宋" charset="0"/>
                          <a:cs typeface="华文仿宋" charset="0"/>
                        </a:rPr>
                        <a:t>5000</a:t>
                      </a:r>
                      <a:r>
                        <a:rPr lang="zh-CN" altLang="en-US" sz="1800" b="1" u="none">
                          <a:solidFill>
                            <a:schemeClr val="tx1"/>
                          </a:solidFill>
                          <a:latin typeface="华文仿宋" charset="0"/>
                          <a:ea typeface="华文仿宋" charset="0"/>
                          <a:cs typeface="华文仿宋" charset="0"/>
                        </a:rPr>
                        <a:t>元以下</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完全符合</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基本无影响</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本岗位或作业点</a:t>
                      </a:r>
                    </a:p>
                  </a:txBody>
                  <a:tcPr marL="0" marR="0" marT="0" marB="1" anchor="ctr"/>
                </a:tc>
                <a:extLst>
                  <a:ext uri="{0D108BD9-81ED-4DB2-BD59-A6C34878D82A}">
                    <a16:rowId xmlns:a16="http://schemas.microsoft.com/office/drawing/2014/main" xmlns="" val="10001"/>
                  </a:ext>
                </a:extLst>
              </a:tr>
              <a:tr h="880745">
                <a:tc>
                  <a:txBody>
                    <a:bodyPr/>
                    <a:lstStyle/>
                    <a:p>
                      <a:pPr marL="0" indent="0" algn="ctr">
                        <a:buNone/>
                      </a:pPr>
                      <a:r>
                        <a:rPr lang="en-US" altLang="zh-CN" sz="1800" b="1" u="none">
                          <a:solidFill>
                            <a:schemeClr val="tx1"/>
                          </a:solidFill>
                          <a:latin typeface="华文仿宋" charset="0"/>
                          <a:ea typeface="华文仿宋" charset="0"/>
                          <a:cs typeface="华文仿宋" charset="0"/>
                        </a:rPr>
                        <a:t>2</a:t>
                      </a:r>
                    </a:p>
                  </a:txBody>
                  <a:tcPr marL="0" marR="0" marT="0" marB="1" anchor="ctr"/>
                </a:tc>
                <a:tc>
                  <a:txBody>
                    <a:bodyPr/>
                    <a:lstStyle/>
                    <a:p>
                      <a:pPr marL="0" indent="0" algn="l">
                        <a:buNone/>
                      </a:pPr>
                      <a:r>
                        <a:rPr lang="en-US" altLang="zh-CN" sz="1800" b="1" u="none">
                          <a:solidFill>
                            <a:schemeClr val="tx1"/>
                          </a:solidFill>
                          <a:latin typeface="华文仿宋" charset="0"/>
                          <a:ea typeface="华文仿宋" charset="0"/>
                          <a:cs typeface="华文仿宋" charset="0"/>
                        </a:rPr>
                        <a:t>1</a:t>
                      </a:r>
                      <a:r>
                        <a:rPr lang="zh-CN" altLang="en-US" sz="1800" b="1" u="none">
                          <a:solidFill>
                            <a:schemeClr val="tx1"/>
                          </a:solidFill>
                          <a:latin typeface="华文仿宋" charset="0"/>
                          <a:ea typeface="华文仿宋" charset="0"/>
                          <a:cs typeface="华文仿宋" charset="0"/>
                        </a:rPr>
                        <a:t>至</a:t>
                      </a:r>
                      <a:r>
                        <a:rPr lang="en-US" altLang="zh-CN" sz="1800" b="1" u="none">
                          <a:solidFill>
                            <a:schemeClr val="tx1"/>
                          </a:solidFill>
                          <a:latin typeface="华文仿宋" charset="0"/>
                          <a:ea typeface="华文仿宋" charset="0"/>
                          <a:cs typeface="华文仿宋" charset="0"/>
                        </a:rPr>
                        <a:t>2 </a:t>
                      </a:r>
                      <a:r>
                        <a:rPr lang="zh-CN" altLang="en-US" sz="1800" b="1" u="none">
                          <a:solidFill>
                            <a:schemeClr val="tx1"/>
                          </a:solidFill>
                          <a:latin typeface="华文仿宋" charset="0"/>
                          <a:ea typeface="华文仿宋" charset="0"/>
                          <a:cs typeface="华文仿宋" charset="0"/>
                        </a:rPr>
                        <a:t>人轻伤</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一次事故直接经济损失</a:t>
                      </a:r>
                      <a:r>
                        <a:rPr lang="en-US" altLang="zh-CN" sz="1800" b="1" u="none" dirty="0">
                          <a:solidFill>
                            <a:schemeClr val="tx1"/>
                          </a:solidFill>
                          <a:latin typeface="华文仿宋" charset="0"/>
                          <a:ea typeface="华文仿宋" charset="0"/>
                          <a:cs typeface="华文仿宋" charset="0"/>
                        </a:rPr>
                        <a:t>5000</a:t>
                      </a:r>
                      <a:r>
                        <a:rPr lang="zh-CN" altLang="en-US" sz="1800" b="1" u="none" dirty="0">
                          <a:solidFill>
                            <a:schemeClr val="tx1"/>
                          </a:solidFill>
                          <a:latin typeface="华文仿宋" charset="0"/>
                          <a:ea typeface="华文仿宋" charset="0"/>
                          <a:cs typeface="华文仿宋" charset="0"/>
                        </a:rPr>
                        <a:t>元及以上，</a:t>
                      </a:r>
                      <a:r>
                        <a:rPr lang="en-US" altLang="zh-CN" sz="1800" b="1" u="none" dirty="0">
                          <a:solidFill>
                            <a:schemeClr val="tx1"/>
                          </a:solidFill>
                          <a:latin typeface="华文仿宋" charset="0"/>
                          <a:ea typeface="华文仿宋" charset="0"/>
                          <a:cs typeface="华文仿宋" charset="0"/>
                        </a:rPr>
                        <a:t>1</a:t>
                      </a:r>
                      <a:r>
                        <a:rPr lang="zh-CN" altLang="en-US" sz="1800" b="1" u="none" dirty="0">
                          <a:solidFill>
                            <a:schemeClr val="tx1"/>
                          </a:solidFill>
                          <a:latin typeface="华文仿宋" charset="0"/>
                          <a:ea typeface="华文仿宋" charset="0"/>
                          <a:cs typeface="华文仿宋" charset="0"/>
                        </a:rPr>
                        <a:t>万元以下</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不符合公司规章制度要求</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设备、设施周围受影响</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没有造成公众影响</a:t>
                      </a:r>
                    </a:p>
                  </a:txBody>
                  <a:tcPr marL="0" marR="0" marT="0" marB="1" anchor="ctr"/>
                </a:tc>
                <a:extLst>
                  <a:ext uri="{0D108BD9-81ED-4DB2-BD59-A6C34878D82A}">
                    <a16:rowId xmlns:a16="http://schemas.microsoft.com/office/drawing/2014/main" xmlns="" val="10002"/>
                  </a:ext>
                </a:extLst>
              </a:tr>
              <a:tr h="988695">
                <a:tc>
                  <a:txBody>
                    <a:bodyPr/>
                    <a:lstStyle/>
                    <a:p>
                      <a:pPr marL="0" indent="0" algn="ctr">
                        <a:buNone/>
                      </a:pPr>
                      <a:r>
                        <a:rPr lang="en-US" altLang="zh-CN" sz="1800" b="1" u="none">
                          <a:solidFill>
                            <a:schemeClr val="tx1"/>
                          </a:solidFill>
                          <a:latin typeface="华文仿宋" charset="0"/>
                          <a:ea typeface="华文仿宋" charset="0"/>
                          <a:cs typeface="华文仿宋" charset="0"/>
                        </a:rPr>
                        <a:t>3</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造成</a:t>
                      </a:r>
                      <a:r>
                        <a:rPr lang="en-US" altLang="zh-CN" sz="1800" b="1" u="none" dirty="0">
                          <a:solidFill>
                            <a:schemeClr val="tx1"/>
                          </a:solidFill>
                          <a:latin typeface="华文仿宋" charset="0"/>
                          <a:ea typeface="华文仿宋" charset="0"/>
                          <a:cs typeface="华文仿宋" charset="0"/>
                        </a:rPr>
                        <a:t>1</a:t>
                      </a:r>
                      <a:r>
                        <a:rPr lang="zh-CN" altLang="en-US" sz="1800" b="1" u="none" dirty="0">
                          <a:solidFill>
                            <a:schemeClr val="tx1"/>
                          </a:solidFill>
                          <a:latin typeface="华文仿宋" charset="0"/>
                          <a:ea typeface="华文仿宋" charset="0"/>
                          <a:cs typeface="华文仿宋" charset="0"/>
                        </a:rPr>
                        <a:t>至</a:t>
                      </a:r>
                      <a:r>
                        <a:rPr lang="en-US" altLang="zh-CN" sz="1800" b="1" u="none" dirty="0">
                          <a:solidFill>
                            <a:schemeClr val="tx1"/>
                          </a:solidFill>
                          <a:latin typeface="华文仿宋" charset="0"/>
                          <a:ea typeface="华文仿宋" charset="0"/>
                          <a:cs typeface="华文仿宋" charset="0"/>
                        </a:rPr>
                        <a:t>2</a:t>
                      </a:r>
                      <a:r>
                        <a:rPr lang="zh-CN" altLang="en-US" sz="1800" b="1" u="none" dirty="0">
                          <a:solidFill>
                            <a:schemeClr val="tx1"/>
                          </a:solidFill>
                          <a:latin typeface="华文仿宋" charset="0"/>
                          <a:ea typeface="华文仿宋" charset="0"/>
                          <a:cs typeface="华文仿宋" charset="0"/>
                        </a:rPr>
                        <a:t>人重伤</a:t>
                      </a:r>
                      <a:r>
                        <a:rPr lang="en-US" altLang="zh-CN" sz="1800" b="1" u="none" dirty="0">
                          <a:solidFill>
                            <a:schemeClr val="tx1"/>
                          </a:solidFill>
                          <a:latin typeface="华文仿宋" charset="0"/>
                          <a:ea typeface="华文仿宋" charset="0"/>
                          <a:cs typeface="华文仿宋" charset="0"/>
                        </a:rPr>
                        <a:t>3</a:t>
                      </a:r>
                      <a:r>
                        <a:rPr lang="zh-CN" altLang="en-US" sz="1800" b="1" u="none" dirty="0">
                          <a:solidFill>
                            <a:schemeClr val="tx1"/>
                          </a:solidFill>
                          <a:latin typeface="华文仿宋" charset="0"/>
                          <a:ea typeface="华文仿宋" charset="0"/>
                          <a:cs typeface="华文仿宋" charset="0"/>
                        </a:rPr>
                        <a:t>至</a:t>
                      </a:r>
                      <a:r>
                        <a:rPr lang="en-US" altLang="zh-CN" sz="1800" b="1" u="none" dirty="0">
                          <a:solidFill>
                            <a:schemeClr val="tx1"/>
                          </a:solidFill>
                          <a:latin typeface="华文仿宋" charset="0"/>
                          <a:ea typeface="华文仿宋" charset="0"/>
                          <a:cs typeface="华文仿宋" charset="0"/>
                        </a:rPr>
                        <a:t>6</a:t>
                      </a:r>
                      <a:r>
                        <a:rPr lang="zh-CN" altLang="en-US" sz="1800" b="1" u="none" dirty="0">
                          <a:solidFill>
                            <a:schemeClr val="tx1"/>
                          </a:solidFill>
                          <a:latin typeface="华文仿宋" charset="0"/>
                          <a:ea typeface="华文仿宋" charset="0"/>
                          <a:cs typeface="华文仿宋" charset="0"/>
                        </a:rPr>
                        <a:t>人轻伤</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一次事故直接经济损失在</a:t>
                      </a:r>
                      <a:r>
                        <a:rPr lang="en-US" altLang="zh-CN" sz="1800" b="1" u="none" dirty="0">
                          <a:solidFill>
                            <a:schemeClr val="tx1"/>
                          </a:solidFill>
                          <a:latin typeface="华文仿宋" charset="0"/>
                          <a:ea typeface="华文仿宋" charset="0"/>
                          <a:cs typeface="华文仿宋" charset="0"/>
                        </a:rPr>
                        <a:t>1</a:t>
                      </a:r>
                      <a:r>
                        <a:rPr lang="zh-CN" altLang="en-US" sz="1800" b="1" u="none" dirty="0">
                          <a:solidFill>
                            <a:schemeClr val="tx1"/>
                          </a:solidFill>
                          <a:latin typeface="华文仿宋" charset="0"/>
                          <a:ea typeface="华文仿宋" charset="0"/>
                          <a:cs typeface="华文仿宋" charset="0"/>
                        </a:rPr>
                        <a:t>万元及以上，</a:t>
                      </a:r>
                      <a:r>
                        <a:rPr lang="en-US" altLang="zh-CN" sz="1800" b="1" u="none" dirty="0">
                          <a:solidFill>
                            <a:schemeClr val="tx1"/>
                          </a:solidFill>
                          <a:latin typeface="华文仿宋" charset="0"/>
                          <a:ea typeface="华文仿宋" charset="0"/>
                          <a:cs typeface="华文仿宋" charset="0"/>
                        </a:rPr>
                        <a:t>10</a:t>
                      </a:r>
                      <a:r>
                        <a:rPr lang="zh-CN" altLang="en-US" sz="1800" b="1" u="none" dirty="0">
                          <a:solidFill>
                            <a:schemeClr val="tx1"/>
                          </a:solidFill>
                          <a:latin typeface="华文仿宋" charset="0"/>
                          <a:ea typeface="华文仿宋" charset="0"/>
                          <a:cs typeface="华文仿宋" charset="0"/>
                        </a:rPr>
                        <a:t>万元以下</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不符合公司程序要求</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作业点范围内受影响</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引起省级媒体报道，一定范围内造成公众影响</a:t>
                      </a:r>
                    </a:p>
                  </a:txBody>
                  <a:tcPr marL="0" marR="0" marT="0" marB="1" anchor="ctr"/>
                </a:tc>
                <a:extLst>
                  <a:ext uri="{0D108BD9-81ED-4DB2-BD59-A6C34878D82A}">
                    <a16:rowId xmlns:a16="http://schemas.microsoft.com/office/drawing/2014/main" xmlns="" val="10003"/>
                  </a:ext>
                </a:extLst>
              </a:tr>
              <a:tr h="989330">
                <a:tc>
                  <a:txBody>
                    <a:bodyPr/>
                    <a:lstStyle/>
                    <a:p>
                      <a:pPr marL="0" indent="0" algn="ctr">
                        <a:buNone/>
                      </a:pPr>
                      <a:r>
                        <a:rPr lang="en-US" altLang="zh-CN" sz="1800" b="1" u="none">
                          <a:solidFill>
                            <a:schemeClr val="tx1"/>
                          </a:solidFill>
                          <a:latin typeface="华文仿宋" charset="0"/>
                          <a:ea typeface="华文仿宋" charset="0"/>
                          <a:cs typeface="华文仿宋" charset="0"/>
                        </a:rPr>
                        <a:t>4</a:t>
                      </a:r>
                    </a:p>
                  </a:txBody>
                  <a:tcPr marL="0" marR="0" marT="0" marB="1" anchor="ctr"/>
                </a:tc>
                <a:tc>
                  <a:txBody>
                    <a:bodyPr/>
                    <a:lstStyle/>
                    <a:p>
                      <a:pPr marL="0" indent="0" algn="l">
                        <a:buNone/>
                      </a:pPr>
                      <a:r>
                        <a:rPr lang="en-US" altLang="zh-CN" sz="1800" b="1" u="none">
                          <a:solidFill>
                            <a:schemeClr val="tx1"/>
                          </a:solidFill>
                          <a:latin typeface="华文仿宋" charset="0"/>
                          <a:ea typeface="华文仿宋" charset="0"/>
                          <a:cs typeface="华文仿宋" charset="0"/>
                        </a:rPr>
                        <a:t>1</a:t>
                      </a:r>
                      <a:r>
                        <a:rPr lang="zh-CN" altLang="en-US" sz="1800" b="1" u="none">
                          <a:solidFill>
                            <a:schemeClr val="tx1"/>
                          </a:solidFill>
                          <a:latin typeface="华文仿宋" charset="0"/>
                          <a:ea typeface="华文仿宋" charset="0"/>
                          <a:cs typeface="华文仿宋" charset="0"/>
                        </a:rPr>
                        <a:t>至</a:t>
                      </a:r>
                      <a:r>
                        <a:rPr lang="en-US" altLang="zh-CN" sz="1800" b="1" u="none">
                          <a:solidFill>
                            <a:schemeClr val="tx1"/>
                          </a:solidFill>
                          <a:latin typeface="华文仿宋" charset="0"/>
                          <a:ea typeface="华文仿宋" charset="0"/>
                          <a:cs typeface="华文仿宋" charset="0"/>
                        </a:rPr>
                        <a:t>2</a:t>
                      </a:r>
                      <a:r>
                        <a:rPr lang="zh-CN" altLang="en-US" sz="1800" b="1" u="none">
                          <a:solidFill>
                            <a:schemeClr val="tx1"/>
                          </a:solidFill>
                          <a:latin typeface="华文仿宋" charset="0"/>
                          <a:ea typeface="华文仿宋" charset="0"/>
                          <a:cs typeface="华文仿宋" charset="0"/>
                        </a:rPr>
                        <a:t>人死亡</a:t>
                      </a:r>
                      <a:r>
                        <a:rPr lang="en-US" altLang="zh-CN" sz="1800" b="1" u="none">
                          <a:solidFill>
                            <a:schemeClr val="tx1"/>
                          </a:solidFill>
                          <a:latin typeface="华文仿宋" charset="0"/>
                          <a:ea typeface="华文仿宋" charset="0"/>
                          <a:cs typeface="华文仿宋" charset="0"/>
                        </a:rPr>
                        <a:t>3</a:t>
                      </a:r>
                      <a:r>
                        <a:rPr lang="zh-CN" altLang="en-US" sz="1800" b="1" u="none">
                          <a:solidFill>
                            <a:schemeClr val="tx1"/>
                          </a:solidFill>
                          <a:latin typeface="华文仿宋" charset="0"/>
                          <a:ea typeface="华文仿宋" charset="0"/>
                          <a:cs typeface="华文仿宋" charset="0"/>
                        </a:rPr>
                        <a:t>至</a:t>
                      </a:r>
                      <a:r>
                        <a:rPr lang="en-US" altLang="zh-CN" sz="1800" b="1" u="none">
                          <a:solidFill>
                            <a:schemeClr val="tx1"/>
                          </a:solidFill>
                          <a:latin typeface="华文仿宋" charset="0"/>
                          <a:ea typeface="华文仿宋" charset="0"/>
                          <a:cs typeface="华文仿宋" charset="0"/>
                        </a:rPr>
                        <a:t>6</a:t>
                      </a:r>
                      <a:r>
                        <a:rPr lang="zh-CN" altLang="en-US" sz="1800" b="1" u="none">
                          <a:solidFill>
                            <a:schemeClr val="tx1"/>
                          </a:solidFill>
                          <a:latin typeface="华文仿宋" charset="0"/>
                          <a:ea typeface="华文仿宋" charset="0"/>
                          <a:cs typeface="华文仿宋" charset="0"/>
                        </a:rPr>
                        <a:t>人重伤或严重职业病</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一次事故直接经济损失在</a:t>
                      </a:r>
                      <a:r>
                        <a:rPr lang="en-US" altLang="zh-CN" sz="1800" b="1" u="none">
                          <a:solidFill>
                            <a:schemeClr val="tx1"/>
                          </a:solidFill>
                          <a:latin typeface="华文仿宋" charset="0"/>
                          <a:ea typeface="华文仿宋" charset="0"/>
                          <a:cs typeface="华文仿宋" charset="0"/>
                        </a:rPr>
                        <a:t>10</a:t>
                      </a:r>
                      <a:r>
                        <a:rPr lang="zh-CN" altLang="en-US" sz="1800" b="1" u="none">
                          <a:solidFill>
                            <a:schemeClr val="tx1"/>
                          </a:solidFill>
                          <a:latin typeface="华文仿宋" charset="0"/>
                          <a:ea typeface="华文仿宋" charset="0"/>
                          <a:cs typeface="华文仿宋" charset="0"/>
                        </a:rPr>
                        <a:t>万元及以上，</a:t>
                      </a:r>
                      <a:r>
                        <a:rPr lang="en-US" altLang="zh-CN" sz="1800" b="1" u="none">
                          <a:solidFill>
                            <a:schemeClr val="tx1"/>
                          </a:solidFill>
                          <a:latin typeface="华文仿宋" charset="0"/>
                          <a:ea typeface="华文仿宋" charset="0"/>
                          <a:cs typeface="华文仿宋" charset="0"/>
                        </a:rPr>
                        <a:t>100</a:t>
                      </a:r>
                      <a:r>
                        <a:rPr lang="zh-CN" altLang="en-US" sz="1800" b="1" u="none">
                          <a:solidFill>
                            <a:schemeClr val="tx1"/>
                          </a:solidFill>
                          <a:latin typeface="华文仿宋" charset="0"/>
                          <a:ea typeface="华文仿宋" charset="0"/>
                          <a:cs typeface="华文仿宋" charset="0"/>
                        </a:rPr>
                        <a:t>万元以下</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潜在不符合法律法规要求</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造成作业区域内环境破坏</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引起国家主流媒体报道</a:t>
                      </a:r>
                    </a:p>
                  </a:txBody>
                  <a:tcPr marL="0" marR="0" marT="0" marB="1" anchor="ctr"/>
                </a:tc>
                <a:extLst>
                  <a:ext uri="{0D108BD9-81ED-4DB2-BD59-A6C34878D82A}">
                    <a16:rowId xmlns:a16="http://schemas.microsoft.com/office/drawing/2014/main" xmlns="" val="10004"/>
                  </a:ext>
                </a:extLst>
              </a:tr>
              <a:tr h="933450">
                <a:tc>
                  <a:txBody>
                    <a:bodyPr/>
                    <a:lstStyle/>
                    <a:p>
                      <a:pPr marL="0" indent="0" algn="ctr">
                        <a:buNone/>
                      </a:pPr>
                      <a:r>
                        <a:rPr lang="en-US" altLang="zh-CN" sz="1800" b="1" u="none">
                          <a:solidFill>
                            <a:schemeClr val="tx1"/>
                          </a:solidFill>
                          <a:latin typeface="华文仿宋" charset="0"/>
                          <a:ea typeface="华文仿宋" charset="0"/>
                          <a:cs typeface="华文仿宋" charset="0"/>
                        </a:rPr>
                        <a:t>5</a:t>
                      </a:r>
                    </a:p>
                  </a:txBody>
                  <a:tcPr marL="0" marR="0" marT="0" marB="1" anchor="ctr"/>
                </a:tc>
                <a:tc>
                  <a:txBody>
                    <a:bodyPr/>
                    <a:lstStyle/>
                    <a:p>
                      <a:pPr marL="0" indent="0" algn="l">
                        <a:buNone/>
                      </a:pPr>
                      <a:r>
                        <a:rPr lang="en-US" altLang="zh-CN" sz="1800" b="1" u="none">
                          <a:solidFill>
                            <a:schemeClr val="tx1"/>
                          </a:solidFill>
                          <a:latin typeface="华文仿宋" charset="0"/>
                          <a:ea typeface="华文仿宋" charset="0"/>
                          <a:cs typeface="华文仿宋" charset="0"/>
                        </a:rPr>
                        <a:t>3</a:t>
                      </a:r>
                      <a:r>
                        <a:rPr lang="zh-CN" altLang="en-US" sz="1800" b="1" u="none">
                          <a:solidFill>
                            <a:schemeClr val="tx1"/>
                          </a:solidFill>
                          <a:latin typeface="华文仿宋" charset="0"/>
                          <a:ea typeface="华文仿宋" charset="0"/>
                          <a:cs typeface="华文仿宋" charset="0"/>
                        </a:rPr>
                        <a:t>人及以上死亡</a:t>
                      </a:r>
                      <a:r>
                        <a:rPr lang="en-US" altLang="zh-CN" sz="1800" b="1" u="none">
                          <a:solidFill>
                            <a:schemeClr val="tx1"/>
                          </a:solidFill>
                          <a:latin typeface="华文仿宋" charset="0"/>
                          <a:ea typeface="华文仿宋" charset="0"/>
                          <a:cs typeface="华文仿宋" charset="0"/>
                        </a:rPr>
                        <a:t>7</a:t>
                      </a:r>
                      <a:r>
                        <a:rPr lang="zh-CN" altLang="en-US" sz="1800" b="1" u="none">
                          <a:solidFill>
                            <a:schemeClr val="tx1"/>
                          </a:solidFill>
                          <a:latin typeface="华文仿宋" charset="0"/>
                          <a:ea typeface="华文仿宋" charset="0"/>
                          <a:cs typeface="华文仿宋" charset="0"/>
                        </a:rPr>
                        <a:t>人及以上重伤</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一次事故直接经济损失在</a:t>
                      </a:r>
                      <a:r>
                        <a:rPr lang="en-US" altLang="zh-CN" sz="1800" b="1" u="none">
                          <a:solidFill>
                            <a:schemeClr val="tx1"/>
                          </a:solidFill>
                          <a:latin typeface="华文仿宋" charset="0"/>
                          <a:ea typeface="华文仿宋" charset="0"/>
                          <a:cs typeface="华文仿宋" charset="0"/>
                        </a:rPr>
                        <a:t>100</a:t>
                      </a:r>
                      <a:r>
                        <a:rPr lang="zh-CN" altLang="en-US" sz="1800" b="1" u="none">
                          <a:solidFill>
                            <a:schemeClr val="tx1"/>
                          </a:solidFill>
                          <a:latin typeface="华文仿宋" charset="0"/>
                          <a:ea typeface="华文仿宋" charset="0"/>
                          <a:cs typeface="华文仿宋" charset="0"/>
                        </a:rPr>
                        <a:t>万元及以上</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违法</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造成周边环境破坏</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引起国际主流媒体报道</a:t>
                      </a:r>
                    </a:p>
                  </a:txBody>
                  <a:tcPr marL="0" marR="0" marT="0" marB="1" anchor="ct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文本框 2"/>
          <p:cNvSpPr txBox="1">
            <a:spLocks noChangeArrowheads="1"/>
          </p:cNvSpPr>
          <p:nvPr/>
        </p:nvSpPr>
        <p:spPr bwMode="auto">
          <a:xfrm>
            <a:off x="739588" y="1226433"/>
            <a:ext cx="77847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en-US" altLang="zh-CN" sz="2800" b="1" kern="0" dirty="0" smtClean="0">
                <a:solidFill>
                  <a:srgbClr val="3600FF"/>
                </a:solidFill>
                <a:latin typeface="微软雅黑" pitchFamily="34" charset="-122"/>
                <a:ea typeface="微软雅黑" pitchFamily="34" charset="-122"/>
              </a:rPr>
              <a:t>2</a:t>
            </a:r>
            <a:r>
              <a:rPr lang="zh-CN" altLang="en-US" sz="2800" b="1" kern="0" dirty="0" smtClean="0">
                <a:solidFill>
                  <a:srgbClr val="3600FF"/>
                </a:solidFill>
                <a:latin typeface="微软雅黑" pitchFamily="34" charset="-122"/>
                <a:ea typeface="微软雅黑" pitchFamily="34" charset="-122"/>
              </a:rPr>
              <a:t>、确认</a:t>
            </a:r>
            <a:r>
              <a:rPr lang="zh-CN" altLang="en-US" sz="2800" b="1" kern="0" dirty="0">
                <a:solidFill>
                  <a:srgbClr val="3600FF"/>
                </a:solidFill>
                <a:latin typeface="微软雅黑" pitchFamily="34" charset="-122"/>
                <a:ea typeface="微软雅黑" pitchFamily="34" charset="-122"/>
              </a:rPr>
              <a:t>危害事件发生的可能性（</a:t>
            </a:r>
            <a:r>
              <a:rPr lang="en-US" altLang="zh-CN" sz="2800" b="1" kern="0" dirty="0">
                <a:solidFill>
                  <a:srgbClr val="3600FF"/>
                </a:solidFill>
                <a:latin typeface="微软雅黑" pitchFamily="34" charset="-122"/>
                <a:ea typeface="微软雅黑" pitchFamily="34" charset="-122"/>
              </a:rPr>
              <a:t>L</a:t>
            </a:r>
            <a:r>
              <a:rPr lang="zh-CN" altLang="en-US" sz="2800" b="1" kern="0" dirty="0">
                <a:solidFill>
                  <a:srgbClr val="3600FF"/>
                </a:solidFill>
                <a:latin typeface="微软雅黑" pitchFamily="34" charset="-122"/>
                <a:ea typeface="微软雅黑" pitchFamily="34" charset="-122"/>
              </a:rPr>
              <a:t>）</a:t>
            </a:r>
          </a:p>
        </p:txBody>
      </p:sp>
      <p:sp>
        <p:nvSpPr>
          <p:cNvPr id="61494" name="文本框 99"/>
          <p:cNvSpPr txBox="1">
            <a:spLocks noChangeArrowheads="1"/>
          </p:cNvSpPr>
          <p:nvPr/>
        </p:nvSpPr>
        <p:spPr bwMode="auto">
          <a:xfrm>
            <a:off x="969424" y="2127385"/>
            <a:ext cx="10361184"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en-US" altLang="zh-CN" sz="2000" b="1" kern="0" dirty="0">
                <a:latin typeface="微软雅黑" pitchFamily="34" charset="-122"/>
                <a:ea typeface="微软雅黑" pitchFamily="34" charset="-122"/>
              </a:rPr>
              <a:t>1</a:t>
            </a:r>
            <a:r>
              <a:rPr lang="zh-CN" altLang="en-US" sz="2000" b="1" kern="0" dirty="0">
                <a:latin typeface="微软雅黑" pitchFamily="34" charset="-122"/>
                <a:ea typeface="微软雅黑" pitchFamily="34" charset="-122"/>
              </a:rPr>
              <a:t>、确定事件发生的可能性的判定，应根据第一类危险源的特性，</a:t>
            </a:r>
            <a:r>
              <a:rPr lang="zh-CN" altLang="en-US" sz="2000" b="1" kern="0" dirty="0" smtClean="0">
                <a:latin typeface="微软雅黑" pitchFamily="34" charset="-122"/>
                <a:ea typeface="微软雅黑" pitchFamily="34" charset="-122"/>
              </a:rPr>
              <a:t>主要考虑第二</a:t>
            </a:r>
            <a:r>
              <a:rPr lang="zh-CN" altLang="en-US" sz="2000" b="1" kern="0" dirty="0">
                <a:latin typeface="微软雅黑" pitchFamily="34" charset="-122"/>
                <a:ea typeface="微软雅黑" pitchFamily="34" charset="-122"/>
              </a:rPr>
              <a:t>类危险</a:t>
            </a:r>
            <a:r>
              <a:rPr lang="zh-CN" altLang="en-US" sz="2000" b="1" kern="0" dirty="0" smtClean="0">
                <a:latin typeface="微软雅黑" pitchFamily="34" charset="-122"/>
                <a:ea typeface="微软雅黑" pitchFamily="34" charset="-122"/>
              </a:rPr>
              <a:t>源的特点确定</a:t>
            </a:r>
            <a:r>
              <a:rPr lang="zh-CN" altLang="en-US" sz="2000" b="1" kern="0" dirty="0">
                <a:latin typeface="微软雅黑" pitchFamily="34" charset="-122"/>
                <a:ea typeface="微软雅黑" pitchFamily="34" charset="-122"/>
              </a:rPr>
              <a:t>。</a:t>
            </a:r>
            <a:endParaRPr lang="en-US" altLang="zh-CN" sz="2000" b="1" kern="0" dirty="0">
              <a:latin typeface="微软雅黑" pitchFamily="34" charset="-122"/>
              <a:ea typeface="微软雅黑" pitchFamily="34" charset="-122"/>
            </a:endParaRPr>
          </a:p>
          <a:p>
            <a:pPr>
              <a:lnSpc>
                <a:spcPct val="150000"/>
              </a:lnSpc>
            </a:pPr>
            <a:r>
              <a:rPr lang="en-US" altLang="zh-CN" sz="2000" b="1" kern="0" dirty="0">
                <a:latin typeface="微软雅黑" pitchFamily="34" charset="-122"/>
                <a:ea typeface="微软雅黑" pitchFamily="34" charset="-122"/>
              </a:rPr>
              <a:t>2</a:t>
            </a:r>
            <a:r>
              <a:rPr lang="zh-CN" altLang="en-US" sz="2000" b="1" kern="0" dirty="0" smtClean="0">
                <a:latin typeface="微软雅黑" pitchFamily="34" charset="-122"/>
                <a:ea typeface="微软雅黑" pitchFamily="34" charset="-122"/>
              </a:rPr>
              <a:t>、对照</a:t>
            </a:r>
            <a:r>
              <a:rPr lang="zh-CN" altLang="en-US" sz="2000" b="1" kern="0" dirty="0">
                <a:latin typeface="微软雅黑" pitchFamily="34" charset="-122"/>
                <a:ea typeface="微软雅黑" pitchFamily="34" charset="-122"/>
              </a:rPr>
              <a:t>下表从偏差发生频率、安全检查、操作规程、员工胜任程度、控制措施五个方面对危害事件发生的可能性进行评价取值，取五项得分的最高的分值作为其最终的</a:t>
            </a:r>
            <a:r>
              <a:rPr lang="en-US" altLang="zh-CN" sz="2000" b="1" kern="0" dirty="0">
                <a:latin typeface="微软雅黑" pitchFamily="34" charset="-122"/>
                <a:ea typeface="微软雅黑" pitchFamily="34" charset="-122"/>
              </a:rPr>
              <a:t>L</a:t>
            </a:r>
            <a:r>
              <a:rPr lang="zh-CN" altLang="en-US" sz="2000" b="1" kern="0" dirty="0">
                <a:latin typeface="微软雅黑" pitchFamily="34" charset="-122"/>
                <a:ea typeface="微软雅黑" pitchFamily="34" charset="-122"/>
              </a:rPr>
              <a:t>值。</a:t>
            </a:r>
            <a:endParaRPr lang="en-US" altLang="zh-CN" sz="2000" b="1" kern="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201295" y="675640"/>
          <a:ext cx="11779250" cy="5916298"/>
        </p:xfrm>
        <a:graphic>
          <a:graphicData uri="http://schemas.openxmlformats.org/drawingml/2006/table">
            <a:tbl>
              <a:tblPr firstRow="1" bandRow="1">
                <a:tableStyleId>{5C22544A-7EE6-4342-B048-85BDC9FD1C3A}</a:tableStyleId>
              </a:tblPr>
              <a:tblGrid>
                <a:gridCol w="615315">
                  <a:extLst>
                    <a:ext uri="{9D8B030D-6E8A-4147-A177-3AD203B41FA5}">
                      <a16:colId xmlns:a16="http://schemas.microsoft.com/office/drawing/2014/main" xmlns="" val="20000"/>
                    </a:ext>
                  </a:extLst>
                </a:gridCol>
                <a:gridCol w="1353820">
                  <a:extLst>
                    <a:ext uri="{9D8B030D-6E8A-4147-A177-3AD203B41FA5}">
                      <a16:colId xmlns:a16="http://schemas.microsoft.com/office/drawing/2014/main" xmlns="" val="20001"/>
                    </a:ext>
                  </a:extLst>
                </a:gridCol>
                <a:gridCol w="2288540">
                  <a:extLst>
                    <a:ext uri="{9D8B030D-6E8A-4147-A177-3AD203B41FA5}">
                      <a16:colId xmlns:a16="http://schemas.microsoft.com/office/drawing/2014/main" xmlns="" val="20002"/>
                    </a:ext>
                  </a:extLst>
                </a:gridCol>
                <a:gridCol w="1991360">
                  <a:extLst>
                    <a:ext uri="{9D8B030D-6E8A-4147-A177-3AD203B41FA5}">
                      <a16:colId xmlns:a16="http://schemas.microsoft.com/office/drawing/2014/main" xmlns="" val="20003"/>
                    </a:ext>
                  </a:extLst>
                </a:gridCol>
                <a:gridCol w="2391410">
                  <a:extLst>
                    <a:ext uri="{9D8B030D-6E8A-4147-A177-3AD203B41FA5}">
                      <a16:colId xmlns:a16="http://schemas.microsoft.com/office/drawing/2014/main" xmlns="" val="20004"/>
                    </a:ext>
                  </a:extLst>
                </a:gridCol>
                <a:gridCol w="3138805">
                  <a:extLst>
                    <a:ext uri="{9D8B030D-6E8A-4147-A177-3AD203B41FA5}">
                      <a16:colId xmlns:a16="http://schemas.microsoft.com/office/drawing/2014/main" xmlns="" val="20005"/>
                    </a:ext>
                  </a:extLst>
                </a:gridCol>
              </a:tblGrid>
              <a:tr h="646430">
                <a:tc>
                  <a:txBody>
                    <a:bodyPr/>
                    <a:lstStyle/>
                    <a:p>
                      <a:pPr marL="0" indent="0" algn="ctr">
                        <a:buNone/>
                      </a:pPr>
                      <a:r>
                        <a:rPr lang="zh-CN" altLang="en-US" sz="1800" b="1" u="none">
                          <a:solidFill>
                            <a:schemeClr val="tx1"/>
                          </a:solidFill>
                          <a:latin typeface="华文仿宋" charset="0"/>
                          <a:ea typeface="华文仿宋" charset="0"/>
                          <a:cs typeface="华文仿宋" charset="0"/>
                        </a:rPr>
                        <a:t>赋值</a:t>
                      </a:r>
                    </a:p>
                  </a:txBody>
                  <a:tcPr marL="0" marR="0" marT="0" marB="1" anchor="ctr"/>
                </a:tc>
                <a:tc>
                  <a:txBody>
                    <a:bodyPr/>
                    <a:lstStyle/>
                    <a:p>
                      <a:pPr marL="0" indent="0" algn="ctr">
                        <a:buNone/>
                      </a:pPr>
                      <a:r>
                        <a:rPr lang="zh-CN" altLang="en-US" sz="1800" b="1" u="none" dirty="0">
                          <a:solidFill>
                            <a:schemeClr val="tx1"/>
                          </a:solidFill>
                          <a:latin typeface="华文仿宋" charset="0"/>
                          <a:ea typeface="华文仿宋" charset="0"/>
                          <a:cs typeface="华文仿宋" charset="0"/>
                        </a:rPr>
                        <a:t>偏差发生频率</a:t>
                      </a:r>
                    </a:p>
                  </a:txBody>
                  <a:tcPr marL="0" marR="0" marT="0" marB="1" anchor="ctr"/>
                </a:tc>
                <a:tc>
                  <a:txBody>
                    <a:bodyPr/>
                    <a:lstStyle/>
                    <a:p>
                      <a:pPr marL="0" indent="0" algn="ctr">
                        <a:buNone/>
                      </a:pPr>
                      <a:r>
                        <a:rPr lang="zh-CN" altLang="en-US" sz="1800" b="1" u="none">
                          <a:solidFill>
                            <a:schemeClr val="tx1"/>
                          </a:solidFill>
                          <a:latin typeface="华文仿宋" charset="0"/>
                          <a:ea typeface="华文仿宋" charset="0"/>
                          <a:cs typeface="华文仿宋" charset="0"/>
                        </a:rPr>
                        <a:t>安全检查</a:t>
                      </a:r>
                    </a:p>
                  </a:txBody>
                  <a:tcPr marL="0" marR="0" marT="0" marB="1" anchor="ctr"/>
                </a:tc>
                <a:tc>
                  <a:txBody>
                    <a:bodyPr/>
                    <a:lstStyle/>
                    <a:p>
                      <a:pPr marL="0" indent="0" algn="ctr">
                        <a:buNone/>
                      </a:pPr>
                      <a:r>
                        <a:rPr lang="zh-CN" altLang="en-US" sz="1800" b="1" u="none">
                          <a:solidFill>
                            <a:schemeClr val="tx1"/>
                          </a:solidFill>
                          <a:latin typeface="华文仿宋" charset="0"/>
                          <a:ea typeface="华文仿宋" charset="0"/>
                          <a:cs typeface="华文仿宋" charset="0"/>
                        </a:rPr>
                        <a:t>操作规程</a:t>
                      </a:r>
                    </a:p>
                  </a:txBody>
                  <a:tcPr marL="0" marR="0" marT="0" marB="1" anchor="ctr"/>
                </a:tc>
                <a:tc>
                  <a:txBody>
                    <a:bodyPr/>
                    <a:lstStyle/>
                    <a:p>
                      <a:pPr marL="0" indent="0" algn="ctr">
                        <a:buNone/>
                      </a:pPr>
                      <a:r>
                        <a:rPr lang="zh-CN" altLang="en-US" sz="1800" b="1" u="none">
                          <a:solidFill>
                            <a:schemeClr val="tx1"/>
                          </a:solidFill>
                          <a:latin typeface="华文仿宋" charset="0"/>
                          <a:ea typeface="华文仿宋" charset="0"/>
                          <a:cs typeface="华文仿宋" charset="0"/>
                        </a:rPr>
                        <a:t>员工胜任程度（意识、技能、经验）</a:t>
                      </a:r>
                    </a:p>
                  </a:txBody>
                  <a:tcPr marL="0" marR="0" marT="0" marB="1" anchor="ctr"/>
                </a:tc>
                <a:tc>
                  <a:txBody>
                    <a:bodyPr/>
                    <a:lstStyle/>
                    <a:p>
                      <a:pPr marL="0" indent="0" algn="ctr">
                        <a:buNone/>
                      </a:pPr>
                      <a:r>
                        <a:rPr lang="zh-CN" altLang="en-US" sz="1800" b="1" u="none">
                          <a:solidFill>
                            <a:schemeClr val="tx1"/>
                          </a:solidFill>
                          <a:latin typeface="华文仿宋" charset="0"/>
                          <a:ea typeface="华文仿宋" charset="0"/>
                          <a:cs typeface="华文仿宋" charset="0"/>
                        </a:rPr>
                        <a:t>控制措施（监控、联锁、报警、应急措施）</a:t>
                      </a:r>
                    </a:p>
                  </a:txBody>
                  <a:tcPr marL="0" marR="0" marT="0" marB="1" anchor="ctr"/>
                </a:tc>
                <a:extLst>
                  <a:ext uri="{0D108BD9-81ED-4DB2-BD59-A6C34878D82A}">
                    <a16:rowId xmlns:a16="http://schemas.microsoft.com/office/drawing/2014/main" xmlns="" val="10000"/>
                  </a:ext>
                </a:extLst>
              </a:tr>
              <a:tr h="741680">
                <a:tc>
                  <a:txBody>
                    <a:bodyPr/>
                    <a:lstStyle/>
                    <a:p>
                      <a:pPr marL="0" indent="0" algn="ctr">
                        <a:buNone/>
                      </a:pPr>
                      <a:r>
                        <a:rPr lang="en-US" altLang="zh-CN" sz="1800" b="1" u="none">
                          <a:solidFill>
                            <a:schemeClr val="tx1"/>
                          </a:solidFill>
                          <a:latin typeface="华文仿宋" charset="0"/>
                          <a:ea typeface="华文仿宋" charset="0"/>
                          <a:cs typeface="华文仿宋" charset="0"/>
                        </a:rPr>
                        <a:t>5</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每次作业或每月发生</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无检查（作业）标准或不按标准检查（作业）</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无操作规程或从不执行操作规程</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不胜任（无上岗资格证、无任何培训、无操作技能）</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无任何监控措施或有措施从未投用；无应急措施。</a:t>
                      </a:r>
                    </a:p>
                  </a:txBody>
                  <a:tcPr marL="0" marR="0" marT="0" marB="1" anchor="ctr"/>
                </a:tc>
                <a:extLst>
                  <a:ext uri="{0D108BD9-81ED-4DB2-BD59-A6C34878D82A}">
                    <a16:rowId xmlns:a16="http://schemas.microsoft.com/office/drawing/2014/main" xmlns="" val="10001"/>
                  </a:ext>
                </a:extLst>
              </a:tr>
              <a:tr h="988695">
                <a:tc>
                  <a:txBody>
                    <a:bodyPr/>
                    <a:lstStyle/>
                    <a:p>
                      <a:pPr marL="0" indent="0" algn="ctr">
                        <a:buNone/>
                      </a:pPr>
                      <a:r>
                        <a:rPr lang="en-US" altLang="zh-CN" sz="1800" b="1" u="none">
                          <a:solidFill>
                            <a:schemeClr val="tx1"/>
                          </a:solidFill>
                          <a:latin typeface="华文仿宋" charset="0"/>
                          <a:ea typeface="华文仿宋" charset="0"/>
                          <a:cs typeface="华文仿宋" charset="0"/>
                        </a:rPr>
                        <a:t>4</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每季度都有发生</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检查（作业）标准不全或很少按标准检查（作业）</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操作规程不全或很少执行操作规程</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不够胜任（有上岗资格证、但没有接受有效培训、操作技能差）</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有监控措施但不能满足控制要求，措施部分投用或有时投用；有应急措施但不完善或没演练。</a:t>
                      </a:r>
                    </a:p>
                  </a:txBody>
                  <a:tcPr marL="0" marR="0" marT="0" marB="1" anchor="ctr"/>
                </a:tc>
                <a:extLst>
                  <a:ext uri="{0D108BD9-81ED-4DB2-BD59-A6C34878D82A}">
                    <a16:rowId xmlns:a16="http://schemas.microsoft.com/office/drawing/2014/main" xmlns="" val="10002"/>
                  </a:ext>
                </a:extLst>
              </a:tr>
              <a:tr h="1324610">
                <a:tc>
                  <a:txBody>
                    <a:bodyPr/>
                    <a:lstStyle/>
                    <a:p>
                      <a:pPr marL="0" indent="0" algn="ctr">
                        <a:buNone/>
                      </a:pPr>
                      <a:r>
                        <a:rPr lang="en-US" altLang="zh-CN" sz="1800" b="1" u="none">
                          <a:solidFill>
                            <a:schemeClr val="tx1"/>
                          </a:solidFill>
                          <a:latin typeface="华文仿宋" charset="0"/>
                          <a:ea typeface="华文仿宋" charset="0"/>
                          <a:cs typeface="华文仿宋" charset="0"/>
                        </a:rPr>
                        <a:t>3</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每年都有发生</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发生变更后检查（作业）标准未及时修订或多数时候不按标准检查（作业）</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发生变更后未及时修订操作规程或多数操作不执行操作规程</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一般胜任（有上岗资格证、接受培训、但经验、技能不足，曾多次出错）</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监控措施能满足控制要求，但经常被停用或发生变更后不能及时恢复；有应急措施但未根据变更及时修订或作业人员不清楚。</a:t>
                      </a:r>
                    </a:p>
                  </a:txBody>
                  <a:tcPr marL="0" marR="0" marT="0" marB="1" anchor="ctr"/>
                </a:tc>
                <a:extLst>
                  <a:ext uri="{0D108BD9-81ED-4DB2-BD59-A6C34878D82A}">
                    <a16:rowId xmlns:a16="http://schemas.microsoft.com/office/drawing/2014/main" xmlns="" val="10003"/>
                  </a:ext>
                </a:extLst>
              </a:tr>
              <a:tr h="989330">
                <a:tc>
                  <a:txBody>
                    <a:bodyPr/>
                    <a:lstStyle/>
                    <a:p>
                      <a:pPr marL="0" indent="0" algn="ctr">
                        <a:buNone/>
                      </a:pPr>
                      <a:r>
                        <a:rPr lang="en-US" altLang="zh-CN" sz="1800" b="1" u="none">
                          <a:solidFill>
                            <a:schemeClr val="tx1"/>
                          </a:solidFill>
                          <a:latin typeface="华文仿宋" charset="0"/>
                          <a:ea typeface="华文仿宋" charset="0"/>
                          <a:cs typeface="华文仿宋" charset="0"/>
                        </a:rPr>
                        <a:t>2</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每年都有发生或曾经发生过</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标准完善但偶尔不按标准检查、作业</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操作规程齐全但偶尔不执行</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胜任（有上岗资格证、接受有效培训、经验、技能较好，但偶尔出错）</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监控措施能满足控制要求，但供电、联锁偶尔失电或误动作；有应急措施但每年只演练一次。</a:t>
                      </a:r>
                    </a:p>
                  </a:txBody>
                  <a:tcPr marL="0" marR="0" marT="0" marB="1" anchor="ctr"/>
                </a:tc>
                <a:extLst>
                  <a:ext uri="{0D108BD9-81ED-4DB2-BD59-A6C34878D82A}">
                    <a16:rowId xmlns:a16="http://schemas.microsoft.com/office/drawing/2014/main" xmlns="" val="10004"/>
                  </a:ext>
                </a:extLst>
              </a:tr>
              <a:tr h="988695">
                <a:tc>
                  <a:txBody>
                    <a:bodyPr/>
                    <a:lstStyle/>
                    <a:p>
                      <a:pPr marL="0" indent="0" algn="ctr">
                        <a:buNone/>
                      </a:pPr>
                      <a:r>
                        <a:rPr lang="en-US" altLang="zh-CN" sz="1800" b="1" u="none">
                          <a:solidFill>
                            <a:schemeClr val="tx1"/>
                          </a:solidFill>
                          <a:latin typeface="华文仿宋" charset="0"/>
                          <a:ea typeface="华文仿宋" charset="0"/>
                          <a:cs typeface="华文仿宋" charset="0"/>
                        </a:rPr>
                        <a:t>1</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从未发生过</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标准完善、按标准进行检查、作业</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操作规程齐全，严格执行并有记录</a:t>
                      </a:r>
                    </a:p>
                  </a:txBody>
                  <a:tcPr marL="0" marR="0" marT="0" marB="1" anchor="ctr"/>
                </a:tc>
                <a:tc>
                  <a:txBody>
                    <a:bodyPr/>
                    <a:lstStyle/>
                    <a:p>
                      <a:pPr marL="0" indent="0" algn="l">
                        <a:buNone/>
                      </a:pPr>
                      <a:r>
                        <a:rPr lang="zh-CN" altLang="en-US" sz="1800" b="1" u="none">
                          <a:solidFill>
                            <a:schemeClr val="tx1"/>
                          </a:solidFill>
                          <a:latin typeface="华文仿宋" charset="0"/>
                          <a:ea typeface="华文仿宋" charset="0"/>
                          <a:cs typeface="华文仿宋" charset="0"/>
                        </a:rPr>
                        <a:t>高度胜任（有上岗资格证、接受有效培训、经验丰富，技能、安全意识强）</a:t>
                      </a:r>
                    </a:p>
                  </a:txBody>
                  <a:tcPr marL="0" marR="0" marT="0" marB="1" anchor="ctr"/>
                </a:tc>
                <a:tc>
                  <a:txBody>
                    <a:bodyPr/>
                    <a:lstStyle/>
                    <a:p>
                      <a:pPr marL="0" indent="0" algn="l">
                        <a:buNone/>
                      </a:pPr>
                      <a:r>
                        <a:rPr lang="zh-CN" altLang="en-US" sz="1800" b="1" u="none" dirty="0">
                          <a:solidFill>
                            <a:schemeClr val="tx1"/>
                          </a:solidFill>
                          <a:latin typeface="华文仿宋" charset="0"/>
                          <a:ea typeface="华文仿宋" charset="0"/>
                          <a:cs typeface="华文仿宋" charset="0"/>
                        </a:rPr>
                        <a:t>监控措施能满足控制要求，供电、联锁从未失电或误动作；有应急措施每年至少演练二次。</a:t>
                      </a:r>
                    </a:p>
                  </a:txBody>
                  <a:tcPr marL="0" marR="0" marT="0" marB="1" anchor="ct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文本框 99"/>
          <p:cNvSpPr txBox="1">
            <a:spLocks noChangeArrowheads="1"/>
          </p:cNvSpPr>
          <p:nvPr/>
        </p:nvSpPr>
        <p:spPr bwMode="auto">
          <a:xfrm>
            <a:off x="1570318" y="1088338"/>
            <a:ext cx="8464550" cy="283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2000" kern="0" dirty="0">
                <a:solidFill>
                  <a:srgbClr val="2F2F2F"/>
                </a:solidFill>
                <a:latin typeface="微软雅黑" pitchFamily="34" charset="-122"/>
                <a:ea typeface="微软雅黑" pitchFamily="34" charset="-122"/>
              </a:rPr>
              <a:t>根据</a:t>
            </a:r>
            <a:r>
              <a:rPr lang="en-US" altLang="zh-CN" sz="2000" kern="0" dirty="0">
                <a:solidFill>
                  <a:srgbClr val="2F2F2F"/>
                </a:solidFill>
                <a:latin typeface="微软雅黑" pitchFamily="34" charset="-122"/>
                <a:ea typeface="微软雅黑" pitchFamily="34" charset="-122"/>
              </a:rPr>
              <a:t>R</a:t>
            </a:r>
            <a:r>
              <a:rPr lang="zh-CN" altLang="en-US" sz="2000" kern="0" dirty="0">
                <a:solidFill>
                  <a:srgbClr val="2F2F2F"/>
                </a:solidFill>
                <a:latin typeface="微软雅黑" pitchFamily="34" charset="-122"/>
                <a:ea typeface="微软雅黑" pitchFamily="34" charset="-122"/>
              </a:rPr>
              <a:t>的值的大小将风险级别分为以下五级：</a:t>
            </a:r>
          </a:p>
          <a:p>
            <a:pPr>
              <a:lnSpc>
                <a:spcPct val="150000"/>
              </a:lnSpc>
            </a:pPr>
            <a:r>
              <a:rPr lang="en-US" altLang="zh-CN" sz="2000" kern="0" dirty="0">
                <a:solidFill>
                  <a:srgbClr val="2F2F2F"/>
                </a:solidFill>
                <a:latin typeface="微软雅黑" pitchFamily="34" charset="-122"/>
                <a:ea typeface="微软雅黑" pitchFamily="34" charset="-122"/>
              </a:rPr>
              <a:t>R=L×S=17</a:t>
            </a:r>
            <a:r>
              <a:rPr lang="zh-CN" altLang="en-US" sz="2000" kern="0" dirty="0">
                <a:solidFill>
                  <a:srgbClr val="2F2F2F"/>
                </a:solidFill>
                <a:latin typeface="微软雅黑" pitchFamily="34" charset="-122"/>
                <a:ea typeface="微软雅黑" pitchFamily="34" charset="-122"/>
              </a:rPr>
              <a:t>～</a:t>
            </a:r>
            <a:r>
              <a:rPr lang="en-US" altLang="zh-CN" sz="2000" kern="0" dirty="0">
                <a:solidFill>
                  <a:srgbClr val="2F2F2F"/>
                </a:solidFill>
                <a:latin typeface="微软雅黑" pitchFamily="34" charset="-122"/>
                <a:ea typeface="微软雅黑" pitchFamily="34" charset="-122"/>
              </a:rPr>
              <a:t>25</a:t>
            </a:r>
            <a:r>
              <a:rPr lang="zh-CN" altLang="en-US" sz="2000" kern="0" dirty="0">
                <a:solidFill>
                  <a:srgbClr val="2F2F2F"/>
                </a:solidFill>
                <a:latin typeface="微软雅黑" pitchFamily="34" charset="-122"/>
                <a:ea typeface="微软雅黑" pitchFamily="34" charset="-122"/>
              </a:rPr>
              <a:t>：关键风险（</a:t>
            </a:r>
            <a:r>
              <a:rPr lang="en-US" altLang="zh-CN" sz="2000" kern="0" dirty="0">
                <a:solidFill>
                  <a:srgbClr val="2F2F2F"/>
                </a:solidFill>
                <a:latin typeface="微软雅黑" pitchFamily="34" charset="-122"/>
                <a:ea typeface="微软雅黑" pitchFamily="34" charset="-122"/>
              </a:rPr>
              <a:t>Ⅰ</a:t>
            </a:r>
            <a:r>
              <a:rPr lang="zh-CN" altLang="en-US" sz="2000" kern="0" dirty="0">
                <a:solidFill>
                  <a:srgbClr val="2F2F2F"/>
                </a:solidFill>
                <a:latin typeface="微软雅黑" pitchFamily="34" charset="-122"/>
                <a:ea typeface="微软雅黑" pitchFamily="34" charset="-122"/>
              </a:rPr>
              <a:t>级），需要立即停止作业；</a:t>
            </a:r>
          </a:p>
          <a:p>
            <a:pPr>
              <a:lnSpc>
                <a:spcPct val="150000"/>
              </a:lnSpc>
            </a:pPr>
            <a:r>
              <a:rPr lang="en-US" altLang="zh-CN" sz="2000" kern="0" dirty="0">
                <a:solidFill>
                  <a:srgbClr val="2F2F2F"/>
                </a:solidFill>
                <a:latin typeface="微软雅黑" pitchFamily="34" charset="-122"/>
                <a:ea typeface="微软雅黑" pitchFamily="34" charset="-122"/>
              </a:rPr>
              <a:t>R=L×S=13</a:t>
            </a:r>
            <a:r>
              <a:rPr lang="zh-CN" altLang="en-US" sz="2000" kern="0" dirty="0">
                <a:solidFill>
                  <a:srgbClr val="2F2F2F"/>
                </a:solidFill>
                <a:latin typeface="微软雅黑" pitchFamily="34" charset="-122"/>
                <a:ea typeface="微软雅黑" pitchFamily="34" charset="-122"/>
              </a:rPr>
              <a:t>～</a:t>
            </a:r>
            <a:r>
              <a:rPr lang="en-US" altLang="zh-CN" sz="2000" kern="0" dirty="0">
                <a:solidFill>
                  <a:srgbClr val="2F2F2F"/>
                </a:solidFill>
                <a:latin typeface="微软雅黑" pitchFamily="34" charset="-122"/>
                <a:ea typeface="微软雅黑" pitchFamily="34" charset="-122"/>
              </a:rPr>
              <a:t>16</a:t>
            </a:r>
            <a:r>
              <a:rPr lang="zh-CN" altLang="en-US" sz="2000" kern="0" dirty="0">
                <a:solidFill>
                  <a:srgbClr val="2F2F2F"/>
                </a:solidFill>
                <a:latin typeface="微软雅黑" pitchFamily="34" charset="-122"/>
                <a:ea typeface="微软雅黑" pitchFamily="34" charset="-122"/>
              </a:rPr>
              <a:t>：重要风险（</a:t>
            </a:r>
            <a:r>
              <a:rPr lang="en-US" altLang="zh-CN" sz="2000" kern="0" dirty="0">
                <a:solidFill>
                  <a:srgbClr val="2F2F2F"/>
                </a:solidFill>
                <a:latin typeface="微软雅黑" pitchFamily="34" charset="-122"/>
                <a:ea typeface="微软雅黑" pitchFamily="34" charset="-122"/>
              </a:rPr>
              <a:t>Ⅱ</a:t>
            </a:r>
            <a:r>
              <a:rPr lang="zh-CN" altLang="en-US" sz="2000" kern="0" dirty="0">
                <a:solidFill>
                  <a:srgbClr val="2F2F2F"/>
                </a:solidFill>
                <a:latin typeface="微软雅黑" pitchFamily="34" charset="-122"/>
                <a:ea typeface="微软雅黑" pitchFamily="34" charset="-122"/>
              </a:rPr>
              <a:t>级），需要消减的风险；</a:t>
            </a:r>
          </a:p>
          <a:p>
            <a:pPr>
              <a:lnSpc>
                <a:spcPct val="150000"/>
              </a:lnSpc>
            </a:pPr>
            <a:r>
              <a:rPr lang="en-US" altLang="zh-CN" sz="2000" kern="0" dirty="0">
                <a:solidFill>
                  <a:srgbClr val="2F2F2F"/>
                </a:solidFill>
                <a:latin typeface="微软雅黑" pitchFamily="34" charset="-122"/>
                <a:ea typeface="微软雅黑" pitchFamily="34" charset="-122"/>
              </a:rPr>
              <a:t>R=L×S=8</a:t>
            </a:r>
            <a:r>
              <a:rPr lang="zh-CN" altLang="en-US" sz="2000" kern="0" dirty="0">
                <a:solidFill>
                  <a:srgbClr val="2F2F2F"/>
                </a:solidFill>
                <a:latin typeface="微软雅黑" pitchFamily="34" charset="-122"/>
                <a:ea typeface="微软雅黑" pitchFamily="34" charset="-122"/>
              </a:rPr>
              <a:t>～</a:t>
            </a:r>
            <a:r>
              <a:rPr lang="en-US" altLang="zh-CN" sz="2000" kern="0" dirty="0">
                <a:solidFill>
                  <a:srgbClr val="2F2F2F"/>
                </a:solidFill>
                <a:latin typeface="微软雅黑" pitchFamily="34" charset="-122"/>
                <a:ea typeface="微软雅黑" pitchFamily="34" charset="-122"/>
              </a:rPr>
              <a:t>12</a:t>
            </a:r>
            <a:r>
              <a:rPr lang="zh-CN" altLang="en-US" sz="2000" kern="0" dirty="0">
                <a:solidFill>
                  <a:srgbClr val="2F2F2F"/>
                </a:solidFill>
                <a:latin typeface="微软雅黑" pitchFamily="34" charset="-122"/>
                <a:ea typeface="微软雅黑" pitchFamily="34" charset="-122"/>
              </a:rPr>
              <a:t>：中度风险（</a:t>
            </a:r>
            <a:r>
              <a:rPr lang="en-US" altLang="zh-CN" sz="2000" kern="0" dirty="0">
                <a:solidFill>
                  <a:srgbClr val="2F2F2F"/>
                </a:solidFill>
                <a:latin typeface="微软雅黑" pitchFamily="34" charset="-122"/>
                <a:ea typeface="微软雅黑" pitchFamily="34" charset="-122"/>
              </a:rPr>
              <a:t>Ⅲ</a:t>
            </a:r>
            <a:r>
              <a:rPr lang="zh-CN" altLang="en-US" sz="2000" kern="0" dirty="0">
                <a:solidFill>
                  <a:srgbClr val="2F2F2F"/>
                </a:solidFill>
                <a:latin typeface="微软雅黑" pitchFamily="34" charset="-122"/>
                <a:ea typeface="微软雅黑" pitchFamily="34" charset="-122"/>
              </a:rPr>
              <a:t>级），需要特别控制的风险；</a:t>
            </a:r>
          </a:p>
          <a:p>
            <a:pPr>
              <a:lnSpc>
                <a:spcPct val="150000"/>
              </a:lnSpc>
            </a:pPr>
            <a:r>
              <a:rPr lang="en-US" altLang="zh-CN" sz="2000" kern="0" dirty="0">
                <a:solidFill>
                  <a:srgbClr val="2F2F2F"/>
                </a:solidFill>
                <a:latin typeface="微软雅黑" pitchFamily="34" charset="-122"/>
                <a:ea typeface="微软雅黑" pitchFamily="34" charset="-122"/>
              </a:rPr>
              <a:t>R=L×S=4</a:t>
            </a:r>
            <a:r>
              <a:rPr lang="zh-CN" altLang="en-US" sz="2000" kern="0" dirty="0">
                <a:solidFill>
                  <a:srgbClr val="2F2F2F"/>
                </a:solidFill>
                <a:latin typeface="微软雅黑" pitchFamily="34" charset="-122"/>
                <a:ea typeface="微软雅黑" pitchFamily="34" charset="-122"/>
              </a:rPr>
              <a:t>～</a:t>
            </a:r>
            <a:r>
              <a:rPr lang="en-US" altLang="zh-CN" sz="2000" kern="0" dirty="0">
                <a:solidFill>
                  <a:srgbClr val="2F2F2F"/>
                </a:solidFill>
                <a:latin typeface="微软雅黑" pitchFamily="34" charset="-122"/>
                <a:ea typeface="微软雅黑" pitchFamily="34" charset="-122"/>
              </a:rPr>
              <a:t>7</a:t>
            </a:r>
            <a:r>
              <a:rPr lang="zh-CN" altLang="en-US" sz="2000" kern="0" dirty="0">
                <a:solidFill>
                  <a:srgbClr val="2F2F2F"/>
                </a:solidFill>
                <a:latin typeface="微软雅黑" pitchFamily="34" charset="-122"/>
                <a:ea typeface="微软雅黑" pitchFamily="34" charset="-122"/>
              </a:rPr>
              <a:t>：低度风险（</a:t>
            </a:r>
            <a:r>
              <a:rPr lang="en-US" altLang="zh-CN" sz="2000" kern="0" dirty="0">
                <a:solidFill>
                  <a:srgbClr val="2F2F2F"/>
                </a:solidFill>
                <a:latin typeface="微软雅黑" pitchFamily="34" charset="-122"/>
                <a:ea typeface="微软雅黑" pitchFamily="34" charset="-122"/>
              </a:rPr>
              <a:t>Ⅳ</a:t>
            </a:r>
            <a:r>
              <a:rPr lang="zh-CN" altLang="en-US" sz="2000" kern="0" dirty="0">
                <a:solidFill>
                  <a:srgbClr val="2F2F2F"/>
                </a:solidFill>
                <a:latin typeface="微软雅黑" pitchFamily="34" charset="-122"/>
                <a:ea typeface="微软雅黑" pitchFamily="34" charset="-122"/>
              </a:rPr>
              <a:t>级），需要关注的风险；</a:t>
            </a:r>
          </a:p>
          <a:p>
            <a:pPr>
              <a:lnSpc>
                <a:spcPct val="150000"/>
              </a:lnSpc>
            </a:pPr>
            <a:r>
              <a:rPr lang="en-US" altLang="zh-CN" sz="2000" kern="0" dirty="0">
                <a:solidFill>
                  <a:srgbClr val="2F2F2F"/>
                </a:solidFill>
                <a:latin typeface="微软雅黑" pitchFamily="34" charset="-122"/>
                <a:ea typeface="微软雅黑" pitchFamily="34" charset="-122"/>
              </a:rPr>
              <a:t>R=L×S=1</a:t>
            </a:r>
            <a:r>
              <a:rPr lang="zh-CN" altLang="en-US" sz="2000" kern="0" dirty="0">
                <a:solidFill>
                  <a:srgbClr val="2F2F2F"/>
                </a:solidFill>
                <a:latin typeface="微软雅黑" pitchFamily="34" charset="-122"/>
                <a:ea typeface="微软雅黑" pitchFamily="34" charset="-122"/>
              </a:rPr>
              <a:t>～</a:t>
            </a:r>
            <a:r>
              <a:rPr lang="en-US" altLang="zh-CN" sz="2000" kern="0" dirty="0">
                <a:solidFill>
                  <a:srgbClr val="2F2F2F"/>
                </a:solidFill>
                <a:latin typeface="微软雅黑" pitchFamily="34" charset="-122"/>
                <a:ea typeface="微软雅黑" pitchFamily="34" charset="-122"/>
              </a:rPr>
              <a:t>3</a:t>
            </a:r>
            <a:r>
              <a:rPr lang="zh-CN" altLang="en-US" sz="2000" kern="0" dirty="0">
                <a:solidFill>
                  <a:srgbClr val="2F2F2F"/>
                </a:solidFill>
                <a:latin typeface="微软雅黑" pitchFamily="34" charset="-122"/>
                <a:ea typeface="微软雅黑" pitchFamily="34" charset="-122"/>
              </a:rPr>
              <a:t>：轻微风险（</a:t>
            </a:r>
            <a:r>
              <a:rPr lang="en-US" altLang="zh-CN" sz="2000" kern="0" dirty="0">
                <a:solidFill>
                  <a:srgbClr val="2F2F2F"/>
                </a:solidFill>
                <a:latin typeface="微软雅黑" pitchFamily="34" charset="-122"/>
                <a:ea typeface="微软雅黑" pitchFamily="34" charset="-122"/>
              </a:rPr>
              <a:t>Ⅴ</a:t>
            </a:r>
            <a:r>
              <a:rPr lang="zh-CN" altLang="en-US" sz="2000" kern="0" dirty="0">
                <a:solidFill>
                  <a:srgbClr val="2F2F2F"/>
                </a:solidFill>
                <a:latin typeface="微软雅黑" pitchFamily="34" charset="-122"/>
                <a:ea typeface="微软雅黑" pitchFamily="34" charset="-122"/>
              </a:rPr>
              <a:t>级），可接受或可容许风险。</a:t>
            </a:r>
          </a:p>
        </p:txBody>
      </p:sp>
      <p:pic>
        <p:nvPicPr>
          <p:cNvPr id="62467" name="图片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67435" y="3966882"/>
            <a:ext cx="8759902" cy="2272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9" name="文本框 2"/>
          <p:cNvSpPr txBox="1">
            <a:spLocks noChangeArrowheads="1"/>
          </p:cNvSpPr>
          <p:nvPr/>
        </p:nvSpPr>
        <p:spPr bwMode="auto">
          <a:xfrm>
            <a:off x="1062317" y="626673"/>
            <a:ext cx="52280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en-US" altLang="zh-CN" sz="2400" b="1" kern="0" dirty="0" smtClean="0">
                <a:solidFill>
                  <a:srgbClr val="3600FF"/>
                </a:solidFill>
                <a:latin typeface="微软雅黑" pitchFamily="34" charset="-122"/>
                <a:ea typeface="微软雅黑" pitchFamily="34" charset="-122"/>
                <a:sym typeface="Arial" pitchFamily="34" charset="0"/>
              </a:rPr>
              <a:t>3</a:t>
            </a:r>
            <a:r>
              <a:rPr lang="zh-CN" altLang="en-US" sz="2400" b="1" kern="0" dirty="0" smtClean="0">
                <a:solidFill>
                  <a:srgbClr val="3600FF"/>
                </a:solidFill>
                <a:latin typeface="微软雅黑" pitchFamily="34" charset="-122"/>
                <a:ea typeface="微软雅黑" pitchFamily="34" charset="-122"/>
                <a:sym typeface="Arial" pitchFamily="34" charset="0"/>
              </a:rPr>
              <a:t>、确定</a:t>
            </a:r>
            <a:r>
              <a:rPr lang="zh-CN" altLang="en-US" sz="2400" b="1" kern="0" dirty="0">
                <a:solidFill>
                  <a:srgbClr val="3600FF"/>
                </a:solidFill>
                <a:latin typeface="微软雅黑" pitchFamily="34" charset="-122"/>
                <a:ea typeface="微软雅黑" pitchFamily="34" charset="-122"/>
                <a:sym typeface="Arial" pitchFamily="34" charset="0"/>
              </a:rPr>
              <a:t>风险度（</a:t>
            </a:r>
            <a:r>
              <a:rPr lang="en-US" altLang="zh-CN" sz="2400" b="1" kern="0" dirty="0">
                <a:solidFill>
                  <a:srgbClr val="3600FF"/>
                </a:solidFill>
                <a:latin typeface="微软雅黑" pitchFamily="34" charset="-122"/>
                <a:ea typeface="微软雅黑" pitchFamily="34" charset="-122"/>
                <a:sym typeface="Arial" pitchFamily="34" charset="0"/>
              </a:rPr>
              <a:t>R</a:t>
            </a:r>
            <a:r>
              <a:rPr lang="zh-CN" altLang="en-US" sz="2400" b="1" kern="0" dirty="0">
                <a:solidFill>
                  <a:srgbClr val="3600FF"/>
                </a:solidFill>
                <a:latin typeface="微软雅黑" pitchFamily="34" charset="-122"/>
                <a:ea typeface="微软雅黑" pitchFamily="34" charset="-122"/>
                <a:sym typeface="Arial" pitchFamily="34"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7" name="Rectangle 3"/>
          <p:cNvSpPr>
            <a:spLocks noGrp="1" noChangeArrowheads="1"/>
          </p:cNvSpPr>
          <p:nvPr/>
        </p:nvSpPr>
        <p:spPr>
          <a:xfrm>
            <a:off x="821055" y="1425388"/>
            <a:ext cx="10936605" cy="4863017"/>
          </a:xfrm>
          <a:prstGeom prst="rect">
            <a:avLst/>
          </a:prstGeom>
          <a:noFill/>
          <a:ln w="9525">
            <a:noFill/>
          </a:ln>
        </p:spPr>
        <p:txBody>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indent="0">
              <a:lnSpc>
                <a:spcPct val="150000"/>
              </a:lnSpc>
              <a:buNone/>
              <a:defRPr/>
            </a:pPr>
            <a:r>
              <a:rPr lang="zh-CN" altLang="en-US" sz="2000" b="1" dirty="0">
                <a:solidFill>
                  <a:schemeClr val="tx1">
                    <a:lumMod val="50000"/>
                  </a:schemeClr>
                </a:solidFill>
                <a:latin typeface="微软雅黑" pitchFamily="34" charset="-122"/>
                <a:ea typeface="微软雅黑" pitchFamily="34" charset="-122"/>
              </a:rPr>
              <a:t>方法介绍</a:t>
            </a:r>
            <a:r>
              <a:rPr lang="en-US" altLang="zh-CN" sz="2000" b="1" dirty="0">
                <a:solidFill>
                  <a:schemeClr val="tx1">
                    <a:lumMod val="50000"/>
                  </a:schemeClr>
                </a:solidFill>
                <a:latin typeface="微软雅黑" pitchFamily="34" charset="-122"/>
                <a:ea typeface="微软雅黑" pitchFamily="34" charset="-122"/>
              </a:rPr>
              <a:t>:</a:t>
            </a:r>
          </a:p>
          <a:p>
            <a:pPr indent="0">
              <a:lnSpc>
                <a:spcPct val="150000"/>
              </a:lnSpc>
              <a:buNone/>
              <a:defRPr/>
            </a:pPr>
            <a:r>
              <a:rPr lang="zh-CN" altLang="en-US" sz="2000" b="1" dirty="0">
                <a:solidFill>
                  <a:schemeClr val="tx1">
                    <a:lumMod val="50000"/>
                  </a:schemeClr>
                </a:solidFill>
                <a:latin typeface="微软雅黑" pitchFamily="34" charset="-122"/>
                <a:ea typeface="微软雅黑" pitchFamily="34" charset="-122"/>
              </a:rPr>
              <a:t>美国的</a:t>
            </a:r>
            <a:r>
              <a:rPr lang="en-US" altLang="zh-CN" sz="2000" b="1" dirty="0">
                <a:solidFill>
                  <a:schemeClr val="tx1">
                    <a:lumMod val="50000"/>
                  </a:schemeClr>
                </a:solidFill>
                <a:latin typeface="微软雅黑" pitchFamily="34" charset="-122"/>
                <a:ea typeface="微软雅黑" pitchFamily="34" charset="-122"/>
              </a:rPr>
              <a:t>K·J·</a:t>
            </a:r>
            <a:r>
              <a:rPr lang="zh-CN" altLang="en-US" sz="2000" b="1" dirty="0">
                <a:solidFill>
                  <a:schemeClr val="tx1">
                    <a:lumMod val="50000"/>
                  </a:schemeClr>
                </a:solidFill>
                <a:latin typeface="微软雅黑" pitchFamily="34" charset="-122"/>
                <a:ea typeface="微软雅黑" pitchFamily="34" charset="-122"/>
              </a:rPr>
              <a:t>格雷厄姆</a:t>
            </a:r>
            <a:r>
              <a:rPr lang="en-US" altLang="zh-CN" sz="2000" b="1" dirty="0">
                <a:solidFill>
                  <a:schemeClr val="tx1">
                    <a:lumMod val="50000"/>
                  </a:schemeClr>
                </a:solidFill>
                <a:latin typeface="微软雅黑" pitchFamily="34" charset="-122"/>
                <a:ea typeface="微软雅黑" pitchFamily="34" charset="-122"/>
              </a:rPr>
              <a:t>(</a:t>
            </a:r>
            <a:r>
              <a:rPr lang="en-US" altLang="zh-CN" sz="2000" b="1" dirty="0" err="1">
                <a:solidFill>
                  <a:schemeClr val="tx1">
                    <a:lumMod val="50000"/>
                  </a:schemeClr>
                </a:solidFill>
                <a:latin typeface="微软雅黑" pitchFamily="34" charset="-122"/>
                <a:ea typeface="微软雅黑" pitchFamily="34" charset="-122"/>
              </a:rPr>
              <a:t>Keneth</a:t>
            </a:r>
            <a:r>
              <a:rPr lang="zh-CN" altLang="en-US" sz="2000" b="1" dirty="0">
                <a:solidFill>
                  <a:schemeClr val="tx1">
                    <a:lumMod val="50000"/>
                  </a:schemeClr>
                </a:solidFill>
                <a:latin typeface="微软雅黑" pitchFamily="34" charset="-122"/>
                <a:ea typeface="微软雅黑" pitchFamily="34" charset="-122"/>
              </a:rPr>
              <a:t>．</a:t>
            </a:r>
            <a:r>
              <a:rPr lang="en-US" altLang="zh-CN" sz="2000" b="1" dirty="0">
                <a:solidFill>
                  <a:schemeClr val="tx1">
                    <a:lumMod val="50000"/>
                  </a:schemeClr>
                </a:solidFill>
                <a:latin typeface="微软雅黑" pitchFamily="34" charset="-122"/>
                <a:ea typeface="微软雅黑" pitchFamily="34" charset="-122"/>
              </a:rPr>
              <a:t>J</a:t>
            </a:r>
            <a:r>
              <a:rPr lang="zh-CN" altLang="en-US" sz="2000" b="1" dirty="0">
                <a:solidFill>
                  <a:schemeClr val="tx1">
                    <a:lumMod val="50000"/>
                  </a:schemeClr>
                </a:solidFill>
                <a:latin typeface="微软雅黑" pitchFamily="34" charset="-122"/>
                <a:ea typeface="微软雅黑" pitchFamily="34" charset="-122"/>
              </a:rPr>
              <a:t>．</a:t>
            </a:r>
            <a:r>
              <a:rPr lang="en-US" altLang="zh-CN" sz="2000" b="1" dirty="0">
                <a:solidFill>
                  <a:schemeClr val="tx1">
                    <a:lumMod val="50000"/>
                  </a:schemeClr>
                </a:solidFill>
                <a:latin typeface="微软雅黑" pitchFamily="34" charset="-122"/>
                <a:ea typeface="微软雅黑" pitchFamily="34" charset="-122"/>
              </a:rPr>
              <a:t>Graham)</a:t>
            </a:r>
            <a:r>
              <a:rPr lang="zh-CN" altLang="en-US" sz="2000" b="1" dirty="0">
                <a:solidFill>
                  <a:schemeClr val="tx1">
                    <a:lumMod val="50000"/>
                  </a:schemeClr>
                </a:solidFill>
                <a:latin typeface="微软雅黑" pitchFamily="34" charset="-122"/>
                <a:ea typeface="微软雅黑" pitchFamily="34" charset="-122"/>
              </a:rPr>
              <a:t>和</a:t>
            </a:r>
            <a:r>
              <a:rPr lang="en-US" altLang="zh-CN" sz="2000" b="1" dirty="0">
                <a:solidFill>
                  <a:schemeClr val="tx1">
                    <a:lumMod val="50000"/>
                  </a:schemeClr>
                </a:solidFill>
                <a:latin typeface="微软雅黑" pitchFamily="34" charset="-122"/>
                <a:ea typeface="微软雅黑" pitchFamily="34" charset="-122"/>
              </a:rPr>
              <a:t>G·F·</a:t>
            </a:r>
            <a:r>
              <a:rPr lang="zh-CN" altLang="en-US" sz="2000" b="1" dirty="0">
                <a:solidFill>
                  <a:schemeClr val="tx1">
                    <a:lumMod val="50000"/>
                  </a:schemeClr>
                </a:solidFill>
                <a:latin typeface="微软雅黑" pitchFamily="34" charset="-122"/>
                <a:ea typeface="微软雅黑" pitchFamily="34" charset="-122"/>
              </a:rPr>
              <a:t>金尼     </a:t>
            </a:r>
            <a:r>
              <a:rPr lang="en-US" altLang="zh-CN" sz="2000" b="1" dirty="0">
                <a:solidFill>
                  <a:schemeClr val="tx1">
                    <a:lumMod val="50000"/>
                  </a:schemeClr>
                </a:solidFill>
                <a:latin typeface="微软雅黑" pitchFamily="34" charset="-122"/>
                <a:ea typeface="微软雅黑" pitchFamily="34" charset="-122"/>
              </a:rPr>
              <a:t>(Gilbert</a:t>
            </a:r>
            <a:r>
              <a:rPr lang="zh-CN" altLang="en-US" sz="2000" b="1" dirty="0">
                <a:solidFill>
                  <a:schemeClr val="tx1">
                    <a:lumMod val="50000"/>
                  </a:schemeClr>
                </a:solidFill>
                <a:latin typeface="微软雅黑" pitchFamily="34" charset="-122"/>
                <a:ea typeface="微软雅黑" pitchFamily="34" charset="-122"/>
              </a:rPr>
              <a:t>．</a:t>
            </a:r>
            <a:r>
              <a:rPr lang="en-US" altLang="zh-CN" sz="2000" b="1" dirty="0">
                <a:solidFill>
                  <a:schemeClr val="tx1">
                    <a:lumMod val="50000"/>
                  </a:schemeClr>
                </a:solidFill>
                <a:latin typeface="微软雅黑" pitchFamily="34" charset="-122"/>
                <a:ea typeface="微软雅黑" pitchFamily="34" charset="-122"/>
              </a:rPr>
              <a:t>F</a:t>
            </a:r>
            <a:r>
              <a:rPr lang="zh-CN" altLang="en-US" sz="2000" b="1" dirty="0">
                <a:solidFill>
                  <a:schemeClr val="tx1">
                    <a:lumMod val="50000"/>
                  </a:schemeClr>
                </a:solidFill>
                <a:latin typeface="微软雅黑" pitchFamily="34" charset="-122"/>
                <a:ea typeface="微软雅黑" pitchFamily="34" charset="-122"/>
              </a:rPr>
              <a:t>．</a:t>
            </a:r>
            <a:r>
              <a:rPr lang="en-US" altLang="zh-CN" sz="2000" b="1" dirty="0">
                <a:solidFill>
                  <a:schemeClr val="tx1">
                    <a:lumMod val="50000"/>
                  </a:schemeClr>
                </a:solidFill>
                <a:latin typeface="微软雅黑" pitchFamily="34" charset="-122"/>
                <a:ea typeface="微软雅黑" pitchFamily="34" charset="-122"/>
              </a:rPr>
              <a:t>Kinney)</a:t>
            </a:r>
            <a:r>
              <a:rPr lang="zh-CN" altLang="en-US" sz="2000" b="1" dirty="0">
                <a:solidFill>
                  <a:schemeClr val="tx1">
                    <a:lumMod val="50000"/>
                  </a:schemeClr>
                </a:solidFill>
                <a:latin typeface="微软雅黑" pitchFamily="34" charset="-122"/>
                <a:ea typeface="微软雅黑" pitchFamily="34" charset="-122"/>
              </a:rPr>
              <a:t>研究了人们在具有潜在危险环境中作业的危险性，提出了以所评价的环境与某些作为参考环境的对比为基础，将作业条件的危险性作为因变量</a:t>
            </a:r>
            <a:r>
              <a:rPr lang="en-US" altLang="zh-CN" sz="2000" b="1" dirty="0">
                <a:solidFill>
                  <a:schemeClr val="tx1">
                    <a:lumMod val="50000"/>
                  </a:schemeClr>
                </a:solidFill>
                <a:latin typeface="微软雅黑" pitchFamily="34" charset="-122"/>
                <a:ea typeface="微软雅黑" pitchFamily="34" charset="-122"/>
              </a:rPr>
              <a:t>(D)</a:t>
            </a:r>
            <a:r>
              <a:rPr lang="zh-CN" altLang="en-US" sz="2000" b="1" dirty="0">
                <a:solidFill>
                  <a:schemeClr val="tx1">
                    <a:lumMod val="50000"/>
                  </a:schemeClr>
                </a:solidFill>
                <a:latin typeface="微软雅黑" pitchFamily="34" charset="-122"/>
                <a:ea typeface="微软雅黑" pitchFamily="34" charset="-122"/>
              </a:rPr>
              <a:t>，事故或危险事件发生的可能性</a:t>
            </a:r>
            <a:r>
              <a:rPr lang="en-US" altLang="zh-CN" sz="2000" b="1" dirty="0">
                <a:solidFill>
                  <a:schemeClr val="tx1">
                    <a:lumMod val="50000"/>
                  </a:schemeClr>
                </a:solidFill>
                <a:latin typeface="微软雅黑" pitchFamily="34" charset="-122"/>
                <a:ea typeface="微软雅黑" pitchFamily="34" charset="-122"/>
              </a:rPr>
              <a:t>(L)</a:t>
            </a:r>
            <a:r>
              <a:rPr lang="zh-CN" altLang="en-US" sz="2000" b="1" dirty="0">
                <a:solidFill>
                  <a:schemeClr val="tx1">
                    <a:lumMod val="50000"/>
                  </a:schemeClr>
                </a:solidFill>
                <a:latin typeface="微软雅黑" pitchFamily="34" charset="-122"/>
                <a:ea typeface="微软雅黑" pitchFamily="34" charset="-122"/>
              </a:rPr>
              <a:t>、暴露于危险环境的频率</a:t>
            </a:r>
            <a:r>
              <a:rPr lang="en-US" altLang="zh-CN" sz="2000" b="1" dirty="0">
                <a:solidFill>
                  <a:schemeClr val="tx1">
                    <a:lumMod val="50000"/>
                  </a:schemeClr>
                </a:solidFill>
                <a:latin typeface="微软雅黑" pitchFamily="34" charset="-122"/>
                <a:ea typeface="微软雅黑" pitchFamily="34" charset="-122"/>
              </a:rPr>
              <a:t>(E)</a:t>
            </a:r>
            <a:r>
              <a:rPr lang="zh-CN" altLang="en-US" sz="2000" b="1" dirty="0">
                <a:solidFill>
                  <a:schemeClr val="tx1">
                    <a:lumMod val="50000"/>
                  </a:schemeClr>
                </a:solidFill>
                <a:latin typeface="微软雅黑" pitchFamily="34" charset="-122"/>
                <a:ea typeface="微软雅黑" pitchFamily="34" charset="-122"/>
              </a:rPr>
              <a:t>及危险严重程度</a:t>
            </a:r>
            <a:r>
              <a:rPr lang="en-US" altLang="zh-CN" sz="2000" b="1" dirty="0">
                <a:solidFill>
                  <a:schemeClr val="tx1">
                    <a:lumMod val="50000"/>
                  </a:schemeClr>
                </a:solidFill>
                <a:latin typeface="微软雅黑" pitchFamily="34" charset="-122"/>
                <a:ea typeface="微软雅黑" pitchFamily="34" charset="-122"/>
              </a:rPr>
              <a:t>(C)</a:t>
            </a:r>
            <a:r>
              <a:rPr lang="zh-CN" altLang="en-US" sz="2000" b="1" dirty="0">
                <a:solidFill>
                  <a:schemeClr val="tx1">
                    <a:lumMod val="50000"/>
                  </a:schemeClr>
                </a:solidFill>
                <a:latin typeface="微软雅黑" pitchFamily="34" charset="-122"/>
                <a:ea typeface="微软雅黑" pitchFamily="34" charset="-122"/>
              </a:rPr>
              <a:t>作为自变量，确定了它们之间的函数</a:t>
            </a:r>
            <a:r>
              <a:rPr lang="zh-CN" altLang="en-US" sz="2000" b="1" dirty="0" smtClean="0">
                <a:solidFill>
                  <a:schemeClr val="tx1">
                    <a:lumMod val="50000"/>
                  </a:schemeClr>
                </a:solidFill>
                <a:latin typeface="微软雅黑" pitchFamily="34" charset="-122"/>
                <a:ea typeface="微软雅黑" pitchFamily="34" charset="-122"/>
              </a:rPr>
              <a:t>式。</a:t>
            </a:r>
          </a:p>
          <a:p>
            <a:pPr indent="0">
              <a:lnSpc>
                <a:spcPct val="150000"/>
              </a:lnSpc>
              <a:buNone/>
              <a:defRPr/>
            </a:pPr>
            <a:r>
              <a:rPr lang="en-US" altLang="zh-CN" sz="2000" b="1" dirty="0" smtClean="0">
                <a:solidFill>
                  <a:srgbClr val="FF0000"/>
                </a:solidFill>
                <a:latin typeface="微软雅黑" pitchFamily="34" charset="-122"/>
                <a:ea typeface="微软雅黑" pitchFamily="34" charset="-122"/>
              </a:rPr>
              <a:t>                                                  D=L× E × C</a:t>
            </a:r>
          </a:p>
          <a:p>
            <a:pPr indent="0">
              <a:lnSpc>
                <a:spcPct val="150000"/>
              </a:lnSpc>
              <a:buNone/>
              <a:defRPr/>
            </a:pPr>
            <a:r>
              <a:rPr lang="zh-CN" altLang="en-US" sz="2000" b="1" dirty="0" smtClean="0">
                <a:solidFill>
                  <a:schemeClr val="tx1">
                    <a:lumMod val="50000"/>
                  </a:schemeClr>
                </a:solidFill>
                <a:latin typeface="微软雅黑" pitchFamily="34" charset="-122"/>
                <a:ea typeface="微软雅黑" pitchFamily="34" charset="-122"/>
              </a:rPr>
              <a:t>根据</a:t>
            </a:r>
            <a:r>
              <a:rPr lang="zh-CN" altLang="en-US" sz="2000" b="1" dirty="0">
                <a:solidFill>
                  <a:schemeClr val="tx1">
                    <a:lumMod val="50000"/>
                  </a:schemeClr>
                </a:solidFill>
                <a:latin typeface="微软雅黑" pitchFamily="34" charset="-122"/>
                <a:ea typeface="微软雅黑" pitchFamily="34" charset="-122"/>
              </a:rPr>
              <a:t>实际经验他们给出了</a:t>
            </a:r>
            <a:r>
              <a:rPr lang="en-US" altLang="zh-CN" sz="2000" b="1" dirty="0">
                <a:solidFill>
                  <a:schemeClr val="tx1">
                    <a:lumMod val="50000"/>
                  </a:schemeClr>
                </a:solidFill>
                <a:latin typeface="微软雅黑" pitchFamily="34" charset="-122"/>
                <a:ea typeface="微软雅黑" pitchFamily="34" charset="-122"/>
              </a:rPr>
              <a:t>3 </a:t>
            </a:r>
            <a:r>
              <a:rPr lang="zh-CN" altLang="en-US" sz="2000" b="1" dirty="0">
                <a:solidFill>
                  <a:schemeClr val="tx1">
                    <a:lumMod val="50000"/>
                  </a:schemeClr>
                </a:solidFill>
                <a:latin typeface="微软雅黑" pitchFamily="34" charset="-122"/>
                <a:ea typeface="微软雅黑" pitchFamily="34" charset="-122"/>
              </a:rPr>
              <a:t>个自变量的各种不同情况的分数值，采取对所评价的对象根据情况进行“打分”的办法，然后根据公式计算出其危险性分数值，再按危险性分数值划分的危险程度等级表，查出其危险程度的一种评价方法。这是一种简单易行的评价作业条件危险性的方法。</a:t>
            </a:r>
          </a:p>
          <a:p>
            <a:pPr indent="0">
              <a:lnSpc>
                <a:spcPct val="150000"/>
              </a:lnSpc>
              <a:buNone/>
              <a:defRPr/>
            </a:pPr>
            <a:endParaRPr lang="zh-CN" altLang="en-US" sz="2000" b="1" dirty="0">
              <a:solidFill>
                <a:schemeClr val="tx1">
                  <a:lumMod val="50000"/>
                </a:schemeClr>
              </a:solidFill>
              <a:latin typeface="微软雅黑" pitchFamily="34" charset="-122"/>
              <a:ea typeface="微软雅黑" pitchFamily="34" charset="-122"/>
            </a:endParaRPr>
          </a:p>
        </p:txBody>
      </p:sp>
      <p:sp>
        <p:nvSpPr>
          <p:cNvPr id="63492" name="文本框 99"/>
          <p:cNvSpPr txBox="1">
            <a:spLocks noChangeArrowheads="1"/>
          </p:cNvSpPr>
          <p:nvPr/>
        </p:nvSpPr>
        <p:spPr bwMode="auto">
          <a:xfrm>
            <a:off x="686583" y="736822"/>
            <a:ext cx="697824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800" b="1" kern="0" dirty="0" smtClean="0">
                <a:solidFill>
                  <a:srgbClr val="3600FF"/>
                </a:solidFill>
                <a:latin typeface="微软雅黑" pitchFamily="34" charset="-122"/>
                <a:ea typeface="微软雅黑" pitchFamily="34" charset="-122"/>
              </a:rPr>
              <a:t>（二）作业条件</a:t>
            </a:r>
            <a:r>
              <a:rPr lang="zh-CN" altLang="en-US" sz="2800" b="1" kern="0" dirty="0">
                <a:solidFill>
                  <a:srgbClr val="3600FF"/>
                </a:solidFill>
                <a:latin typeface="微软雅黑" pitchFamily="34" charset="-122"/>
                <a:ea typeface="微软雅黑" pitchFamily="34" charset="-122"/>
              </a:rPr>
              <a:t>危险性评价法（</a:t>
            </a:r>
            <a:r>
              <a:rPr lang="en-US" altLang="zh-CN" sz="2800" b="1" kern="0" dirty="0">
                <a:solidFill>
                  <a:srgbClr val="3600FF"/>
                </a:solidFill>
                <a:latin typeface="微软雅黑" pitchFamily="34" charset="-122"/>
                <a:ea typeface="微软雅黑" pitchFamily="34" charset="-122"/>
              </a:rPr>
              <a:t>LEC</a:t>
            </a:r>
            <a:r>
              <a:rPr lang="zh-CN" altLang="en-US" sz="2800" b="1" kern="0" dirty="0" smtClean="0">
                <a:solidFill>
                  <a:srgbClr val="3600FF"/>
                </a:solidFill>
                <a:latin typeface="微软雅黑" pitchFamily="34" charset="-122"/>
                <a:ea typeface="微软雅黑" pitchFamily="34" charset="-122"/>
              </a:rPr>
              <a:t>）介绍：</a:t>
            </a:r>
            <a:endParaRPr lang="zh-CN" altLang="en-US" sz="2800" b="1" kern="0" dirty="0">
              <a:solidFill>
                <a:srgbClr val="3600FF"/>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p:cNvPicPr>
            <a:picLocks noGrp="1" noChangeAspect="1" noChangeArrowheads="1"/>
          </p:cNvPicPr>
          <p:nvPr>
            <p:ph type="title" idx="4294967295"/>
          </p:nvPr>
        </p:nvPicPr>
        <p:blipFill>
          <a:blip r:embed="rId2">
            <a:extLst>
              <a:ext uri="{28A0092B-C50C-407E-A947-70E740481C1C}">
                <a14:useLocalDpi xmlns:a14="http://schemas.microsoft.com/office/drawing/2010/main" xmlns="" val="0"/>
              </a:ext>
            </a:extLst>
          </a:blip>
          <a:srcRect l="30380" t="27325" r="13200" b="24065"/>
          <a:stretch>
            <a:fillRect/>
          </a:stretch>
        </p:blipFill>
        <p:spPr>
          <a:xfrm>
            <a:off x="1524000" y="695325"/>
            <a:ext cx="4465638" cy="2916238"/>
          </a:xfrm>
        </p:spPr>
      </p:pic>
      <p:pic>
        <p:nvPicPr>
          <p:cNvPr id="64516" name="Picture 5"/>
          <p:cNvPicPr>
            <a:picLocks noGrp="1" noChangeAspect="1" noChangeArrowheads="1"/>
          </p:cNvPicPr>
          <p:nvPr/>
        </p:nvPicPr>
        <p:blipFill>
          <a:blip r:embed="rId3">
            <a:extLst>
              <a:ext uri="{28A0092B-C50C-407E-A947-70E740481C1C}">
                <a14:useLocalDpi xmlns:a14="http://schemas.microsoft.com/office/drawing/2010/main" xmlns="" val="0"/>
              </a:ext>
            </a:extLst>
          </a:blip>
          <a:srcRect l="30380" t="27325" r="11031" b="21562"/>
          <a:stretch>
            <a:fillRect/>
          </a:stretch>
        </p:blipFill>
        <p:spPr bwMode="auto">
          <a:xfrm>
            <a:off x="6219826" y="695325"/>
            <a:ext cx="4448175" cy="291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7" name="Picture 5"/>
          <p:cNvPicPr>
            <a:picLocks noGrp="1" noChangeAspect="1" noChangeArrowheads="1"/>
          </p:cNvPicPr>
          <p:nvPr/>
        </p:nvPicPr>
        <p:blipFill>
          <a:blip r:embed="rId4">
            <a:extLst>
              <a:ext uri="{28A0092B-C50C-407E-A947-70E740481C1C}">
                <a14:useLocalDpi xmlns:a14="http://schemas.microsoft.com/office/drawing/2010/main" xmlns="" val="0"/>
              </a:ext>
            </a:extLst>
          </a:blip>
          <a:srcRect l="30380" t="27325" r="13200" b="24065"/>
          <a:stretch>
            <a:fillRect/>
          </a:stretch>
        </p:blipFill>
        <p:spPr bwMode="auto">
          <a:xfrm>
            <a:off x="1498600" y="3521869"/>
            <a:ext cx="4491038"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5"/>
          <p:cNvPicPr>
            <a:picLocks noGrp="1" noChangeAspect="1" noChangeArrowheads="1"/>
          </p:cNvPicPr>
          <p:nvPr/>
        </p:nvPicPr>
        <p:blipFill>
          <a:blip r:embed="rId5">
            <a:extLst>
              <a:ext uri="{28A0092B-C50C-407E-A947-70E740481C1C}">
                <a14:useLocalDpi xmlns:a14="http://schemas.microsoft.com/office/drawing/2010/main" xmlns="" val="0"/>
              </a:ext>
            </a:extLst>
          </a:blip>
          <a:srcRect l="30380" t="27325" r="8861" b="29070"/>
          <a:stretch>
            <a:fillRect/>
          </a:stretch>
        </p:blipFill>
        <p:spPr bwMode="auto">
          <a:xfrm>
            <a:off x="6219826" y="3432176"/>
            <a:ext cx="4424363" cy="331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文本框 1"/>
          <p:cNvSpPr txBox="1">
            <a:spLocks noChangeArrowheads="1"/>
          </p:cNvSpPr>
          <p:nvPr/>
        </p:nvSpPr>
        <p:spPr bwMode="auto">
          <a:xfrm>
            <a:off x="782114" y="869661"/>
            <a:ext cx="751472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800" b="1" kern="0" dirty="0" smtClean="0">
                <a:solidFill>
                  <a:srgbClr val="FF0000"/>
                </a:solidFill>
                <a:latin typeface="微软雅黑" pitchFamily="34" charset="-122"/>
                <a:ea typeface="微软雅黑" pitchFamily="34" charset="-122"/>
              </a:rPr>
              <a:t>（三）危险</a:t>
            </a:r>
            <a:r>
              <a:rPr lang="zh-CN" altLang="en-US" sz="2800" b="1" kern="0" dirty="0">
                <a:solidFill>
                  <a:srgbClr val="FF0000"/>
                </a:solidFill>
                <a:latin typeface="微软雅黑" pitchFamily="34" charset="-122"/>
                <a:ea typeface="微软雅黑" pitchFamily="34" charset="-122"/>
              </a:rPr>
              <a:t>源</a:t>
            </a:r>
            <a:r>
              <a:rPr lang="zh-CN" altLang="en-US" sz="2800" b="1" kern="0" dirty="0" smtClean="0">
                <a:solidFill>
                  <a:srgbClr val="FF0000"/>
                </a:solidFill>
                <a:latin typeface="微软雅黑" pitchFamily="34" charset="-122"/>
                <a:ea typeface="微软雅黑" pitchFamily="34" charset="-122"/>
              </a:rPr>
              <a:t>风险评价及分级的有关说明：</a:t>
            </a:r>
            <a:endParaRPr lang="zh-CN" altLang="en-US" sz="2800" b="1" kern="0" dirty="0">
              <a:solidFill>
                <a:srgbClr val="FF0000"/>
              </a:solidFill>
              <a:latin typeface="微软雅黑" pitchFamily="34" charset="-122"/>
              <a:ea typeface="微软雅黑" pitchFamily="34" charset="-122"/>
            </a:endParaRPr>
          </a:p>
        </p:txBody>
      </p:sp>
      <p:sp>
        <p:nvSpPr>
          <p:cNvPr id="65541" name="文本框 99"/>
          <p:cNvSpPr txBox="1">
            <a:spLocks noChangeArrowheads="1"/>
          </p:cNvSpPr>
          <p:nvPr/>
        </p:nvSpPr>
        <p:spPr bwMode="auto">
          <a:xfrm>
            <a:off x="1118290" y="1686131"/>
            <a:ext cx="101981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en-US" altLang="zh-CN" sz="2400" b="1" kern="0" dirty="0" smtClean="0">
                <a:latin typeface="微软雅黑" pitchFamily="34" charset="-122"/>
                <a:ea typeface="微软雅黑" pitchFamily="34" charset="-122"/>
              </a:rPr>
              <a:t>1</a:t>
            </a:r>
            <a:r>
              <a:rPr lang="zh-CN" altLang="en-US" sz="2400" b="1" kern="0" dirty="0" smtClean="0">
                <a:latin typeface="微软雅黑" pitchFamily="34" charset="-122"/>
                <a:ea typeface="微软雅黑" pitchFamily="34" charset="-122"/>
              </a:rPr>
              <a:t>、上述方法将</a:t>
            </a:r>
            <a:r>
              <a:rPr lang="zh-CN" altLang="en-US" sz="2400" b="1" kern="0" dirty="0">
                <a:latin typeface="微软雅黑" pitchFamily="34" charset="-122"/>
                <a:ea typeface="微软雅黑" pitchFamily="34" charset="-122"/>
              </a:rPr>
              <a:t>所有危险源按风险度分为</a:t>
            </a:r>
            <a:r>
              <a:rPr lang="en-US" altLang="zh-CN" sz="2400" b="1" kern="0" dirty="0">
                <a:latin typeface="微软雅黑" pitchFamily="34" charset="-122"/>
                <a:ea typeface="微软雅黑" pitchFamily="34" charset="-122"/>
              </a:rPr>
              <a:t>I</a:t>
            </a:r>
            <a:r>
              <a:rPr lang="zh-CN" altLang="en-US" sz="2400" b="1" kern="0" dirty="0">
                <a:latin typeface="微软雅黑" pitchFamily="34" charset="-122"/>
                <a:ea typeface="微软雅黑" pitchFamily="34" charset="-122"/>
              </a:rPr>
              <a:t>、</a:t>
            </a:r>
            <a:r>
              <a:rPr lang="en-US" altLang="zh-CN" sz="2400" b="1" kern="0" dirty="0">
                <a:latin typeface="微软雅黑" pitchFamily="34" charset="-122"/>
                <a:ea typeface="微软雅黑" pitchFamily="34" charset="-122"/>
              </a:rPr>
              <a:t>II</a:t>
            </a:r>
            <a:r>
              <a:rPr lang="zh-CN" altLang="en-US" sz="2400" b="1" kern="0" dirty="0">
                <a:latin typeface="微软雅黑" pitchFamily="34" charset="-122"/>
                <a:ea typeface="微软雅黑" pitchFamily="34" charset="-122"/>
              </a:rPr>
              <a:t>、</a:t>
            </a:r>
            <a:r>
              <a:rPr lang="en-US" altLang="zh-CN" sz="2400" b="1" kern="0" dirty="0">
                <a:latin typeface="微软雅黑" pitchFamily="34" charset="-122"/>
                <a:ea typeface="微软雅黑" pitchFamily="34" charset="-122"/>
              </a:rPr>
              <a:t>III</a:t>
            </a:r>
            <a:r>
              <a:rPr lang="zh-CN" altLang="en-US" sz="2400" b="1" kern="0" dirty="0">
                <a:latin typeface="微软雅黑" pitchFamily="34" charset="-122"/>
                <a:ea typeface="微软雅黑" pitchFamily="34" charset="-122"/>
              </a:rPr>
              <a:t>、</a:t>
            </a:r>
            <a:r>
              <a:rPr lang="en-US" altLang="zh-CN" sz="2400" b="1" kern="0" dirty="0">
                <a:latin typeface="微软雅黑" pitchFamily="34" charset="-122"/>
                <a:ea typeface="微软雅黑" pitchFamily="34" charset="-122"/>
              </a:rPr>
              <a:t>IV</a:t>
            </a:r>
            <a:r>
              <a:rPr lang="zh-CN" altLang="en-US" sz="2400" b="1" kern="0" dirty="0">
                <a:latin typeface="微软雅黑" pitchFamily="34" charset="-122"/>
                <a:ea typeface="微软雅黑" pitchFamily="34" charset="-122"/>
              </a:rPr>
              <a:t>、</a:t>
            </a:r>
            <a:r>
              <a:rPr lang="en-US" altLang="zh-CN" sz="2400" b="1" kern="0" dirty="0">
                <a:latin typeface="微软雅黑" pitchFamily="34" charset="-122"/>
                <a:ea typeface="微软雅黑" pitchFamily="34" charset="-122"/>
              </a:rPr>
              <a:t>V</a:t>
            </a:r>
            <a:r>
              <a:rPr lang="zh-CN" altLang="en-US" sz="2400" b="1" kern="0" dirty="0">
                <a:latin typeface="微软雅黑" pitchFamily="34" charset="-122"/>
                <a:ea typeface="微软雅黑" pitchFamily="34" charset="-122"/>
              </a:rPr>
              <a:t>级</a:t>
            </a:r>
            <a:r>
              <a:rPr lang="zh-CN" altLang="en-US" sz="2400" b="1" kern="0" dirty="0" smtClean="0">
                <a:latin typeface="微软雅黑" pitchFamily="34" charset="-122"/>
                <a:ea typeface="微软雅黑" pitchFamily="34" charset="-122"/>
              </a:rPr>
              <a:t>。可把第</a:t>
            </a:r>
            <a:r>
              <a:rPr lang="en-US" altLang="zh-CN" sz="2400" b="1" kern="0" dirty="0">
                <a:latin typeface="微软雅黑" pitchFamily="34" charset="-122"/>
                <a:ea typeface="微软雅黑" pitchFamily="34" charset="-122"/>
              </a:rPr>
              <a:t>Ⅴ</a:t>
            </a:r>
            <a:r>
              <a:rPr lang="zh-CN" altLang="en-US" sz="2400" b="1" kern="0" dirty="0" smtClean="0">
                <a:latin typeface="微软雅黑" pitchFamily="34" charset="-122"/>
                <a:ea typeface="微软雅黑" pitchFamily="34" charset="-122"/>
              </a:rPr>
              <a:t>级合并到第</a:t>
            </a:r>
            <a:r>
              <a:rPr lang="en-US" altLang="zh-CN" sz="2400" b="1" kern="0" dirty="0">
                <a:latin typeface="微软雅黑" pitchFamily="34" charset="-122"/>
                <a:ea typeface="微软雅黑" pitchFamily="34" charset="-122"/>
              </a:rPr>
              <a:t>IV </a:t>
            </a:r>
            <a:r>
              <a:rPr lang="zh-CN" altLang="en-US" sz="2400" b="1" kern="0" dirty="0" smtClean="0">
                <a:latin typeface="微软雅黑" pitchFamily="34" charset="-122"/>
                <a:ea typeface="微软雅黑" pitchFamily="34" charset="-122"/>
              </a:rPr>
              <a:t>级，以符合两体系建设有关要求。</a:t>
            </a:r>
            <a:endParaRPr lang="en-US" altLang="zh-CN" sz="2400" b="1" kern="0" dirty="0" smtClean="0">
              <a:latin typeface="微软雅黑" pitchFamily="34" charset="-122"/>
              <a:ea typeface="微软雅黑" pitchFamily="34" charset="-122"/>
            </a:endParaRPr>
          </a:p>
          <a:p>
            <a:pPr>
              <a:lnSpc>
                <a:spcPct val="150000"/>
              </a:lnSpc>
            </a:pPr>
            <a:r>
              <a:rPr lang="en-US" altLang="zh-CN" sz="2400" b="1" kern="0" dirty="0" smtClean="0">
                <a:latin typeface="微软雅黑" pitchFamily="34" charset="-122"/>
                <a:ea typeface="微软雅黑" pitchFamily="34" charset="-122"/>
              </a:rPr>
              <a:t>2</a:t>
            </a:r>
            <a:r>
              <a:rPr lang="zh-CN" altLang="en-US" sz="2400" b="1" kern="0" dirty="0" smtClean="0">
                <a:latin typeface="微软雅黑" pitchFamily="34" charset="-122"/>
                <a:ea typeface="微软雅黑" pitchFamily="34" charset="-122"/>
              </a:rPr>
              <a:t>、也可以用简单判定的方案来处理危险源风险评定和分级工作，比如：违法的直接判为</a:t>
            </a:r>
            <a:r>
              <a:rPr lang="en-US" altLang="zh-CN" sz="2400" b="1" kern="0" dirty="0" smtClean="0">
                <a:latin typeface="微软雅黑" pitchFamily="34" charset="-122"/>
                <a:ea typeface="微软雅黑" pitchFamily="34" charset="-122"/>
              </a:rPr>
              <a:t>I</a:t>
            </a:r>
            <a:r>
              <a:rPr lang="zh-CN" altLang="en-US" sz="2400" b="1" kern="0" dirty="0" smtClean="0">
                <a:latin typeface="微软雅黑" pitchFamily="34" charset="-122"/>
                <a:ea typeface="微软雅黑" pitchFamily="34" charset="-122"/>
              </a:rPr>
              <a:t>级或</a:t>
            </a:r>
            <a:r>
              <a:rPr lang="en-US" altLang="zh-CN" sz="2400" b="1" kern="0" dirty="0" smtClean="0">
                <a:latin typeface="微软雅黑" pitchFamily="34" charset="-122"/>
                <a:ea typeface="微软雅黑" pitchFamily="34" charset="-122"/>
              </a:rPr>
              <a:t>II</a:t>
            </a:r>
            <a:r>
              <a:rPr lang="zh-CN" altLang="en-US" sz="2400" b="1" kern="0" dirty="0" smtClean="0">
                <a:latin typeface="微软雅黑" pitchFamily="34" charset="-122"/>
                <a:ea typeface="微软雅黑" pitchFamily="34" charset="-122"/>
              </a:rPr>
              <a:t>级</a:t>
            </a:r>
            <a:r>
              <a:rPr lang="en-US" altLang="zh-CN" sz="2400" b="1" kern="0" dirty="0" smtClean="0">
                <a:latin typeface="微软雅黑" pitchFamily="34" charset="-122"/>
                <a:ea typeface="微软雅黑" pitchFamily="34" charset="-122"/>
              </a:rPr>
              <a:t>……</a:t>
            </a:r>
          </a:p>
          <a:p>
            <a:pPr>
              <a:lnSpc>
                <a:spcPct val="150000"/>
              </a:lnSpc>
            </a:pPr>
            <a:r>
              <a:rPr lang="en-US" altLang="zh-CN" sz="2400" b="1" kern="0" dirty="0" smtClean="0">
                <a:latin typeface="微软雅黑" pitchFamily="34" charset="-122"/>
                <a:ea typeface="微软雅黑" pitchFamily="34" charset="-122"/>
              </a:rPr>
              <a:t>3</a:t>
            </a:r>
            <a:r>
              <a:rPr lang="zh-CN" altLang="en-US" sz="2400" b="1" kern="0" dirty="0" smtClean="0">
                <a:latin typeface="微软雅黑" pitchFamily="34" charset="-122"/>
                <a:ea typeface="微软雅黑" pitchFamily="34" charset="-122"/>
              </a:rPr>
              <a:t>、企业为给自身的危险源</a:t>
            </a:r>
            <a:r>
              <a:rPr lang="zh-CN" altLang="en-US" sz="2400" b="1" kern="0" dirty="0" smtClean="0">
                <a:solidFill>
                  <a:srgbClr val="FF0000"/>
                </a:solidFill>
                <a:latin typeface="微软雅黑" pitchFamily="34" charset="-122"/>
                <a:ea typeface="微软雅黑" pitchFamily="34" charset="-122"/>
              </a:rPr>
              <a:t>分级</a:t>
            </a:r>
            <a:r>
              <a:rPr lang="zh-CN" altLang="en-US" sz="2400" b="1" kern="0" dirty="0" smtClean="0">
                <a:latin typeface="微软雅黑" pitchFamily="34" charset="-122"/>
                <a:ea typeface="微软雅黑" pitchFamily="34" charset="-122"/>
              </a:rPr>
              <a:t>管控、和制定针对性良好的隐患排查标准提供基础信息，建议企业自身在可行时对危险源进行固有风险评价和分级。所谓危险源的固有风险是指：假定第二类危险源真实存在时所导致的可能性与严重性的组合。</a:t>
            </a:r>
            <a:endParaRPr lang="zh-CN" altLang="en-US" sz="2400" b="1" kern="0" dirty="0">
              <a:latin typeface="微软雅黑" pitchFamily="34" charset="-122"/>
              <a:ea typeface="微软雅黑" pitchFamily="34" charset="-122"/>
            </a:endParaRPr>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文本框 2"/>
          <p:cNvSpPr txBox="1">
            <a:spLocks noChangeArrowheads="1"/>
          </p:cNvSpPr>
          <p:nvPr/>
        </p:nvSpPr>
        <p:spPr bwMode="auto">
          <a:xfrm>
            <a:off x="579458" y="1008194"/>
            <a:ext cx="9801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400" b="1" kern="0" dirty="0" smtClean="0">
                <a:solidFill>
                  <a:srgbClr val="3600FF"/>
                </a:solidFill>
                <a:latin typeface="微软雅黑" pitchFamily="34" charset="-122"/>
                <a:ea typeface="微软雅黑" pitchFamily="34" charset="-122"/>
              </a:rPr>
              <a:t>示例：从危害</a:t>
            </a:r>
            <a:r>
              <a:rPr lang="zh-CN" altLang="en-US" sz="2400" b="1" kern="0" dirty="0">
                <a:solidFill>
                  <a:srgbClr val="3600FF"/>
                </a:solidFill>
                <a:latin typeface="微软雅黑" pitchFamily="34" charset="-122"/>
                <a:ea typeface="微软雅黑" pitchFamily="34" charset="-122"/>
              </a:rPr>
              <a:t>事件发生的可能性（</a:t>
            </a:r>
            <a:r>
              <a:rPr lang="en-US" altLang="zh-CN" sz="2400" b="1" kern="0" dirty="0">
                <a:solidFill>
                  <a:srgbClr val="3600FF"/>
                </a:solidFill>
                <a:latin typeface="微软雅黑" pitchFamily="34" charset="-122"/>
                <a:ea typeface="微软雅黑" pitchFamily="34" charset="-122"/>
              </a:rPr>
              <a:t>L</a:t>
            </a:r>
            <a:r>
              <a:rPr lang="zh-CN" altLang="en-US" sz="2400" b="1" kern="0" dirty="0" smtClean="0">
                <a:solidFill>
                  <a:srgbClr val="3600FF"/>
                </a:solidFill>
                <a:latin typeface="微软雅黑" pitchFamily="34" charset="-122"/>
                <a:ea typeface="微软雅黑" pitchFamily="34" charset="-122"/>
              </a:rPr>
              <a:t>）的角度解释固有风险和现实风险</a:t>
            </a:r>
            <a:endParaRPr lang="zh-CN" altLang="en-US" sz="2400" b="1" kern="0" dirty="0">
              <a:solidFill>
                <a:srgbClr val="3600FF"/>
              </a:solidFill>
              <a:latin typeface="微软雅黑" pitchFamily="34" charset="-122"/>
              <a:ea typeface="微软雅黑" pitchFamily="34" charset="-122"/>
            </a:endParaRPr>
          </a:p>
        </p:txBody>
      </p:sp>
      <p:sp>
        <p:nvSpPr>
          <p:cNvPr id="61494" name="文本框 99"/>
          <p:cNvSpPr txBox="1">
            <a:spLocks noChangeArrowheads="1"/>
          </p:cNvSpPr>
          <p:nvPr/>
        </p:nvSpPr>
        <p:spPr bwMode="auto">
          <a:xfrm>
            <a:off x="806824" y="1898787"/>
            <a:ext cx="10523784"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2000" b="1" kern="0" dirty="0">
                <a:solidFill>
                  <a:srgbClr val="FF0000"/>
                </a:solidFill>
                <a:latin typeface="微软雅黑" pitchFamily="34" charset="-122"/>
                <a:ea typeface="微软雅黑" pitchFamily="34" charset="-122"/>
              </a:rPr>
              <a:t>示例：皮带轮无防护罩导致人员机械伤害</a:t>
            </a:r>
            <a:r>
              <a:rPr lang="zh-CN" altLang="en-US" sz="2000" b="1" kern="0" dirty="0" smtClean="0">
                <a:solidFill>
                  <a:srgbClr val="FF0000"/>
                </a:solidFill>
                <a:latin typeface="微软雅黑" pitchFamily="34" charset="-122"/>
                <a:ea typeface="微软雅黑" pitchFamily="34" charset="-122"/>
              </a:rPr>
              <a:t>。</a:t>
            </a:r>
            <a:endParaRPr lang="en-US" altLang="zh-CN" sz="2000" b="1" kern="0" dirty="0" smtClean="0">
              <a:solidFill>
                <a:srgbClr val="FF0000"/>
              </a:solidFill>
              <a:latin typeface="微软雅黑" pitchFamily="34" charset="-122"/>
              <a:ea typeface="微软雅黑" pitchFamily="34" charset="-122"/>
            </a:endParaRPr>
          </a:p>
          <a:p>
            <a:pPr>
              <a:lnSpc>
                <a:spcPct val="150000"/>
              </a:lnSpc>
            </a:pPr>
            <a:r>
              <a:rPr lang="zh-CN" altLang="en-US" sz="2000" b="1" kern="0" dirty="0" smtClean="0">
                <a:solidFill>
                  <a:srgbClr val="FF0000"/>
                </a:solidFill>
                <a:latin typeface="微软雅黑" pitchFamily="34" charset="-122"/>
                <a:ea typeface="微软雅黑" pitchFamily="34" charset="-122"/>
              </a:rPr>
              <a:t>   </a:t>
            </a:r>
            <a:r>
              <a:rPr lang="en-US" altLang="zh-CN" sz="2000" b="1" kern="0" dirty="0" smtClean="0">
                <a:solidFill>
                  <a:srgbClr val="FF0000"/>
                </a:solidFill>
                <a:latin typeface="微软雅黑" pitchFamily="34" charset="-122"/>
                <a:ea typeface="微软雅黑" pitchFamily="34" charset="-122"/>
              </a:rPr>
              <a:t>1</a:t>
            </a:r>
            <a:r>
              <a:rPr lang="zh-CN" altLang="en-US" sz="2000" b="1" kern="0" dirty="0" smtClean="0">
                <a:solidFill>
                  <a:srgbClr val="FF0000"/>
                </a:solidFill>
                <a:latin typeface="微软雅黑" pitchFamily="34" charset="-122"/>
                <a:ea typeface="微软雅黑" pitchFamily="34" charset="-122"/>
              </a:rPr>
              <a:t>、固有</a:t>
            </a:r>
            <a:r>
              <a:rPr lang="zh-CN" altLang="en-US" sz="2000" b="1" kern="0" dirty="0">
                <a:solidFill>
                  <a:srgbClr val="FF0000"/>
                </a:solidFill>
                <a:latin typeface="微软雅黑" pitchFamily="34" charset="-122"/>
                <a:ea typeface="微软雅黑" pitchFamily="34" charset="-122"/>
              </a:rPr>
              <a:t>风险：指该危险源现实如果存在，该危险源导致后果发生的可能性。</a:t>
            </a:r>
            <a:endParaRPr lang="en-US" altLang="zh-CN" sz="2000" b="1" kern="0" dirty="0">
              <a:solidFill>
                <a:srgbClr val="FF0000"/>
              </a:solidFill>
              <a:latin typeface="微软雅黑" pitchFamily="34" charset="-122"/>
              <a:ea typeface="微软雅黑" pitchFamily="34" charset="-122"/>
            </a:endParaRPr>
          </a:p>
          <a:p>
            <a:pPr>
              <a:lnSpc>
                <a:spcPct val="150000"/>
              </a:lnSpc>
            </a:pPr>
            <a:r>
              <a:rPr lang="en-US" altLang="zh-CN" sz="2000" b="1" kern="0" dirty="0" smtClean="0">
                <a:solidFill>
                  <a:srgbClr val="FF0000"/>
                </a:solidFill>
                <a:latin typeface="微软雅黑" pitchFamily="34" charset="-122"/>
                <a:ea typeface="微软雅黑" pitchFamily="34" charset="-122"/>
              </a:rPr>
              <a:t>        L---</a:t>
            </a:r>
            <a:r>
              <a:rPr lang="zh-CN" altLang="en-US" sz="2000" b="1" kern="0" dirty="0" smtClean="0">
                <a:solidFill>
                  <a:srgbClr val="FF0000"/>
                </a:solidFill>
                <a:latin typeface="微软雅黑" pitchFamily="34" charset="-122"/>
                <a:ea typeface="微软雅黑" pitchFamily="34" charset="-122"/>
              </a:rPr>
              <a:t>如果</a:t>
            </a:r>
            <a:r>
              <a:rPr lang="zh-CN" altLang="en-US" sz="2000" b="1" kern="0" dirty="0">
                <a:solidFill>
                  <a:srgbClr val="FF0000"/>
                </a:solidFill>
                <a:latin typeface="微软雅黑" pitchFamily="34" charset="-122"/>
                <a:ea typeface="微软雅黑" pitchFamily="34" charset="-122"/>
              </a:rPr>
              <a:t>在没有防护罩的情况下，发生事故</a:t>
            </a:r>
            <a:r>
              <a:rPr lang="zh-CN" altLang="en-US" sz="2000" b="1" kern="0" dirty="0" smtClean="0">
                <a:solidFill>
                  <a:srgbClr val="FF0000"/>
                </a:solidFill>
                <a:latin typeface="微软雅黑" pitchFamily="34" charset="-122"/>
                <a:ea typeface="微软雅黑" pitchFamily="34" charset="-122"/>
              </a:rPr>
              <a:t>的固有可能性，假定其分数值</a:t>
            </a:r>
            <a:r>
              <a:rPr lang="zh-CN" altLang="en-US" sz="2000" b="1" kern="0" dirty="0" smtClean="0">
                <a:solidFill>
                  <a:srgbClr val="FF0000"/>
                </a:solidFill>
                <a:latin typeface="微软雅黑" pitchFamily="34" charset="-122"/>
                <a:ea typeface="微软雅黑" pitchFamily="34" charset="-122"/>
              </a:rPr>
              <a:t>为</a:t>
            </a:r>
            <a:r>
              <a:rPr lang="en-US" altLang="zh-CN" sz="2000" b="1" kern="0" dirty="0" smtClean="0">
                <a:solidFill>
                  <a:srgbClr val="FF0000"/>
                </a:solidFill>
                <a:latin typeface="微软雅黑" pitchFamily="34" charset="-122"/>
                <a:ea typeface="微软雅黑" pitchFamily="34" charset="-122"/>
              </a:rPr>
              <a:t>6</a:t>
            </a:r>
            <a:r>
              <a:rPr lang="zh-CN" altLang="en-US" sz="2000" b="1" kern="0" dirty="0" smtClean="0">
                <a:solidFill>
                  <a:srgbClr val="FF0000"/>
                </a:solidFill>
                <a:latin typeface="微软雅黑" pitchFamily="34" charset="-122"/>
                <a:ea typeface="微软雅黑" pitchFamily="34" charset="-122"/>
              </a:rPr>
              <a:t>。</a:t>
            </a:r>
            <a:endParaRPr lang="en-US" altLang="zh-CN" sz="2000" b="1" kern="0" dirty="0">
              <a:solidFill>
                <a:srgbClr val="FF0000"/>
              </a:solidFill>
              <a:latin typeface="微软雅黑" pitchFamily="34" charset="-122"/>
              <a:ea typeface="微软雅黑" pitchFamily="34" charset="-122"/>
            </a:endParaRPr>
          </a:p>
          <a:p>
            <a:pPr>
              <a:lnSpc>
                <a:spcPct val="150000"/>
              </a:lnSpc>
            </a:pPr>
            <a:r>
              <a:rPr lang="zh-CN" altLang="en-US" sz="2000" b="1" kern="0" dirty="0" smtClean="0">
                <a:solidFill>
                  <a:srgbClr val="00B0F0"/>
                </a:solidFill>
                <a:latin typeface="微软雅黑" pitchFamily="34" charset="-122"/>
                <a:ea typeface="微软雅黑" pitchFamily="34" charset="-122"/>
              </a:rPr>
              <a:t>   </a:t>
            </a:r>
            <a:r>
              <a:rPr lang="en-US" altLang="zh-CN" sz="2000" b="1" kern="0" dirty="0" smtClean="0">
                <a:solidFill>
                  <a:srgbClr val="00B0F0"/>
                </a:solidFill>
                <a:latin typeface="微软雅黑" pitchFamily="34" charset="-122"/>
                <a:ea typeface="微软雅黑" pitchFamily="34" charset="-122"/>
              </a:rPr>
              <a:t>2</a:t>
            </a:r>
            <a:r>
              <a:rPr lang="zh-CN" altLang="en-US" sz="2000" b="1" kern="0" dirty="0" smtClean="0">
                <a:solidFill>
                  <a:srgbClr val="00B0F0"/>
                </a:solidFill>
                <a:latin typeface="微软雅黑" pitchFamily="34" charset="-122"/>
                <a:ea typeface="微软雅黑" pitchFamily="34" charset="-122"/>
              </a:rPr>
              <a:t>、现实</a:t>
            </a:r>
            <a:r>
              <a:rPr lang="zh-CN" altLang="en-US" sz="2000" b="1" kern="0" dirty="0">
                <a:solidFill>
                  <a:srgbClr val="00B0F0"/>
                </a:solidFill>
                <a:latin typeface="微软雅黑" pitchFamily="34" charset="-122"/>
                <a:ea typeface="微软雅黑" pitchFamily="34" charset="-122"/>
              </a:rPr>
              <a:t>风险：是指</a:t>
            </a:r>
            <a:r>
              <a:rPr lang="zh-CN" altLang="en-US" sz="2000" b="1" kern="0" dirty="0" smtClean="0">
                <a:solidFill>
                  <a:srgbClr val="00B0F0"/>
                </a:solidFill>
                <a:latin typeface="微软雅黑" pitchFamily="34" charset="-122"/>
                <a:ea typeface="微软雅黑" pitchFamily="34" charset="-122"/>
              </a:rPr>
              <a:t>现场危险源的</a:t>
            </a:r>
            <a:r>
              <a:rPr lang="zh-CN" altLang="en-US" sz="2000" b="1" kern="0" dirty="0">
                <a:solidFill>
                  <a:srgbClr val="00B0F0"/>
                </a:solidFill>
                <a:latin typeface="微软雅黑" pitchFamily="34" charset="-122"/>
                <a:ea typeface="微软雅黑" pitchFamily="34" charset="-122"/>
              </a:rPr>
              <a:t>实际</a:t>
            </a:r>
            <a:r>
              <a:rPr lang="zh-CN" altLang="en-US" sz="2000" b="1" kern="0" dirty="0" smtClean="0">
                <a:solidFill>
                  <a:srgbClr val="00B0F0"/>
                </a:solidFill>
                <a:latin typeface="微软雅黑" pitchFamily="34" charset="-122"/>
                <a:ea typeface="微软雅黑" pitchFamily="34" charset="-122"/>
              </a:rPr>
              <a:t>状态，导致后果发生的可能性。</a:t>
            </a:r>
            <a:endParaRPr lang="en-US" altLang="zh-CN" sz="2000" b="1" kern="0" dirty="0" smtClean="0">
              <a:solidFill>
                <a:srgbClr val="00B0F0"/>
              </a:solidFill>
              <a:latin typeface="微软雅黑" pitchFamily="34" charset="-122"/>
              <a:ea typeface="微软雅黑" pitchFamily="34" charset="-122"/>
            </a:endParaRPr>
          </a:p>
          <a:p>
            <a:pPr>
              <a:lnSpc>
                <a:spcPct val="150000"/>
              </a:lnSpc>
            </a:pPr>
            <a:r>
              <a:rPr lang="zh-CN" altLang="en-US" sz="2000" b="1" kern="0" dirty="0" smtClean="0">
                <a:solidFill>
                  <a:srgbClr val="00B0F0"/>
                </a:solidFill>
                <a:latin typeface="微软雅黑" pitchFamily="34" charset="-122"/>
                <a:ea typeface="微软雅黑" pitchFamily="34" charset="-122"/>
              </a:rPr>
              <a:t>        </a:t>
            </a:r>
            <a:r>
              <a:rPr lang="en-US" altLang="zh-CN" sz="2000" b="1" kern="0" dirty="0" smtClean="0">
                <a:solidFill>
                  <a:srgbClr val="00B0F0"/>
                </a:solidFill>
                <a:latin typeface="微软雅黑" pitchFamily="34" charset="-122"/>
                <a:ea typeface="微软雅黑" pitchFamily="34" charset="-122"/>
              </a:rPr>
              <a:t>L1---</a:t>
            </a:r>
            <a:r>
              <a:rPr lang="zh-CN" altLang="en-US" sz="2000" b="1" kern="0" dirty="0" smtClean="0">
                <a:solidFill>
                  <a:srgbClr val="00B0F0"/>
                </a:solidFill>
                <a:latin typeface="微软雅黑" pitchFamily="34" charset="-122"/>
                <a:ea typeface="微软雅黑" pitchFamily="34" charset="-122"/>
              </a:rPr>
              <a:t>若现场实际皮带轮</a:t>
            </a:r>
            <a:r>
              <a:rPr lang="zh-CN" altLang="en-US" sz="2000" b="1" kern="0" dirty="0">
                <a:solidFill>
                  <a:srgbClr val="00B0F0"/>
                </a:solidFill>
                <a:latin typeface="微软雅黑" pitchFamily="34" charset="-122"/>
                <a:ea typeface="微软雅黑" pitchFamily="34" charset="-122"/>
              </a:rPr>
              <a:t>无</a:t>
            </a:r>
            <a:r>
              <a:rPr lang="zh-CN" altLang="en-US" sz="2000" b="1" kern="0" dirty="0" smtClean="0">
                <a:solidFill>
                  <a:srgbClr val="00B0F0"/>
                </a:solidFill>
                <a:latin typeface="微软雅黑" pitchFamily="34" charset="-122"/>
                <a:ea typeface="微软雅黑" pitchFamily="34" charset="-122"/>
              </a:rPr>
              <a:t>防护罩，发生事故的可能性，其分数值为</a:t>
            </a:r>
            <a:r>
              <a:rPr lang="en-US" altLang="zh-CN" sz="2000" b="1" kern="0" dirty="0" smtClean="0">
                <a:solidFill>
                  <a:srgbClr val="00B0F0"/>
                </a:solidFill>
                <a:latin typeface="微软雅黑" pitchFamily="34" charset="-122"/>
                <a:ea typeface="微软雅黑" pitchFamily="34" charset="-122"/>
              </a:rPr>
              <a:t>1</a:t>
            </a:r>
            <a:r>
              <a:rPr lang="zh-CN" altLang="en-US" sz="2000" b="1" kern="0" dirty="0" smtClean="0">
                <a:solidFill>
                  <a:srgbClr val="00B0F0"/>
                </a:solidFill>
                <a:latin typeface="微软雅黑" pitchFamily="34" charset="-122"/>
                <a:ea typeface="微软雅黑" pitchFamily="34" charset="-122"/>
              </a:rPr>
              <a:t>。</a:t>
            </a:r>
            <a:endParaRPr lang="en-US" altLang="zh-CN" sz="2000" b="1" kern="0" dirty="0" smtClean="0">
              <a:solidFill>
                <a:srgbClr val="00B0F0"/>
              </a:solidFill>
              <a:latin typeface="微软雅黑" pitchFamily="34" charset="-122"/>
              <a:ea typeface="微软雅黑" pitchFamily="34" charset="-122"/>
            </a:endParaRPr>
          </a:p>
          <a:p>
            <a:pPr>
              <a:lnSpc>
                <a:spcPct val="150000"/>
              </a:lnSpc>
            </a:pPr>
            <a:r>
              <a:rPr lang="en-US" altLang="zh-CN" sz="2000" b="1" kern="0" dirty="0">
                <a:solidFill>
                  <a:srgbClr val="00B0F0"/>
                </a:solidFill>
                <a:latin typeface="微软雅黑" pitchFamily="34" charset="-122"/>
                <a:ea typeface="微软雅黑" pitchFamily="34" charset="-122"/>
              </a:rPr>
              <a:t> </a:t>
            </a:r>
            <a:r>
              <a:rPr lang="en-US" altLang="zh-CN" sz="2000" b="1" kern="0" dirty="0" smtClean="0">
                <a:solidFill>
                  <a:srgbClr val="00B0F0"/>
                </a:solidFill>
                <a:latin typeface="微软雅黑" pitchFamily="34" charset="-122"/>
                <a:ea typeface="微软雅黑" pitchFamily="34" charset="-122"/>
              </a:rPr>
              <a:t>       L2-</a:t>
            </a:r>
            <a:r>
              <a:rPr lang="en-US" altLang="zh-CN" sz="2000" b="1" kern="0" dirty="0">
                <a:solidFill>
                  <a:srgbClr val="00B0F0"/>
                </a:solidFill>
                <a:latin typeface="微软雅黑" pitchFamily="34" charset="-122"/>
                <a:ea typeface="微软雅黑" pitchFamily="34" charset="-122"/>
              </a:rPr>
              <a:t>--</a:t>
            </a:r>
            <a:r>
              <a:rPr lang="zh-CN" altLang="en-US" sz="2000" b="1" kern="0" dirty="0">
                <a:solidFill>
                  <a:srgbClr val="00B0F0"/>
                </a:solidFill>
                <a:latin typeface="微软雅黑" pitchFamily="34" charset="-122"/>
                <a:ea typeface="微软雅黑" pitchFamily="34" charset="-122"/>
              </a:rPr>
              <a:t>若现场实际</a:t>
            </a:r>
            <a:r>
              <a:rPr lang="zh-CN" altLang="en-US" sz="2000" b="1" kern="0" dirty="0" smtClean="0">
                <a:solidFill>
                  <a:srgbClr val="00B0F0"/>
                </a:solidFill>
                <a:latin typeface="微软雅黑" pitchFamily="34" charset="-122"/>
                <a:ea typeface="微软雅黑" pitchFamily="34" charset="-122"/>
              </a:rPr>
              <a:t>皮带轮防护罩状况很好，</a:t>
            </a:r>
            <a:r>
              <a:rPr lang="zh-CN" altLang="en-US" sz="2000" b="1" kern="0" dirty="0">
                <a:solidFill>
                  <a:srgbClr val="00B0F0"/>
                </a:solidFill>
                <a:latin typeface="微软雅黑" pitchFamily="34" charset="-122"/>
                <a:ea typeface="微软雅黑" pitchFamily="34" charset="-122"/>
              </a:rPr>
              <a:t>发生事故的可能性，其分数值</a:t>
            </a:r>
            <a:r>
              <a:rPr lang="zh-CN" altLang="en-US" sz="2000" b="1" kern="0" dirty="0" smtClean="0">
                <a:solidFill>
                  <a:srgbClr val="00B0F0"/>
                </a:solidFill>
                <a:latin typeface="微软雅黑" pitchFamily="34" charset="-122"/>
                <a:ea typeface="微软雅黑" pitchFamily="34" charset="-122"/>
              </a:rPr>
              <a:t>为</a:t>
            </a:r>
            <a:r>
              <a:rPr lang="en-US" altLang="zh-CN" sz="2000" b="1" kern="0" smtClean="0">
                <a:solidFill>
                  <a:srgbClr val="00B0F0"/>
                </a:solidFill>
                <a:latin typeface="微软雅黑" pitchFamily="34" charset="-122"/>
                <a:ea typeface="微软雅黑" pitchFamily="34" charset="-122"/>
              </a:rPr>
              <a:t>0.2</a:t>
            </a:r>
            <a:r>
              <a:rPr lang="zh-CN" altLang="en-US" sz="2000" b="1" kern="0" smtClean="0">
                <a:solidFill>
                  <a:srgbClr val="00B0F0"/>
                </a:solidFill>
                <a:latin typeface="微软雅黑" pitchFamily="34" charset="-122"/>
                <a:ea typeface="微软雅黑" pitchFamily="34" charset="-122"/>
              </a:rPr>
              <a:t>。</a:t>
            </a:r>
            <a:endParaRPr lang="en-US" altLang="zh-CN" sz="2000" b="1" kern="0" dirty="0" smtClean="0">
              <a:solidFill>
                <a:srgbClr val="00B0F0"/>
              </a:solidFill>
              <a:latin typeface="微软雅黑" pitchFamily="34" charset="-122"/>
              <a:ea typeface="微软雅黑" pitchFamily="34" charset="-122"/>
            </a:endParaRPr>
          </a:p>
          <a:p>
            <a:pPr>
              <a:lnSpc>
                <a:spcPct val="150000"/>
              </a:lnSpc>
            </a:pPr>
            <a:r>
              <a:rPr lang="en-US" altLang="zh-CN" sz="2000" b="1" kern="0" dirty="0">
                <a:solidFill>
                  <a:srgbClr val="00B0F0"/>
                </a:solidFill>
                <a:latin typeface="微软雅黑" pitchFamily="34" charset="-122"/>
                <a:ea typeface="微软雅黑" pitchFamily="34" charset="-122"/>
              </a:rPr>
              <a:t> </a:t>
            </a:r>
            <a:r>
              <a:rPr lang="en-US" altLang="zh-CN" sz="2000" b="1" kern="0" dirty="0" smtClean="0">
                <a:solidFill>
                  <a:srgbClr val="00B0F0"/>
                </a:solidFill>
                <a:latin typeface="微软雅黑" pitchFamily="34" charset="-122"/>
                <a:ea typeface="微软雅黑" pitchFamily="34" charset="-122"/>
              </a:rPr>
              <a:t>       L3-</a:t>
            </a:r>
            <a:r>
              <a:rPr lang="en-US" altLang="zh-CN" sz="2000" b="1" kern="0" dirty="0">
                <a:solidFill>
                  <a:srgbClr val="00B0F0"/>
                </a:solidFill>
                <a:latin typeface="微软雅黑" pitchFamily="34" charset="-122"/>
                <a:ea typeface="微软雅黑" pitchFamily="34" charset="-122"/>
              </a:rPr>
              <a:t>--</a:t>
            </a:r>
            <a:r>
              <a:rPr lang="zh-CN" altLang="en-US" sz="2000" b="1" kern="0" dirty="0">
                <a:solidFill>
                  <a:srgbClr val="00B0F0"/>
                </a:solidFill>
                <a:latin typeface="微软雅黑" pitchFamily="34" charset="-122"/>
                <a:ea typeface="微软雅黑" pitchFamily="34" charset="-122"/>
              </a:rPr>
              <a:t>若现场实际</a:t>
            </a:r>
            <a:r>
              <a:rPr lang="zh-CN" altLang="en-US" sz="2000" b="1" kern="0" dirty="0" smtClean="0">
                <a:solidFill>
                  <a:srgbClr val="00B0F0"/>
                </a:solidFill>
                <a:latin typeface="微软雅黑" pitchFamily="34" charset="-122"/>
                <a:ea typeface="微软雅黑" pitchFamily="34" charset="-122"/>
              </a:rPr>
              <a:t>皮带轮有防护罩但状况不好</a:t>
            </a:r>
            <a:r>
              <a:rPr lang="zh-CN" altLang="en-US" sz="2000" b="1" kern="0" dirty="0">
                <a:solidFill>
                  <a:srgbClr val="00B0F0"/>
                </a:solidFill>
                <a:latin typeface="微软雅黑" pitchFamily="34" charset="-122"/>
                <a:ea typeface="微软雅黑" pitchFamily="34" charset="-122"/>
              </a:rPr>
              <a:t>，发生事故的可能性，其分数值</a:t>
            </a:r>
            <a:r>
              <a:rPr lang="zh-CN" altLang="en-US" sz="2000" b="1" kern="0" dirty="0" smtClean="0">
                <a:solidFill>
                  <a:srgbClr val="00B0F0"/>
                </a:solidFill>
                <a:latin typeface="微软雅黑" pitchFamily="34" charset="-122"/>
                <a:ea typeface="微软雅黑" pitchFamily="34" charset="-122"/>
              </a:rPr>
              <a:t>为</a:t>
            </a:r>
            <a:r>
              <a:rPr lang="en-US" altLang="zh-CN" sz="2000" b="1" kern="0" dirty="0" smtClean="0">
                <a:solidFill>
                  <a:srgbClr val="00B0F0"/>
                </a:solidFill>
                <a:latin typeface="微软雅黑" pitchFamily="34" charset="-122"/>
                <a:ea typeface="微软雅黑" pitchFamily="34" charset="-122"/>
              </a:rPr>
              <a:t>3</a:t>
            </a:r>
            <a:r>
              <a:rPr lang="zh-CN" altLang="en-US" sz="2000" b="1" kern="0" dirty="0" smtClean="0">
                <a:solidFill>
                  <a:srgbClr val="00B0F0"/>
                </a:solidFill>
                <a:latin typeface="微软雅黑" pitchFamily="34" charset="-122"/>
                <a:ea typeface="微软雅黑" pitchFamily="34" charset="-122"/>
              </a:rPr>
              <a:t>。</a:t>
            </a:r>
            <a:endParaRPr lang="en-US" altLang="zh-CN" sz="2000" b="1" kern="0" dirty="0">
              <a:solidFill>
                <a:srgbClr val="00B0F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841864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86483" y="2021039"/>
            <a:ext cx="8810625"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400" b="1" kern="0" dirty="0" smtClean="0">
                <a:latin typeface="微软雅黑" pitchFamily="34" charset="-122"/>
                <a:ea typeface="微软雅黑" pitchFamily="34" charset="-122"/>
              </a:rPr>
              <a:t>风险</a:t>
            </a:r>
            <a:r>
              <a:rPr lang="zh-CN" altLang="en-US" sz="2400" b="1" kern="0" dirty="0">
                <a:latin typeface="微软雅黑" pitchFamily="34" charset="-122"/>
                <a:ea typeface="微软雅黑" pitchFamily="34" charset="-122"/>
              </a:rPr>
              <a:t>越大，管控级别越高</a:t>
            </a:r>
            <a:r>
              <a:rPr lang="zh-CN" altLang="en-US" sz="2400" b="1" kern="0" dirty="0" smtClean="0">
                <a:latin typeface="微软雅黑" pitchFamily="34" charset="-122"/>
                <a:ea typeface="微软雅黑" pitchFamily="34" charset="-122"/>
              </a:rPr>
              <a:t>；</a:t>
            </a:r>
            <a:endParaRPr lang="en-US" altLang="zh-CN" sz="2400" b="1" kern="0" dirty="0">
              <a:latin typeface="微软雅黑" pitchFamily="34" charset="-122"/>
              <a:ea typeface="微软雅黑" pitchFamily="34" charset="-122"/>
            </a:endParaRPr>
          </a:p>
          <a:p>
            <a:pPr marL="285750" indent="-285750">
              <a:lnSpc>
                <a:spcPct val="150000"/>
              </a:lnSpc>
              <a:buFont typeface="Arial" panose="020B0604020202020204" pitchFamily="34" charset="0"/>
              <a:buChar char="•"/>
            </a:pPr>
            <a:r>
              <a:rPr lang="zh-CN" altLang="en-US" sz="2400" b="1" kern="0" dirty="0" smtClean="0">
                <a:latin typeface="微软雅黑" pitchFamily="34" charset="-122"/>
                <a:ea typeface="微软雅黑" pitchFamily="34" charset="-122"/>
              </a:rPr>
              <a:t>上级</a:t>
            </a:r>
            <a:r>
              <a:rPr lang="zh-CN" altLang="en-US" sz="2400" b="1" kern="0" dirty="0">
                <a:latin typeface="微软雅黑" pitchFamily="34" charset="-122"/>
                <a:ea typeface="微软雅黑" pitchFamily="34" charset="-122"/>
              </a:rPr>
              <a:t>负责管控的风险，下级必须负责管控。</a:t>
            </a:r>
          </a:p>
          <a:p>
            <a:pPr>
              <a:lnSpc>
                <a:spcPct val="150000"/>
              </a:lnSpc>
            </a:pPr>
            <a:r>
              <a:rPr lang="zh-CN" altLang="en-US" sz="2400" b="1" kern="0" dirty="0" smtClean="0">
                <a:latin typeface="微软雅黑" pitchFamily="34" charset="-122"/>
                <a:ea typeface="微软雅黑" pitchFamily="34" charset="-122"/>
              </a:rPr>
              <a:t>    如</a:t>
            </a:r>
            <a:r>
              <a:rPr lang="zh-CN" altLang="en-US" sz="2400" b="1" kern="0" dirty="0">
                <a:latin typeface="微软雅黑" pitchFamily="34" charset="-122"/>
                <a:ea typeface="微软雅黑" pitchFamily="34" charset="-122"/>
              </a:rPr>
              <a:t>：一级、二级风险可由公司直接监管，风险点所在车间总体管控，班组、岗位负责责任范围内容的危险源管控</a:t>
            </a:r>
            <a:r>
              <a:rPr lang="zh-CN" altLang="en-US" sz="2400" b="1" kern="0" dirty="0" smtClean="0">
                <a:latin typeface="微软雅黑" pitchFamily="34" charset="-122"/>
                <a:ea typeface="微软雅黑" pitchFamily="34" charset="-122"/>
              </a:rPr>
              <a:t>；</a:t>
            </a:r>
            <a:endParaRPr lang="en-US" altLang="zh-CN" sz="2400" b="1" kern="0" dirty="0" smtClean="0">
              <a:latin typeface="微软雅黑" pitchFamily="34" charset="-122"/>
              <a:ea typeface="微软雅黑" pitchFamily="34" charset="-122"/>
            </a:endParaRPr>
          </a:p>
          <a:p>
            <a:pPr marL="342900" indent="-342900">
              <a:lnSpc>
                <a:spcPct val="150000"/>
              </a:lnSpc>
              <a:buFont typeface="Arial" panose="020B0604020202020204" pitchFamily="34" charset="0"/>
              <a:buChar char="•"/>
            </a:pPr>
            <a:r>
              <a:rPr lang="zh-CN" altLang="en-US" sz="2400" b="1" kern="0" dirty="0">
                <a:latin typeface="微软雅黑" pitchFamily="34" charset="-122"/>
                <a:ea typeface="微软雅黑" pitchFamily="34" charset="-122"/>
              </a:rPr>
              <a:t>分级管</a:t>
            </a:r>
            <a:r>
              <a:rPr lang="zh-CN" altLang="en-US" sz="2400" b="1" kern="0" dirty="0" smtClean="0">
                <a:latin typeface="微软雅黑" pitchFamily="34" charset="-122"/>
                <a:ea typeface="微软雅黑" pitchFamily="34" charset="-122"/>
              </a:rPr>
              <a:t>控的内容，可直接决定隐患排查环节中各级排查的检查表内容。</a:t>
            </a:r>
            <a:endParaRPr lang="zh-CN" altLang="en-US" sz="2400" b="1" kern="0" dirty="0">
              <a:latin typeface="微软雅黑" pitchFamily="34" charset="-122"/>
              <a:ea typeface="微软雅黑" pitchFamily="34" charset="-122"/>
            </a:endParaRPr>
          </a:p>
        </p:txBody>
      </p:sp>
      <p:sp>
        <p:nvSpPr>
          <p:cNvPr id="3" name="标题 2"/>
          <p:cNvSpPr>
            <a:spLocks noGrp="1"/>
          </p:cNvSpPr>
          <p:nvPr>
            <p:ph type="title"/>
          </p:nvPr>
        </p:nvSpPr>
        <p:spPr>
          <a:xfrm>
            <a:off x="477497" y="627446"/>
            <a:ext cx="9450916" cy="1281113"/>
          </a:xfrm>
        </p:spPr>
        <p:txBody>
          <a:bodyPr/>
          <a:lstStyle/>
          <a:p>
            <a:r>
              <a:rPr lang="zh-CN" altLang="en-US" b="1" kern="0" dirty="0">
                <a:solidFill>
                  <a:srgbClr val="C00000"/>
                </a:solidFill>
                <a:latin typeface="微软雅黑" pitchFamily="34" charset="-122"/>
                <a:ea typeface="微软雅黑" pitchFamily="34" charset="-122"/>
              </a:rPr>
              <a:t>六：风险分级管控基本原则建议</a:t>
            </a:r>
            <a:endParaRPr lang="zh-CN" altLang="en-US" dirty="0"/>
          </a:p>
        </p:txBody>
      </p:sp>
    </p:spTree>
    <p:extLst>
      <p:ext uri="{BB962C8B-B14F-4D97-AF65-F5344CB8AC3E}">
        <p14:creationId xmlns:p14="http://schemas.microsoft.com/office/powerpoint/2010/main" xmlns="" val="437571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9257" y="505631"/>
            <a:ext cx="8553647" cy="523220"/>
          </a:xfrm>
          <a:prstGeom prst="rect">
            <a:avLst/>
          </a:prstGeom>
          <a:noFill/>
        </p:spPr>
        <p:txBody>
          <a:bodyPr wrap="square" rtlCol="0">
            <a:spAutoFit/>
          </a:bodyPr>
          <a:lstStyle/>
          <a:p>
            <a:r>
              <a:rPr lang="zh-CN" altLang="en-US" sz="2800" dirty="0" smtClean="0"/>
              <a:t>一、风险</a:t>
            </a:r>
            <a:r>
              <a:rPr lang="zh-CN" altLang="en-US" sz="2800" dirty="0"/>
              <a:t>分级管控和隐患排查治理</a:t>
            </a:r>
            <a:r>
              <a:rPr lang="zh-CN" altLang="en-US" sz="2800" dirty="0" smtClean="0"/>
              <a:t>体系框架示意图</a:t>
            </a:r>
            <a:endParaRPr lang="zh-CN" altLang="en-US" sz="2800" dirty="0"/>
          </a:p>
        </p:txBody>
      </p:sp>
      <p:grpSp>
        <p:nvGrpSpPr>
          <p:cNvPr id="125" name="组合 124"/>
          <p:cNvGrpSpPr/>
          <p:nvPr/>
        </p:nvGrpSpPr>
        <p:grpSpPr>
          <a:xfrm>
            <a:off x="1088428" y="1088405"/>
            <a:ext cx="10320606" cy="5652219"/>
            <a:chOff x="1467764" y="1170886"/>
            <a:chExt cx="10320606" cy="5652219"/>
          </a:xfrm>
        </p:grpSpPr>
        <p:sp>
          <p:nvSpPr>
            <p:cNvPr id="126" name="矩形: 圆角 4"/>
            <p:cNvSpPr/>
            <p:nvPr/>
          </p:nvSpPr>
          <p:spPr>
            <a:xfrm>
              <a:off x="1514339" y="1170886"/>
              <a:ext cx="1891876" cy="4702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排查、识别</a:t>
              </a:r>
            </a:p>
          </p:txBody>
        </p:sp>
        <p:sp>
          <p:nvSpPr>
            <p:cNvPr id="128" name="矩形: 圆角 5"/>
            <p:cNvSpPr/>
            <p:nvPr/>
          </p:nvSpPr>
          <p:spPr>
            <a:xfrm>
              <a:off x="1493088" y="2027187"/>
              <a:ext cx="1913127" cy="4796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评估、分级</a:t>
              </a:r>
            </a:p>
          </p:txBody>
        </p:sp>
        <p:sp>
          <p:nvSpPr>
            <p:cNvPr id="130" name="矩形: 圆角 6"/>
            <p:cNvSpPr/>
            <p:nvPr/>
          </p:nvSpPr>
          <p:spPr>
            <a:xfrm>
              <a:off x="1475186" y="3015097"/>
              <a:ext cx="2014332" cy="5614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危险源辨识</a:t>
              </a:r>
            </a:p>
          </p:txBody>
        </p:sp>
        <p:sp>
          <p:nvSpPr>
            <p:cNvPr id="132" name="矩形: 圆角 7"/>
            <p:cNvSpPr/>
            <p:nvPr/>
          </p:nvSpPr>
          <p:spPr>
            <a:xfrm>
              <a:off x="1467764" y="4022801"/>
              <a:ext cx="2014332" cy="5614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危险源评价</a:t>
              </a:r>
            </a:p>
          </p:txBody>
        </p:sp>
        <p:sp>
          <p:nvSpPr>
            <p:cNvPr id="134" name="椭圆 133"/>
            <p:cNvSpPr/>
            <p:nvPr/>
          </p:nvSpPr>
          <p:spPr>
            <a:xfrm>
              <a:off x="4001572" y="1954380"/>
              <a:ext cx="1332555" cy="5630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一级</a:t>
              </a:r>
              <a:endParaRPr lang="en-US" altLang="zh-CN" dirty="0"/>
            </a:p>
            <a:p>
              <a:pPr algn="ctr"/>
              <a:r>
                <a:rPr lang="zh-CN" altLang="en-US" dirty="0"/>
                <a:t>风险点</a:t>
              </a:r>
            </a:p>
          </p:txBody>
        </p:sp>
        <p:sp>
          <p:nvSpPr>
            <p:cNvPr id="136" name="椭圆 135"/>
            <p:cNvSpPr/>
            <p:nvPr/>
          </p:nvSpPr>
          <p:spPr>
            <a:xfrm>
              <a:off x="6002396" y="1945434"/>
              <a:ext cx="1296625" cy="5959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二级</a:t>
              </a:r>
              <a:endParaRPr lang="en-US" altLang="zh-CN" dirty="0"/>
            </a:p>
            <a:p>
              <a:pPr algn="ctr"/>
              <a:r>
                <a:rPr lang="zh-CN" altLang="en-US" dirty="0"/>
                <a:t>风险点</a:t>
              </a:r>
            </a:p>
          </p:txBody>
        </p:sp>
        <p:sp>
          <p:nvSpPr>
            <p:cNvPr id="137" name="椭圆 136"/>
            <p:cNvSpPr/>
            <p:nvPr/>
          </p:nvSpPr>
          <p:spPr>
            <a:xfrm>
              <a:off x="8039727" y="1958979"/>
              <a:ext cx="1248071" cy="6300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三级</a:t>
              </a:r>
              <a:endParaRPr lang="en-US" altLang="zh-CN" dirty="0"/>
            </a:p>
            <a:p>
              <a:pPr algn="ctr"/>
              <a:r>
                <a:rPr lang="zh-CN" altLang="en-US" dirty="0"/>
                <a:t>风险点</a:t>
              </a:r>
            </a:p>
          </p:txBody>
        </p:sp>
        <p:sp>
          <p:nvSpPr>
            <p:cNvPr id="138" name="椭圆 137"/>
            <p:cNvSpPr/>
            <p:nvPr/>
          </p:nvSpPr>
          <p:spPr>
            <a:xfrm>
              <a:off x="9779217" y="1876998"/>
              <a:ext cx="1252800" cy="6298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四级</a:t>
              </a:r>
              <a:endParaRPr lang="en-US" altLang="zh-CN" dirty="0"/>
            </a:p>
            <a:p>
              <a:pPr algn="ctr"/>
              <a:r>
                <a:rPr lang="zh-CN" altLang="en-US" dirty="0"/>
                <a:t>风险点</a:t>
              </a:r>
            </a:p>
          </p:txBody>
        </p:sp>
        <p:sp>
          <p:nvSpPr>
            <p:cNvPr id="140" name="矩形: 圆角 13"/>
            <p:cNvSpPr/>
            <p:nvPr/>
          </p:nvSpPr>
          <p:spPr>
            <a:xfrm>
              <a:off x="3940501" y="5025703"/>
              <a:ext cx="2996316" cy="50150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厂级、车间级、班组级、岗位级</a:t>
              </a:r>
            </a:p>
          </p:txBody>
        </p:sp>
        <p:sp>
          <p:nvSpPr>
            <p:cNvPr id="142" name="矩形: 圆角 14"/>
            <p:cNvSpPr/>
            <p:nvPr/>
          </p:nvSpPr>
          <p:spPr>
            <a:xfrm>
              <a:off x="1473452" y="4950536"/>
              <a:ext cx="2014332" cy="5614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分级管控</a:t>
              </a:r>
            </a:p>
          </p:txBody>
        </p:sp>
        <p:grpSp>
          <p:nvGrpSpPr>
            <p:cNvPr id="144" name="组合 143"/>
            <p:cNvGrpSpPr/>
            <p:nvPr/>
          </p:nvGrpSpPr>
          <p:grpSpPr>
            <a:xfrm>
              <a:off x="3842804" y="2797975"/>
              <a:ext cx="1695456" cy="1032667"/>
              <a:chOff x="4542207" y="4239314"/>
              <a:chExt cx="1695456" cy="1032667"/>
            </a:xfrm>
          </p:grpSpPr>
          <p:sp>
            <p:nvSpPr>
              <p:cNvPr id="259" name="椭圆 258"/>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0" name="爆炸形: 8 pt  19"/>
              <p:cNvSpPr/>
              <p:nvPr/>
            </p:nvSpPr>
            <p:spPr>
              <a:xfrm>
                <a:off x="4865202" y="4328071"/>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61" name="爆炸形: 8 pt  20"/>
              <p:cNvSpPr/>
              <p:nvPr/>
            </p:nvSpPr>
            <p:spPr>
              <a:xfrm>
                <a:off x="4702932" y="4551836"/>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爆炸形: 8 pt  21"/>
              <p:cNvSpPr/>
              <p:nvPr/>
            </p:nvSpPr>
            <p:spPr>
              <a:xfrm>
                <a:off x="5177900" y="4517927"/>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爆炸形: 8 pt  22"/>
              <p:cNvSpPr/>
              <p:nvPr/>
            </p:nvSpPr>
            <p:spPr>
              <a:xfrm>
                <a:off x="5806531" y="4391988"/>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爆炸形: 8 pt  23"/>
              <p:cNvSpPr/>
              <p:nvPr/>
            </p:nvSpPr>
            <p:spPr>
              <a:xfrm>
                <a:off x="5787551" y="4607777"/>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65" name="爆炸形: 8 pt  24"/>
              <p:cNvSpPr/>
              <p:nvPr/>
            </p:nvSpPr>
            <p:spPr>
              <a:xfrm>
                <a:off x="5312934" y="4284734"/>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矩形: 圆角 25"/>
              <p:cNvSpPr/>
              <p:nvPr/>
            </p:nvSpPr>
            <p:spPr>
              <a:xfrm>
                <a:off x="4832911" y="4751120"/>
                <a:ext cx="1132346" cy="407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若干危险源</a:t>
                </a:r>
              </a:p>
            </p:txBody>
          </p:sp>
        </p:grpSp>
        <p:grpSp>
          <p:nvGrpSpPr>
            <p:cNvPr id="162" name="组合 161"/>
            <p:cNvGrpSpPr/>
            <p:nvPr/>
          </p:nvGrpSpPr>
          <p:grpSpPr>
            <a:xfrm>
              <a:off x="5875971" y="2784019"/>
              <a:ext cx="1695456" cy="1032667"/>
              <a:chOff x="4542207" y="4239314"/>
              <a:chExt cx="1695456" cy="1032667"/>
            </a:xfrm>
          </p:grpSpPr>
          <p:sp>
            <p:nvSpPr>
              <p:cNvPr id="251" name="椭圆 250"/>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2" name="爆炸形: 8 pt  29"/>
              <p:cNvSpPr/>
              <p:nvPr/>
            </p:nvSpPr>
            <p:spPr>
              <a:xfrm>
                <a:off x="4865202" y="4328071"/>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3" name="爆炸形: 8 pt  30"/>
              <p:cNvSpPr/>
              <p:nvPr/>
            </p:nvSpPr>
            <p:spPr>
              <a:xfrm>
                <a:off x="4702932" y="4551836"/>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爆炸形: 8 pt  31"/>
              <p:cNvSpPr/>
              <p:nvPr/>
            </p:nvSpPr>
            <p:spPr>
              <a:xfrm>
                <a:off x="5177900" y="4517927"/>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爆炸形: 8 pt  32"/>
              <p:cNvSpPr/>
              <p:nvPr/>
            </p:nvSpPr>
            <p:spPr>
              <a:xfrm>
                <a:off x="5806531" y="4391988"/>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爆炸形: 8 pt  33"/>
              <p:cNvSpPr/>
              <p:nvPr/>
            </p:nvSpPr>
            <p:spPr>
              <a:xfrm>
                <a:off x="5787551" y="4607777"/>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57" name="爆炸形: 8 pt  34"/>
              <p:cNvSpPr/>
              <p:nvPr/>
            </p:nvSpPr>
            <p:spPr>
              <a:xfrm>
                <a:off x="5312934" y="4284734"/>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矩形: 圆角 35"/>
              <p:cNvSpPr/>
              <p:nvPr/>
            </p:nvSpPr>
            <p:spPr>
              <a:xfrm>
                <a:off x="4832911" y="4751120"/>
                <a:ext cx="1132346" cy="407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若干危险源</a:t>
                </a:r>
              </a:p>
            </p:txBody>
          </p:sp>
        </p:grpSp>
        <p:grpSp>
          <p:nvGrpSpPr>
            <p:cNvPr id="163" name="组合 162"/>
            <p:cNvGrpSpPr/>
            <p:nvPr/>
          </p:nvGrpSpPr>
          <p:grpSpPr>
            <a:xfrm>
              <a:off x="7845457" y="2799513"/>
              <a:ext cx="1695456" cy="1032667"/>
              <a:chOff x="4542207" y="4239314"/>
              <a:chExt cx="1695456" cy="1032667"/>
            </a:xfrm>
          </p:grpSpPr>
          <p:sp>
            <p:nvSpPr>
              <p:cNvPr id="243" name="椭圆 242"/>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4" name="爆炸形: 8 pt  38"/>
              <p:cNvSpPr/>
              <p:nvPr/>
            </p:nvSpPr>
            <p:spPr>
              <a:xfrm>
                <a:off x="4865202" y="4328071"/>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5" name="爆炸形: 8 pt  39"/>
              <p:cNvSpPr/>
              <p:nvPr/>
            </p:nvSpPr>
            <p:spPr>
              <a:xfrm>
                <a:off x="4702932" y="4551836"/>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爆炸形: 8 pt  40"/>
              <p:cNvSpPr/>
              <p:nvPr/>
            </p:nvSpPr>
            <p:spPr>
              <a:xfrm>
                <a:off x="5177900" y="4517927"/>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爆炸形: 8 pt  41"/>
              <p:cNvSpPr/>
              <p:nvPr/>
            </p:nvSpPr>
            <p:spPr>
              <a:xfrm>
                <a:off x="5806531" y="4391988"/>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爆炸形: 8 pt  42"/>
              <p:cNvSpPr/>
              <p:nvPr/>
            </p:nvSpPr>
            <p:spPr>
              <a:xfrm>
                <a:off x="5787551" y="4607777"/>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49" name="爆炸形: 8 pt  43"/>
              <p:cNvSpPr/>
              <p:nvPr/>
            </p:nvSpPr>
            <p:spPr>
              <a:xfrm>
                <a:off x="5312934" y="4284734"/>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矩形: 圆角 44"/>
              <p:cNvSpPr/>
              <p:nvPr/>
            </p:nvSpPr>
            <p:spPr>
              <a:xfrm>
                <a:off x="4832911" y="4751120"/>
                <a:ext cx="1132346" cy="407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若干危险源</a:t>
                </a:r>
              </a:p>
            </p:txBody>
          </p:sp>
        </p:grpSp>
        <p:grpSp>
          <p:nvGrpSpPr>
            <p:cNvPr id="164" name="组合 163"/>
            <p:cNvGrpSpPr/>
            <p:nvPr/>
          </p:nvGrpSpPr>
          <p:grpSpPr>
            <a:xfrm>
              <a:off x="9727529" y="2881848"/>
              <a:ext cx="1695456" cy="1032667"/>
              <a:chOff x="4542207" y="4239314"/>
              <a:chExt cx="1695456" cy="1032667"/>
            </a:xfrm>
          </p:grpSpPr>
          <p:sp>
            <p:nvSpPr>
              <p:cNvPr id="235" name="椭圆 234"/>
              <p:cNvSpPr/>
              <p:nvPr/>
            </p:nvSpPr>
            <p:spPr>
              <a:xfrm>
                <a:off x="4542207" y="4239314"/>
                <a:ext cx="1695456" cy="103266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6" name="爆炸形: 8 pt  47"/>
              <p:cNvSpPr/>
              <p:nvPr/>
            </p:nvSpPr>
            <p:spPr>
              <a:xfrm>
                <a:off x="4865202" y="4328071"/>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7" name="爆炸形: 8 pt  48"/>
              <p:cNvSpPr/>
              <p:nvPr/>
            </p:nvSpPr>
            <p:spPr>
              <a:xfrm>
                <a:off x="4702932" y="4551836"/>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爆炸形: 8 pt  49"/>
              <p:cNvSpPr/>
              <p:nvPr/>
            </p:nvSpPr>
            <p:spPr>
              <a:xfrm>
                <a:off x="5177900" y="4517927"/>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爆炸形: 8 pt  50"/>
              <p:cNvSpPr/>
              <p:nvPr/>
            </p:nvSpPr>
            <p:spPr>
              <a:xfrm>
                <a:off x="5806531" y="4391988"/>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爆炸形: 8 pt  51"/>
              <p:cNvSpPr/>
              <p:nvPr/>
            </p:nvSpPr>
            <p:spPr>
              <a:xfrm>
                <a:off x="5787551" y="4607777"/>
                <a:ext cx="212035" cy="22376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41" name="爆炸形: 8 pt  52"/>
              <p:cNvSpPr/>
              <p:nvPr/>
            </p:nvSpPr>
            <p:spPr>
              <a:xfrm>
                <a:off x="5312934" y="4284734"/>
                <a:ext cx="212035" cy="22376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圆角 53"/>
              <p:cNvSpPr/>
              <p:nvPr/>
            </p:nvSpPr>
            <p:spPr>
              <a:xfrm>
                <a:off x="4832911" y="4751120"/>
                <a:ext cx="1132346" cy="407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若干危险源</a:t>
                </a:r>
              </a:p>
            </p:txBody>
          </p:sp>
        </p:grpSp>
        <p:grpSp>
          <p:nvGrpSpPr>
            <p:cNvPr id="165" name="组合 164"/>
            <p:cNvGrpSpPr/>
            <p:nvPr/>
          </p:nvGrpSpPr>
          <p:grpSpPr>
            <a:xfrm>
              <a:off x="3823569" y="3984234"/>
              <a:ext cx="1892518" cy="750850"/>
              <a:chOff x="4154926" y="4340733"/>
              <a:chExt cx="1892518" cy="750850"/>
            </a:xfrm>
          </p:grpSpPr>
          <p:sp>
            <p:nvSpPr>
              <p:cNvPr id="229" name="椭圆 228"/>
              <p:cNvSpPr/>
              <p:nvPr/>
            </p:nvSpPr>
            <p:spPr>
              <a:xfrm>
                <a:off x="4154926" y="4340733"/>
                <a:ext cx="1892518" cy="7508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危险源分级排序</a:t>
                </a:r>
              </a:p>
            </p:txBody>
          </p:sp>
          <p:sp>
            <p:nvSpPr>
              <p:cNvPr id="230" name="爆炸形: 8 pt  65"/>
              <p:cNvSpPr/>
              <p:nvPr/>
            </p:nvSpPr>
            <p:spPr>
              <a:xfrm>
                <a:off x="4573407" y="4465983"/>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爆炸形: 8 pt  66"/>
              <p:cNvSpPr/>
              <p:nvPr/>
            </p:nvSpPr>
            <p:spPr>
              <a:xfrm>
                <a:off x="4824468" y="4476722"/>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爆炸形: 8 pt  67"/>
              <p:cNvSpPr/>
              <p:nvPr/>
            </p:nvSpPr>
            <p:spPr>
              <a:xfrm>
                <a:off x="5314303" y="4461293"/>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爆炸形: 8 pt  68"/>
              <p:cNvSpPr/>
              <p:nvPr/>
            </p:nvSpPr>
            <p:spPr>
              <a:xfrm>
                <a:off x="5573912" y="4457854"/>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爆炸形: 8 pt  69"/>
              <p:cNvSpPr/>
              <p:nvPr/>
            </p:nvSpPr>
            <p:spPr>
              <a:xfrm>
                <a:off x="5049363" y="4449567"/>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6" name="组合 165"/>
            <p:cNvGrpSpPr/>
            <p:nvPr/>
          </p:nvGrpSpPr>
          <p:grpSpPr>
            <a:xfrm>
              <a:off x="5836302" y="3992998"/>
              <a:ext cx="1892518" cy="750850"/>
              <a:chOff x="4154926" y="4340733"/>
              <a:chExt cx="1892518" cy="750850"/>
            </a:xfrm>
          </p:grpSpPr>
          <p:sp>
            <p:nvSpPr>
              <p:cNvPr id="223" name="椭圆 222"/>
              <p:cNvSpPr/>
              <p:nvPr/>
            </p:nvSpPr>
            <p:spPr>
              <a:xfrm>
                <a:off x="4154926" y="4340733"/>
                <a:ext cx="1892518" cy="7508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危险源分级排序</a:t>
                </a:r>
              </a:p>
            </p:txBody>
          </p:sp>
          <p:sp>
            <p:nvSpPr>
              <p:cNvPr id="224" name="爆炸形: 8 pt  73"/>
              <p:cNvSpPr/>
              <p:nvPr/>
            </p:nvSpPr>
            <p:spPr>
              <a:xfrm>
                <a:off x="4573407" y="4465983"/>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爆炸形: 8 pt  74"/>
              <p:cNvSpPr/>
              <p:nvPr/>
            </p:nvSpPr>
            <p:spPr>
              <a:xfrm>
                <a:off x="4824468" y="4476722"/>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爆炸形: 8 pt  75"/>
              <p:cNvSpPr/>
              <p:nvPr/>
            </p:nvSpPr>
            <p:spPr>
              <a:xfrm>
                <a:off x="5314303" y="4461293"/>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爆炸形: 8 pt  76"/>
              <p:cNvSpPr/>
              <p:nvPr/>
            </p:nvSpPr>
            <p:spPr>
              <a:xfrm>
                <a:off x="5573912" y="4457854"/>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爆炸形: 8 pt  77"/>
              <p:cNvSpPr/>
              <p:nvPr/>
            </p:nvSpPr>
            <p:spPr>
              <a:xfrm>
                <a:off x="5049363" y="4449567"/>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7" name="组合 166"/>
            <p:cNvGrpSpPr/>
            <p:nvPr/>
          </p:nvGrpSpPr>
          <p:grpSpPr>
            <a:xfrm>
              <a:off x="7925376" y="4022336"/>
              <a:ext cx="1892518" cy="750850"/>
              <a:chOff x="4154926" y="4340733"/>
              <a:chExt cx="1892518" cy="750850"/>
            </a:xfrm>
          </p:grpSpPr>
          <p:sp>
            <p:nvSpPr>
              <p:cNvPr id="217" name="椭圆 216"/>
              <p:cNvSpPr/>
              <p:nvPr/>
            </p:nvSpPr>
            <p:spPr>
              <a:xfrm>
                <a:off x="4154926" y="4340733"/>
                <a:ext cx="1892518" cy="7508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危险源分级排序</a:t>
                </a:r>
              </a:p>
            </p:txBody>
          </p:sp>
          <p:sp>
            <p:nvSpPr>
              <p:cNvPr id="218" name="爆炸形: 8 pt  80"/>
              <p:cNvSpPr/>
              <p:nvPr/>
            </p:nvSpPr>
            <p:spPr>
              <a:xfrm>
                <a:off x="4573407" y="4465983"/>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爆炸形: 8 pt  81"/>
              <p:cNvSpPr/>
              <p:nvPr/>
            </p:nvSpPr>
            <p:spPr>
              <a:xfrm>
                <a:off x="4824468" y="4476722"/>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爆炸形: 8 pt  82"/>
              <p:cNvSpPr/>
              <p:nvPr/>
            </p:nvSpPr>
            <p:spPr>
              <a:xfrm>
                <a:off x="5314303" y="4461293"/>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爆炸形: 8 pt  83"/>
              <p:cNvSpPr/>
              <p:nvPr/>
            </p:nvSpPr>
            <p:spPr>
              <a:xfrm>
                <a:off x="5573912" y="4457854"/>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爆炸形: 8 pt  84"/>
              <p:cNvSpPr/>
              <p:nvPr/>
            </p:nvSpPr>
            <p:spPr>
              <a:xfrm>
                <a:off x="5049363" y="4449567"/>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9895852" y="4022929"/>
              <a:ext cx="1892518" cy="750850"/>
              <a:chOff x="4154926" y="4340733"/>
              <a:chExt cx="1892518" cy="750850"/>
            </a:xfrm>
          </p:grpSpPr>
          <p:sp>
            <p:nvSpPr>
              <p:cNvPr id="211" name="椭圆 210"/>
              <p:cNvSpPr/>
              <p:nvPr/>
            </p:nvSpPr>
            <p:spPr>
              <a:xfrm>
                <a:off x="4154926" y="4340733"/>
                <a:ext cx="1892518" cy="7508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危险源分级排序</a:t>
                </a:r>
              </a:p>
            </p:txBody>
          </p:sp>
          <p:sp>
            <p:nvSpPr>
              <p:cNvPr id="212" name="爆炸形: 8 pt  87"/>
              <p:cNvSpPr/>
              <p:nvPr/>
            </p:nvSpPr>
            <p:spPr>
              <a:xfrm>
                <a:off x="4573407" y="4465983"/>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爆炸形: 8 pt  88"/>
              <p:cNvSpPr/>
              <p:nvPr/>
            </p:nvSpPr>
            <p:spPr>
              <a:xfrm>
                <a:off x="4824468" y="4476722"/>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爆炸形: 8 pt  89"/>
              <p:cNvSpPr/>
              <p:nvPr/>
            </p:nvSpPr>
            <p:spPr>
              <a:xfrm>
                <a:off x="5314303" y="4461293"/>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爆炸形: 8 pt  90"/>
              <p:cNvSpPr/>
              <p:nvPr/>
            </p:nvSpPr>
            <p:spPr>
              <a:xfrm>
                <a:off x="5573912" y="4457854"/>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爆炸形: 8 pt  91"/>
              <p:cNvSpPr/>
              <p:nvPr/>
            </p:nvSpPr>
            <p:spPr>
              <a:xfrm>
                <a:off x="5049363" y="4449567"/>
                <a:ext cx="178003" cy="14393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矩形: 圆角 95"/>
            <p:cNvSpPr/>
            <p:nvPr/>
          </p:nvSpPr>
          <p:spPr>
            <a:xfrm>
              <a:off x="1475186" y="5825996"/>
              <a:ext cx="2014332" cy="9971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基于风险点、危险源的隐患排查、治理</a:t>
              </a:r>
            </a:p>
          </p:txBody>
        </p:sp>
        <p:sp>
          <p:nvSpPr>
            <p:cNvPr id="170" name="矩形: 圆角 96"/>
            <p:cNvSpPr/>
            <p:nvPr/>
          </p:nvSpPr>
          <p:spPr>
            <a:xfrm>
              <a:off x="7320929" y="5041528"/>
              <a:ext cx="3700687" cy="50150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工程措施、管理措施、个体防护、应急管理</a:t>
              </a:r>
            </a:p>
          </p:txBody>
        </p:sp>
        <p:sp>
          <p:nvSpPr>
            <p:cNvPr id="171" name="矩形: 圆角 97"/>
            <p:cNvSpPr/>
            <p:nvPr/>
          </p:nvSpPr>
          <p:spPr>
            <a:xfrm>
              <a:off x="3976938" y="5855975"/>
              <a:ext cx="2996316" cy="50150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厂级、车间级、班组级、岗位级</a:t>
              </a:r>
            </a:p>
          </p:txBody>
        </p:sp>
        <p:sp>
          <p:nvSpPr>
            <p:cNvPr id="172" name="矩形: 圆角 98"/>
            <p:cNvSpPr/>
            <p:nvPr/>
          </p:nvSpPr>
          <p:spPr>
            <a:xfrm>
              <a:off x="7334043" y="5834197"/>
              <a:ext cx="3700687" cy="50150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隐患分级治理</a:t>
              </a:r>
            </a:p>
          </p:txBody>
        </p:sp>
        <p:sp>
          <p:nvSpPr>
            <p:cNvPr id="173" name="箭头: 下 101"/>
            <p:cNvSpPr/>
            <p:nvPr/>
          </p:nvSpPr>
          <p:spPr>
            <a:xfrm>
              <a:off x="7099376" y="3753825"/>
              <a:ext cx="1077922" cy="239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箭头: 下 102"/>
            <p:cNvSpPr/>
            <p:nvPr/>
          </p:nvSpPr>
          <p:spPr>
            <a:xfrm>
              <a:off x="7140295" y="4735447"/>
              <a:ext cx="1077922" cy="239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箭头: 下 104"/>
            <p:cNvSpPr/>
            <p:nvPr/>
          </p:nvSpPr>
          <p:spPr>
            <a:xfrm>
              <a:off x="2140449" y="1655239"/>
              <a:ext cx="506437" cy="371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箭头: 下 105"/>
            <p:cNvSpPr/>
            <p:nvPr/>
          </p:nvSpPr>
          <p:spPr>
            <a:xfrm>
              <a:off x="2140448" y="2531939"/>
              <a:ext cx="506437" cy="418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箭头: 下 106"/>
            <p:cNvSpPr/>
            <p:nvPr/>
          </p:nvSpPr>
          <p:spPr>
            <a:xfrm>
              <a:off x="2140447" y="3621287"/>
              <a:ext cx="506437" cy="418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箭头: 下 107"/>
            <p:cNvSpPr/>
            <p:nvPr/>
          </p:nvSpPr>
          <p:spPr>
            <a:xfrm>
              <a:off x="2095623" y="4567061"/>
              <a:ext cx="506437" cy="418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箭头: 下 108"/>
            <p:cNvSpPr/>
            <p:nvPr/>
          </p:nvSpPr>
          <p:spPr>
            <a:xfrm>
              <a:off x="2095623" y="5532064"/>
              <a:ext cx="506437" cy="293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箭头: 燕尾形 117"/>
            <p:cNvSpPr/>
            <p:nvPr/>
          </p:nvSpPr>
          <p:spPr>
            <a:xfrm>
              <a:off x="3489519" y="1280218"/>
              <a:ext cx="353286" cy="1899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1" name="箭头: 燕尾形 118"/>
            <p:cNvSpPr/>
            <p:nvPr/>
          </p:nvSpPr>
          <p:spPr>
            <a:xfrm>
              <a:off x="3510153" y="2165878"/>
              <a:ext cx="353286" cy="1899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2" name="箭头: 燕尾形 119"/>
            <p:cNvSpPr/>
            <p:nvPr/>
          </p:nvSpPr>
          <p:spPr>
            <a:xfrm>
              <a:off x="3509988" y="3264011"/>
              <a:ext cx="353286" cy="1899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3" name="箭头: 燕尾形 120"/>
            <p:cNvSpPr/>
            <p:nvPr/>
          </p:nvSpPr>
          <p:spPr>
            <a:xfrm>
              <a:off x="3489519" y="4275404"/>
              <a:ext cx="353286" cy="1899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4" name="箭头: 燕尾形 121"/>
            <p:cNvSpPr/>
            <p:nvPr/>
          </p:nvSpPr>
          <p:spPr>
            <a:xfrm>
              <a:off x="3477733" y="5185547"/>
              <a:ext cx="353286" cy="1899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5" name="箭头: 燕尾形 122"/>
            <p:cNvSpPr/>
            <p:nvPr/>
          </p:nvSpPr>
          <p:spPr>
            <a:xfrm>
              <a:off x="3530074" y="6002101"/>
              <a:ext cx="353286" cy="1899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6" name="箭头: 下 123"/>
            <p:cNvSpPr/>
            <p:nvPr/>
          </p:nvSpPr>
          <p:spPr>
            <a:xfrm>
              <a:off x="7146886" y="5595024"/>
              <a:ext cx="1077922" cy="239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7" name="直接箭头连接符 186"/>
            <p:cNvCxnSpPr>
              <a:endCxn id="134" idx="7"/>
            </p:cNvCxnSpPr>
            <p:nvPr/>
          </p:nvCxnSpPr>
          <p:spPr>
            <a:xfrm flipH="1">
              <a:off x="5138979" y="1470205"/>
              <a:ext cx="1719754" cy="5666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p:nvPr/>
          </p:nvCxnSpPr>
          <p:spPr>
            <a:xfrm flipH="1">
              <a:off x="6995679" y="1685848"/>
              <a:ext cx="303342" cy="224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a:endCxn id="137" idx="0"/>
            </p:cNvCxnSpPr>
            <p:nvPr/>
          </p:nvCxnSpPr>
          <p:spPr>
            <a:xfrm>
              <a:off x="8224808" y="1689662"/>
              <a:ext cx="438955" cy="269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a:endCxn id="138" idx="1"/>
            </p:cNvCxnSpPr>
            <p:nvPr/>
          </p:nvCxnSpPr>
          <p:spPr>
            <a:xfrm>
              <a:off x="8587167" y="1540657"/>
              <a:ext cx="1375518" cy="4285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直接箭头连接符 190"/>
            <p:cNvCxnSpPr>
              <a:endCxn id="261" idx="0"/>
            </p:cNvCxnSpPr>
            <p:nvPr/>
          </p:nvCxnSpPr>
          <p:spPr>
            <a:xfrm flipH="1">
              <a:off x="4146083" y="2541398"/>
              <a:ext cx="231751" cy="569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stCxn id="134" idx="4"/>
              <a:endCxn id="259" idx="0"/>
            </p:cNvCxnSpPr>
            <p:nvPr/>
          </p:nvCxnSpPr>
          <p:spPr>
            <a:xfrm>
              <a:off x="4667850" y="2517471"/>
              <a:ext cx="22682" cy="280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直接箭头连接符 192"/>
            <p:cNvCxnSpPr/>
            <p:nvPr/>
          </p:nvCxnSpPr>
          <p:spPr>
            <a:xfrm>
              <a:off x="5013364" y="2547362"/>
              <a:ext cx="162074" cy="347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接箭头连接符 193"/>
            <p:cNvCxnSpPr>
              <a:endCxn id="262" idx="1"/>
            </p:cNvCxnSpPr>
            <p:nvPr/>
          </p:nvCxnSpPr>
          <p:spPr>
            <a:xfrm flipH="1">
              <a:off x="4478497" y="2589030"/>
              <a:ext cx="14614" cy="576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直接箭头连接符 194"/>
            <p:cNvCxnSpPr/>
            <p:nvPr/>
          </p:nvCxnSpPr>
          <p:spPr>
            <a:xfrm>
              <a:off x="4797759" y="2580808"/>
              <a:ext cx="246059" cy="5655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195"/>
            <p:cNvCxnSpPr/>
            <p:nvPr/>
          </p:nvCxnSpPr>
          <p:spPr>
            <a:xfrm flipH="1">
              <a:off x="6240372" y="2583066"/>
              <a:ext cx="231751" cy="569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196"/>
            <p:cNvCxnSpPr/>
            <p:nvPr/>
          </p:nvCxnSpPr>
          <p:spPr>
            <a:xfrm>
              <a:off x="6762139" y="2559139"/>
              <a:ext cx="22682" cy="280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直接箭头连接符 197"/>
            <p:cNvCxnSpPr/>
            <p:nvPr/>
          </p:nvCxnSpPr>
          <p:spPr>
            <a:xfrm>
              <a:off x="7107653" y="2589030"/>
              <a:ext cx="162074" cy="347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198"/>
            <p:cNvCxnSpPr/>
            <p:nvPr/>
          </p:nvCxnSpPr>
          <p:spPr>
            <a:xfrm flipH="1">
              <a:off x="6572786" y="2630698"/>
              <a:ext cx="14614" cy="576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直接箭头连接符 199"/>
            <p:cNvCxnSpPr/>
            <p:nvPr/>
          </p:nvCxnSpPr>
          <p:spPr>
            <a:xfrm>
              <a:off x="6892048" y="2622476"/>
              <a:ext cx="246059" cy="5655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p:nvPr/>
          </p:nvCxnSpPr>
          <p:spPr>
            <a:xfrm flipH="1">
              <a:off x="8209384" y="2540063"/>
              <a:ext cx="231751" cy="569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p:nvPr/>
          </p:nvCxnSpPr>
          <p:spPr>
            <a:xfrm>
              <a:off x="8731151" y="2516136"/>
              <a:ext cx="22682" cy="280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p:nvPr/>
          </p:nvCxnSpPr>
          <p:spPr>
            <a:xfrm>
              <a:off x="9076665" y="2546027"/>
              <a:ext cx="162074" cy="347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p:nvPr/>
          </p:nvCxnSpPr>
          <p:spPr>
            <a:xfrm flipH="1">
              <a:off x="8541798" y="2587695"/>
              <a:ext cx="14614" cy="576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直接箭头连接符 204"/>
            <p:cNvCxnSpPr/>
            <p:nvPr/>
          </p:nvCxnSpPr>
          <p:spPr>
            <a:xfrm>
              <a:off x="8861060" y="2579473"/>
              <a:ext cx="246059" cy="5655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直接箭头连接符 205"/>
            <p:cNvCxnSpPr/>
            <p:nvPr/>
          </p:nvCxnSpPr>
          <p:spPr>
            <a:xfrm flipH="1">
              <a:off x="10052680" y="2567445"/>
              <a:ext cx="231751" cy="569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直接箭头连接符 206"/>
            <p:cNvCxnSpPr/>
            <p:nvPr/>
          </p:nvCxnSpPr>
          <p:spPr>
            <a:xfrm>
              <a:off x="10574447" y="2543518"/>
              <a:ext cx="22682" cy="280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p:nvPr/>
          </p:nvCxnSpPr>
          <p:spPr>
            <a:xfrm>
              <a:off x="10919961" y="2573409"/>
              <a:ext cx="162074" cy="3476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208"/>
            <p:cNvCxnSpPr/>
            <p:nvPr/>
          </p:nvCxnSpPr>
          <p:spPr>
            <a:xfrm flipH="1">
              <a:off x="10385094" y="2615077"/>
              <a:ext cx="14614" cy="576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p:nvPr/>
          </p:nvCxnSpPr>
          <p:spPr>
            <a:xfrm>
              <a:off x="10704356" y="2606855"/>
              <a:ext cx="246059" cy="5655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7" name="椭圆 266"/>
          <p:cNvSpPr/>
          <p:nvPr/>
        </p:nvSpPr>
        <p:spPr>
          <a:xfrm>
            <a:off x="6408587" y="1000772"/>
            <a:ext cx="1806995" cy="6716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风险点</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文本框 2"/>
          <p:cNvSpPr txBox="1">
            <a:spLocks noChangeArrowheads="1"/>
          </p:cNvSpPr>
          <p:nvPr/>
        </p:nvSpPr>
        <p:spPr bwMode="auto">
          <a:xfrm>
            <a:off x="927847" y="1738233"/>
            <a:ext cx="1026010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800" kern="0" dirty="0" smtClean="0">
                <a:solidFill>
                  <a:srgbClr val="3600FF"/>
                </a:solidFill>
                <a:latin typeface="微软雅黑" pitchFamily="34" charset="-122"/>
                <a:ea typeface="微软雅黑" pitchFamily="34" charset="-122"/>
              </a:rPr>
              <a:t>（一）对于任意一个危险源，其管</a:t>
            </a:r>
            <a:r>
              <a:rPr lang="zh-CN" altLang="en-US" sz="2800" kern="0" dirty="0">
                <a:solidFill>
                  <a:srgbClr val="3600FF"/>
                </a:solidFill>
                <a:latin typeface="微软雅黑" pitchFamily="34" charset="-122"/>
                <a:ea typeface="微软雅黑" pitchFamily="34" charset="-122"/>
              </a:rPr>
              <a:t>控</a:t>
            </a:r>
            <a:r>
              <a:rPr lang="zh-CN" altLang="en-US" sz="2800" kern="0" dirty="0" smtClean="0">
                <a:solidFill>
                  <a:srgbClr val="3600FF"/>
                </a:solidFill>
                <a:latin typeface="微软雅黑" pitchFamily="34" charset="-122"/>
                <a:ea typeface="微软雅黑" pitchFamily="34" charset="-122"/>
              </a:rPr>
              <a:t>措施的优先考虑顺序为</a:t>
            </a:r>
            <a:r>
              <a:rPr lang="zh-CN" altLang="en-US" sz="2800" kern="0" dirty="0">
                <a:solidFill>
                  <a:srgbClr val="3600FF"/>
                </a:solidFill>
                <a:latin typeface="微软雅黑" pitchFamily="34" charset="-122"/>
                <a:ea typeface="微软雅黑" pitchFamily="34" charset="-122"/>
              </a:rPr>
              <a:t>：</a:t>
            </a:r>
          </a:p>
        </p:txBody>
      </p:sp>
      <p:grpSp>
        <p:nvGrpSpPr>
          <p:cNvPr id="67588" name="组合 57"/>
          <p:cNvGrpSpPr/>
          <p:nvPr/>
        </p:nvGrpSpPr>
        <p:grpSpPr bwMode="auto">
          <a:xfrm>
            <a:off x="2427289" y="2690813"/>
            <a:ext cx="6175480" cy="2709862"/>
            <a:chOff x="3022600" y="2533650"/>
            <a:chExt cx="7620333" cy="3225800"/>
          </a:xfrm>
        </p:grpSpPr>
        <p:sp>
          <p:nvSpPr>
            <p:cNvPr id="67589" name="Freeform 3" descr="© INSCALE GmbH, 21.06.2010"/>
            <p:cNvSpPr>
              <a:spLocks noChangeArrowheads="1"/>
            </p:cNvSpPr>
            <p:nvPr/>
          </p:nvSpPr>
          <p:spPr bwMode="auto">
            <a:xfrm>
              <a:off x="5214938" y="4327525"/>
              <a:ext cx="1368425" cy="203200"/>
            </a:xfrm>
            <a:custGeom>
              <a:avLst/>
              <a:gdLst>
                <a:gd name="T0" fmla="*/ 1368425 w 1170"/>
                <a:gd name="T1" fmla="*/ 0 h 224"/>
                <a:gd name="T2" fmla="*/ 0 w 1170"/>
                <a:gd name="T3" fmla="*/ 203200 h 224"/>
                <a:gd name="T4" fmla="*/ 1368425 w 1170"/>
                <a:gd name="T5" fmla="*/ 0 h 224"/>
                <a:gd name="T6" fmla="*/ 0 60000 65536"/>
                <a:gd name="T7" fmla="*/ 0 60000 65536"/>
                <a:gd name="T8" fmla="*/ 0 60000 65536"/>
              </a:gdLst>
              <a:ahLst/>
              <a:cxnLst>
                <a:cxn ang="T6">
                  <a:pos x="T0" y="T1"/>
                </a:cxn>
                <a:cxn ang="T7">
                  <a:pos x="T2" y="T3"/>
                </a:cxn>
                <a:cxn ang="T8">
                  <a:pos x="T4" y="T5"/>
                </a:cxn>
              </a:cxnLst>
              <a:rect l="0" t="0" r="r" b="b"/>
              <a:pathLst>
                <a:path w="1170" h="224">
                  <a:moveTo>
                    <a:pt x="1170" y="0"/>
                  </a:moveTo>
                  <a:lnTo>
                    <a:pt x="0" y="224"/>
                  </a:lnTo>
                  <a:lnTo>
                    <a:pt x="1170" y="0"/>
                  </a:lnTo>
                  <a:close/>
                </a:path>
              </a:pathLst>
            </a:custGeom>
            <a:gradFill rotWithShape="1">
              <a:gsLst>
                <a:gs pos="0">
                  <a:srgbClr val="C4C2C2"/>
                </a:gs>
                <a:gs pos="100000">
                  <a:srgbClr val="EBEAEA">
                    <a:alpha val="0"/>
                  </a:srgbClr>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590" name="Line 4" descr="© INSCALE GmbH, 21.06.2010"/>
            <p:cNvSpPr>
              <a:spLocks noChangeShapeType="1"/>
            </p:cNvSpPr>
            <p:nvPr/>
          </p:nvSpPr>
          <p:spPr bwMode="auto">
            <a:xfrm flipH="1">
              <a:off x="5214938" y="4327525"/>
              <a:ext cx="1368425" cy="2032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grpSp>
          <p:nvGrpSpPr>
            <p:cNvPr id="67591" name="组合 13"/>
            <p:cNvGrpSpPr/>
            <p:nvPr/>
          </p:nvGrpSpPr>
          <p:grpSpPr bwMode="auto">
            <a:xfrm>
              <a:off x="3022600" y="4746625"/>
              <a:ext cx="4383088" cy="1012825"/>
              <a:chOff x="3022600" y="3856038"/>
              <a:chExt cx="4383088" cy="1012825"/>
            </a:xfrm>
          </p:grpSpPr>
          <p:sp>
            <p:nvSpPr>
              <p:cNvPr id="67623" name="Freeform 12" descr="© INSCALE GmbH, 21.06.2010"/>
              <p:cNvSpPr>
                <a:spLocks noChangeAspect="1" noChangeArrowheads="1"/>
              </p:cNvSpPr>
              <p:nvPr/>
            </p:nvSpPr>
            <p:spPr bwMode="auto">
              <a:xfrm>
                <a:off x="3022600" y="3938588"/>
                <a:ext cx="2190750" cy="930275"/>
              </a:xfrm>
              <a:custGeom>
                <a:avLst/>
                <a:gdLst>
                  <a:gd name="T0" fmla="*/ 462505 w 1781"/>
                  <a:gd name="T1" fmla="*/ 0 h 988"/>
                  <a:gd name="T2" fmla="*/ 2190750 w 1781"/>
                  <a:gd name="T3" fmla="*/ 252342 h 988"/>
                  <a:gd name="T4" fmla="*/ 2190750 w 1781"/>
                  <a:gd name="T5" fmla="*/ 930275 h 988"/>
                  <a:gd name="T6" fmla="*/ 0 w 1781"/>
                  <a:gd name="T7" fmla="*/ 610140 h 988"/>
                  <a:gd name="T8" fmla="*/ 462505 w 1781"/>
                  <a:gd name="T9" fmla="*/ 0 h 9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1" h="988">
                    <a:moveTo>
                      <a:pt x="376" y="0"/>
                    </a:moveTo>
                    <a:lnTo>
                      <a:pt x="1781" y="268"/>
                    </a:lnTo>
                    <a:lnTo>
                      <a:pt x="1781" y="988"/>
                    </a:lnTo>
                    <a:lnTo>
                      <a:pt x="0" y="648"/>
                    </a:lnTo>
                    <a:lnTo>
                      <a:pt x="376" y="0"/>
                    </a:lnTo>
                    <a:close/>
                  </a:path>
                </a:pathLst>
              </a:custGeom>
              <a:solidFill>
                <a:srgbClr val="7F7F7F"/>
              </a:soli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24" name="Freeform 13" descr="© INSCALE GmbH, 21.06.2010"/>
              <p:cNvSpPr>
                <a:spLocks noChangeAspect="1" noChangeArrowheads="1"/>
              </p:cNvSpPr>
              <p:nvPr/>
            </p:nvSpPr>
            <p:spPr bwMode="auto">
              <a:xfrm>
                <a:off x="5213350" y="3938588"/>
                <a:ext cx="2192338" cy="930275"/>
              </a:xfrm>
              <a:custGeom>
                <a:avLst/>
                <a:gdLst>
                  <a:gd name="T0" fmla="*/ 1729757 w 1782"/>
                  <a:gd name="T1" fmla="*/ 0 h 988"/>
                  <a:gd name="T2" fmla="*/ 2192338 w 1782"/>
                  <a:gd name="T3" fmla="*/ 610140 h 988"/>
                  <a:gd name="T4" fmla="*/ 0 w 1782"/>
                  <a:gd name="T5" fmla="*/ 930275 h 988"/>
                  <a:gd name="T6" fmla="*/ 0 w 1782"/>
                  <a:gd name="T7" fmla="*/ 252342 h 988"/>
                  <a:gd name="T8" fmla="*/ 1729757 w 1782"/>
                  <a:gd name="T9" fmla="*/ 0 h 9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2" h="988">
                    <a:moveTo>
                      <a:pt x="1406" y="0"/>
                    </a:moveTo>
                    <a:lnTo>
                      <a:pt x="1782" y="648"/>
                    </a:lnTo>
                    <a:lnTo>
                      <a:pt x="0" y="988"/>
                    </a:lnTo>
                    <a:lnTo>
                      <a:pt x="0" y="268"/>
                    </a:lnTo>
                    <a:lnTo>
                      <a:pt x="1406" y="0"/>
                    </a:lnTo>
                    <a:close/>
                  </a:path>
                </a:pathLst>
              </a:custGeom>
              <a:gradFill rotWithShape="1">
                <a:gsLst>
                  <a:gs pos="0">
                    <a:srgbClr val="DDDDDD"/>
                  </a:gs>
                  <a:gs pos="100000">
                    <a:srgbClr val="F5F5F5"/>
                  </a:gs>
                </a:gsLst>
                <a:lin ang="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25" name="Freeform 23" descr="© INSCALE GmbH, 21.06.2010"/>
              <p:cNvSpPr>
                <a:spLocks noChangeAspect="1" noChangeArrowheads="1"/>
              </p:cNvSpPr>
              <p:nvPr/>
            </p:nvSpPr>
            <p:spPr bwMode="auto">
              <a:xfrm>
                <a:off x="3486150" y="3856038"/>
                <a:ext cx="3455988" cy="334962"/>
              </a:xfrm>
              <a:custGeom>
                <a:avLst/>
                <a:gdLst>
                  <a:gd name="T0" fmla="*/ 0 w 2811"/>
                  <a:gd name="T1" fmla="*/ 84208 h 358"/>
                  <a:gd name="T2" fmla="*/ 575383 w 2811"/>
                  <a:gd name="T3" fmla="*/ 0 h 358"/>
                  <a:gd name="T4" fmla="*/ 1727379 w 2811"/>
                  <a:gd name="T5" fmla="*/ 166545 h 358"/>
                  <a:gd name="T6" fmla="*/ 2880605 w 2811"/>
                  <a:gd name="T7" fmla="*/ 0 h 358"/>
                  <a:gd name="T8" fmla="*/ 3455988 w 2811"/>
                  <a:gd name="T9" fmla="*/ 84208 h 358"/>
                  <a:gd name="T10" fmla="*/ 1727379 w 2811"/>
                  <a:gd name="T11" fmla="*/ 334962 h 358"/>
                  <a:gd name="T12" fmla="*/ 0 w 2811"/>
                  <a:gd name="T13" fmla="*/ 84208 h 3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358">
                    <a:moveTo>
                      <a:pt x="0" y="90"/>
                    </a:moveTo>
                    <a:lnTo>
                      <a:pt x="468" y="0"/>
                    </a:lnTo>
                    <a:lnTo>
                      <a:pt x="1405" y="178"/>
                    </a:lnTo>
                    <a:lnTo>
                      <a:pt x="2343" y="0"/>
                    </a:lnTo>
                    <a:lnTo>
                      <a:pt x="2811" y="90"/>
                    </a:lnTo>
                    <a:lnTo>
                      <a:pt x="1405" y="358"/>
                    </a:lnTo>
                    <a:lnTo>
                      <a:pt x="0" y="90"/>
                    </a:lnTo>
                    <a:close/>
                  </a:path>
                </a:pathLst>
              </a:custGeom>
              <a:gradFill rotWithShape="1">
                <a:gsLst>
                  <a:gs pos="0">
                    <a:srgbClr val="000000"/>
                  </a:gs>
                  <a:gs pos="100000">
                    <a:srgbClr val="4A4A4A"/>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26" name="Freeform 26" descr="© INSCALE GmbH, 21.06.2010"/>
              <p:cNvSpPr>
                <a:spLocks noChangeAspect="1" noChangeArrowheads="1"/>
              </p:cNvSpPr>
              <p:nvPr/>
            </p:nvSpPr>
            <p:spPr bwMode="auto">
              <a:xfrm>
                <a:off x="3022600" y="4230688"/>
                <a:ext cx="2190750" cy="638175"/>
              </a:xfrm>
              <a:custGeom>
                <a:avLst/>
                <a:gdLst>
                  <a:gd name="T0" fmla="*/ 0 w 1781"/>
                  <a:gd name="T1" fmla="*/ 318146 h 678"/>
                  <a:gd name="T2" fmla="*/ 2190750 w 1781"/>
                  <a:gd name="T3" fmla="*/ 0 h 678"/>
                  <a:gd name="T4" fmla="*/ 2190750 w 1781"/>
                  <a:gd name="T5" fmla="*/ 638175 h 678"/>
                  <a:gd name="T6" fmla="*/ 0 w 1781"/>
                  <a:gd name="T7" fmla="*/ 318146 h 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678">
                    <a:moveTo>
                      <a:pt x="0" y="338"/>
                    </a:moveTo>
                    <a:lnTo>
                      <a:pt x="1781" y="0"/>
                    </a:lnTo>
                    <a:lnTo>
                      <a:pt x="1781" y="678"/>
                    </a:lnTo>
                    <a:lnTo>
                      <a:pt x="0" y="338"/>
                    </a:lnTo>
                    <a:close/>
                  </a:path>
                </a:pathLst>
              </a:custGeom>
              <a:solidFill>
                <a:srgbClr val="4D4D4D"/>
              </a:soli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27" name="Freeform 27" descr="© INSCALE GmbH, 21.06.2010"/>
              <p:cNvSpPr>
                <a:spLocks noChangeAspect="1" noChangeArrowheads="1"/>
              </p:cNvSpPr>
              <p:nvPr/>
            </p:nvSpPr>
            <p:spPr bwMode="auto">
              <a:xfrm>
                <a:off x="5213350" y="4230688"/>
                <a:ext cx="2192338" cy="638175"/>
              </a:xfrm>
              <a:custGeom>
                <a:avLst/>
                <a:gdLst>
                  <a:gd name="T0" fmla="*/ 0 w 1782"/>
                  <a:gd name="T1" fmla="*/ 0 h 678"/>
                  <a:gd name="T2" fmla="*/ 2192338 w 1782"/>
                  <a:gd name="T3" fmla="*/ 318146 h 678"/>
                  <a:gd name="T4" fmla="*/ 0 w 1782"/>
                  <a:gd name="T5" fmla="*/ 638175 h 678"/>
                  <a:gd name="T6" fmla="*/ 0 w 1782"/>
                  <a:gd name="T7" fmla="*/ 0 h 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2" h="678">
                    <a:moveTo>
                      <a:pt x="0" y="0"/>
                    </a:moveTo>
                    <a:lnTo>
                      <a:pt x="1782" y="338"/>
                    </a:lnTo>
                    <a:lnTo>
                      <a:pt x="0" y="678"/>
                    </a:lnTo>
                    <a:lnTo>
                      <a:pt x="0" y="0"/>
                    </a:lnTo>
                    <a:close/>
                  </a:path>
                </a:pathLst>
              </a:custGeom>
              <a:gradFill rotWithShape="1">
                <a:gsLst>
                  <a:gs pos="0">
                    <a:srgbClr val="C0C0C0"/>
                  </a:gs>
                  <a:gs pos="100000">
                    <a:srgbClr val="D9D9D9"/>
                  </a:gs>
                </a:gsLst>
                <a:lin ang="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grpSp>
        <p:grpSp>
          <p:nvGrpSpPr>
            <p:cNvPr id="67592" name="组合 19"/>
            <p:cNvGrpSpPr/>
            <p:nvPr/>
          </p:nvGrpSpPr>
          <p:grpSpPr bwMode="auto">
            <a:xfrm>
              <a:off x="3600450" y="3981450"/>
              <a:ext cx="3227388" cy="933450"/>
              <a:chOff x="3600450" y="3090863"/>
              <a:chExt cx="3227388" cy="933450"/>
            </a:xfrm>
          </p:grpSpPr>
          <p:grpSp>
            <p:nvGrpSpPr>
              <p:cNvPr id="67617" name="组合 3"/>
              <p:cNvGrpSpPr/>
              <p:nvPr/>
            </p:nvGrpSpPr>
            <p:grpSpPr bwMode="auto">
              <a:xfrm>
                <a:off x="3600450" y="3090863"/>
                <a:ext cx="3227388" cy="933450"/>
                <a:chOff x="3600450" y="3090863"/>
                <a:chExt cx="3227388" cy="933450"/>
              </a:xfrm>
            </p:grpSpPr>
            <p:sp>
              <p:nvSpPr>
                <p:cNvPr id="67619" name="Freeform 14" descr="© INSCALE GmbH, 21.06.2010"/>
                <p:cNvSpPr>
                  <a:spLocks noChangeAspect="1" noChangeArrowheads="1"/>
                </p:cNvSpPr>
                <p:nvPr/>
              </p:nvSpPr>
              <p:spPr bwMode="auto">
                <a:xfrm>
                  <a:off x="3600450" y="3173413"/>
                  <a:ext cx="1612900" cy="850900"/>
                </a:xfrm>
                <a:custGeom>
                  <a:avLst/>
                  <a:gdLst>
                    <a:gd name="T0" fmla="*/ 1612900 w 1311"/>
                    <a:gd name="T1" fmla="*/ 168289 h 900"/>
                    <a:gd name="T2" fmla="*/ 1612900 w 1311"/>
                    <a:gd name="T3" fmla="*/ 850900 h 900"/>
                    <a:gd name="T4" fmla="*/ 0 w 1311"/>
                    <a:gd name="T5" fmla="*/ 614539 h 900"/>
                    <a:gd name="T6" fmla="*/ 460126 w 1311"/>
                    <a:gd name="T7" fmla="*/ 0 h 900"/>
                    <a:gd name="T8" fmla="*/ 1612900 w 1311"/>
                    <a:gd name="T9" fmla="*/ 168289 h 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1" h="900">
                      <a:moveTo>
                        <a:pt x="1311" y="178"/>
                      </a:moveTo>
                      <a:lnTo>
                        <a:pt x="1311" y="900"/>
                      </a:lnTo>
                      <a:lnTo>
                        <a:pt x="0" y="650"/>
                      </a:lnTo>
                      <a:lnTo>
                        <a:pt x="374" y="0"/>
                      </a:lnTo>
                      <a:lnTo>
                        <a:pt x="1311" y="178"/>
                      </a:lnTo>
                      <a:close/>
                    </a:path>
                  </a:pathLst>
                </a:custGeom>
                <a:solidFill>
                  <a:srgbClr val="7F7F7F"/>
                </a:soli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20" name="Freeform 15" descr="© INSCALE GmbH, 21.06.2010"/>
                <p:cNvSpPr>
                  <a:spLocks noChangeAspect="1" noChangeArrowheads="1"/>
                </p:cNvSpPr>
                <p:nvPr/>
              </p:nvSpPr>
              <p:spPr bwMode="auto">
                <a:xfrm>
                  <a:off x="5213350" y="3173413"/>
                  <a:ext cx="1614488" cy="850900"/>
                </a:xfrm>
                <a:custGeom>
                  <a:avLst/>
                  <a:gdLst>
                    <a:gd name="T0" fmla="*/ 0 w 1312"/>
                    <a:gd name="T1" fmla="*/ 168289 h 900"/>
                    <a:gd name="T2" fmla="*/ 0 w 1312"/>
                    <a:gd name="T3" fmla="*/ 850900 h 900"/>
                    <a:gd name="T4" fmla="*/ 1614488 w 1312"/>
                    <a:gd name="T5" fmla="*/ 614539 h 900"/>
                    <a:gd name="T6" fmla="*/ 1154260 w 1312"/>
                    <a:gd name="T7" fmla="*/ 0 h 900"/>
                    <a:gd name="T8" fmla="*/ 0 w 1312"/>
                    <a:gd name="T9" fmla="*/ 168289 h 9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2" h="900">
                      <a:moveTo>
                        <a:pt x="0" y="178"/>
                      </a:moveTo>
                      <a:lnTo>
                        <a:pt x="0" y="900"/>
                      </a:lnTo>
                      <a:lnTo>
                        <a:pt x="1312" y="650"/>
                      </a:lnTo>
                      <a:lnTo>
                        <a:pt x="938" y="0"/>
                      </a:lnTo>
                      <a:lnTo>
                        <a:pt x="0" y="178"/>
                      </a:lnTo>
                      <a:close/>
                    </a:path>
                  </a:pathLst>
                </a:custGeom>
                <a:gradFill rotWithShape="1">
                  <a:gsLst>
                    <a:gs pos="0">
                      <a:srgbClr val="DDDDDD"/>
                    </a:gs>
                    <a:gs pos="100000">
                      <a:srgbClr val="F5F5F5"/>
                    </a:gs>
                  </a:gsLst>
                  <a:lin ang="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21" name="Freeform 24" descr="© INSCALE GmbH, 21.06.2010"/>
                <p:cNvSpPr>
                  <a:spLocks noChangeAspect="1" noChangeArrowheads="1"/>
                </p:cNvSpPr>
                <p:nvPr/>
              </p:nvSpPr>
              <p:spPr bwMode="auto">
                <a:xfrm>
                  <a:off x="4060825" y="3090863"/>
                  <a:ext cx="2306638" cy="250825"/>
                </a:xfrm>
                <a:custGeom>
                  <a:avLst/>
                  <a:gdLst>
                    <a:gd name="T0" fmla="*/ 0 w 1875"/>
                    <a:gd name="T1" fmla="*/ 84232 h 268"/>
                    <a:gd name="T2" fmla="*/ 579427 w 1875"/>
                    <a:gd name="T3" fmla="*/ 0 h 268"/>
                    <a:gd name="T4" fmla="*/ 1152704 w 1875"/>
                    <a:gd name="T5" fmla="*/ 82360 h 268"/>
                    <a:gd name="T6" fmla="*/ 1730901 w 1875"/>
                    <a:gd name="T7" fmla="*/ 1872 h 268"/>
                    <a:gd name="T8" fmla="*/ 2306638 w 1875"/>
                    <a:gd name="T9" fmla="*/ 84232 h 268"/>
                    <a:gd name="T10" fmla="*/ 1152704 w 1875"/>
                    <a:gd name="T11" fmla="*/ 250825 h 268"/>
                    <a:gd name="T12" fmla="*/ 0 w 1875"/>
                    <a:gd name="T13" fmla="*/ 84232 h 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268">
                      <a:moveTo>
                        <a:pt x="0" y="90"/>
                      </a:moveTo>
                      <a:lnTo>
                        <a:pt x="471" y="0"/>
                      </a:lnTo>
                      <a:lnTo>
                        <a:pt x="937" y="88"/>
                      </a:lnTo>
                      <a:lnTo>
                        <a:pt x="1407" y="2"/>
                      </a:lnTo>
                      <a:lnTo>
                        <a:pt x="1875" y="90"/>
                      </a:lnTo>
                      <a:lnTo>
                        <a:pt x="937" y="268"/>
                      </a:lnTo>
                      <a:lnTo>
                        <a:pt x="0" y="90"/>
                      </a:lnTo>
                      <a:close/>
                    </a:path>
                  </a:pathLst>
                </a:custGeom>
                <a:gradFill rotWithShape="1">
                  <a:gsLst>
                    <a:gs pos="0">
                      <a:srgbClr val="000000"/>
                    </a:gs>
                    <a:gs pos="100000">
                      <a:srgbClr val="4A4A4A"/>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22" name="Freeform 29" descr="© INSCALE GmbH, 21.06.2010"/>
                <p:cNvSpPr>
                  <a:spLocks noChangeAspect="1" noChangeArrowheads="1"/>
                </p:cNvSpPr>
                <p:nvPr/>
              </p:nvSpPr>
              <p:spPr bwMode="auto">
                <a:xfrm>
                  <a:off x="5213350" y="3552825"/>
                  <a:ext cx="1614488" cy="471488"/>
                </a:xfrm>
                <a:custGeom>
                  <a:avLst/>
                  <a:gdLst>
                    <a:gd name="T0" fmla="*/ 0 w 1312"/>
                    <a:gd name="T1" fmla="*/ 0 h 500"/>
                    <a:gd name="T2" fmla="*/ 1614488 w 1312"/>
                    <a:gd name="T3" fmla="*/ 235744 h 500"/>
                    <a:gd name="T4" fmla="*/ 0 w 1312"/>
                    <a:gd name="T5" fmla="*/ 471488 h 500"/>
                    <a:gd name="T6" fmla="*/ 0 w 1312"/>
                    <a:gd name="T7" fmla="*/ 0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2" h="500">
                      <a:moveTo>
                        <a:pt x="0" y="0"/>
                      </a:moveTo>
                      <a:lnTo>
                        <a:pt x="1312" y="250"/>
                      </a:lnTo>
                      <a:lnTo>
                        <a:pt x="0" y="500"/>
                      </a:lnTo>
                      <a:lnTo>
                        <a:pt x="0" y="0"/>
                      </a:lnTo>
                      <a:close/>
                    </a:path>
                  </a:pathLst>
                </a:custGeom>
                <a:gradFill rotWithShape="1">
                  <a:gsLst>
                    <a:gs pos="0">
                      <a:srgbClr val="C0C0C0"/>
                    </a:gs>
                    <a:gs pos="100000">
                      <a:srgbClr val="D9D9D9"/>
                    </a:gs>
                  </a:gsLst>
                  <a:lin ang="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grpSp>
          <p:sp>
            <p:nvSpPr>
              <p:cNvPr id="67618" name="Freeform 28" descr="© INSCALE GmbH, 21.06.2010"/>
              <p:cNvSpPr>
                <a:spLocks noChangeAspect="1" noChangeArrowheads="1"/>
              </p:cNvSpPr>
              <p:nvPr/>
            </p:nvSpPr>
            <p:spPr bwMode="auto">
              <a:xfrm>
                <a:off x="3600450" y="3552825"/>
                <a:ext cx="1612900" cy="471488"/>
              </a:xfrm>
              <a:custGeom>
                <a:avLst/>
                <a:gdLst>
                  <a:gd name="T0" fmla="*/ 0 w 1311"/>
                  <a:gd name="T1" fmla="*/ 235744 h 500"/>
                  <a:gd name="T2" fmla="*/ 1612900 w 1311"/>
                  <a:gd name="T3" fmla="*/ 0 h 500"/>
                  <a:gd name="T4" fmla="*/ 1612900 w 1311"/>
                  <a:gd name="T5" fmla="*/ 471488 h 500"/>
                  <a:gd name="T6" fmla="*/ 0 w 1311"/>
                  <a:gd name="T7" fmla="*/ 235744 h 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1" h="500">
                    <a:moveTo>
                      <a:pt x="0" y="250"/>
                    </a:moveTo>
                    <a:lnTo>
                      <a:pt x="1311" y="0"/>
                    </a:lnTo>
                    <a:lnTo>
                      <a:pt x="1311" y="500"/>
                    </a:lnTo>
                    <a:lnTo>
                      <a:pt x="0" y="250"/>
                    </a:lnTo>
                    <a:close/>
                  </a:path>
                </a:pathLst>
              </a:custGeom>
              <a:solidFill>
                <a:srgbClr val="4D4D4D"/>
              </a:soli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grpSp>
        <p:grpSp>
          <p:nvGrpSpPr>
            <p:cNvPr id="67593" name="组合 26"/>
            <p:cNvGrpSpPr/>
            <p:nvPr/>
          </p:nvGrpSpPr>
          <p:grpSpPr bwMode="auto">
            <a:xfrm>
              <a:off x="4175125" y="3219450"/>
              <a:ext cx="2074863" cy="844550"/>
              <a:chOff x="4175125" y="2328863"/>
              <a:chExt cx="2074863" cy="844550"/>
            </a:xfrm>
          </p:grpSpPr>
          <p:sp>
            <p:nvSpPr>
              <p:cNvPr id="67611" name="Freeform 17" descr="© INSCALE GmbH, 21.06.2010"/>
              <p:cNvSpPr>
                <a:spLocks noChangeAspect="1" noChangeArrowheads="1"/>
              </p:cNvSpPr>
              <p:nvPr/>
            </p:nvSpPr>
            <p:spPr bwMode="auto">
              <a:xfrm>
                <a:off x="5213350" y="2411413"/>
                <a:ext cx="1036638" cy="762000"/>
              </a:xfrm>
              <a:custGeom>
                <a:avLst/>
                <a:gdLst>
                  <a:gd name="T0" fmla="*/ 0 w 844"/>
                  <a:gd name="T1" fmla="*/ 84562 h 811"/>
                  <a:gd name="T2" fmla="*/ 574818 w 844"/>
                  <a:gd name="T3" fmla="*/ 0 h 811"/>
                  <a:gd name="T4" fmla="*/ 1036638 w 844"/>
                  <a:gd name="T5" fmla="*/ 611667 h 811"/>
                  <a:gd name="T6" fmla="*/ 0 w 844"/>
                  <a:gd name="T7" fmla="*/ 762000 h 811"/>
                  <a:gd name="T8" fmla="*/ 0 w 844"/>
                  <a:gd name="T9" fmla="*/ 84562 h 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4" h="811">
                    <a:moveTo>
                      <a:pt x="0" y="90"/>
                    </a:moveTo>
                    <a:lnTo>
                      <a:pt x="468" y="0"/>
                    </a:lnTo>
                    <a:lnTo>
                      <a:pt x="844" y="651"/>
                    </a:lnTo>
                    <a:lnTo>
                      <a:pt x="0" y="811"/>
                    </a:lnTo>
                    <a:lnTo>
                      <a:pt x="0" y="90"/>
                    </a:lnTo>
                    <a:close/>
                  </a:path>
                </a:pathLst>
              </a:custGeom>
              <a:gradFill rotWithShape="1">
                <a:gsLst>
                  <a:gs pos="0">
                    <a:srgbClr val="DDDDDD"/>
                  </a:gs>
                  <a:gs pos="100000">
                    <a:srgbClr val="F5F5F5"/>
                  </a:gs>
                </a:gsLst>
                <a:lin ang="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grpSp>
            <p:nvGrpSpPr>
              <p:cNvPr id="67612" name="组合 4"/>
              <p:cNvGrpSpPr/>
              <p:nvPr/>
            </p:nvGrpSpPr>
            <p:grpSpPr bwMode="auto">
              <a:xfrm>
                <a:off x="4175125" y="2328863"/>
                <a:ext cx="2074863" cy="844550"/>
                <a:chOff x="4175125" y="2328863"/>
                <a:chExt cx="2074863" cy="844550"/>
              </a:xfrm>
            </p:grpSpPr>
            <p:sp>
              <p:nvSpPr>
                <p:cNvPr id="67613" name="Freeform 16" descr="© INSCALE GmbH, 21.06.2010"/>
                <p:cNvSpPr>
                  <a:spLocks noChangeAspect="1" noChangeArrowheads="1"/>
                </p:cNvSpPr>
                <p:nvPr/>
              </p:nvSpPr>
              <p:spPr bwMode="auto">
                <a:xfrm>
                  <a:off x="4175125" y="2411413"/>
                  <a:ext cx="1038225" cy="762000"/>
                </a:xfrm>
                <a:custGeom>
                  <a:avLst/>
                  <a:gdLst>
                    <a:gd name="T0" fmla="*/ 461844 w 843"/>
                    <a:gd name="T1" fmla="*/ 0 h 811"/>
                    <a:gd name="T2" fmla="*/ 1038225 w 843"/>
                    <a:gd name="T3" fmla="*/ 84562 h 811"/>
                    <a:gd name="T4" fmla="*/ 1038225 w 843"/>
                    <a:gd name="T5" fmla="*/ 762000 h 811"/>
                    <a:gd name="T6" fmla="*/ 0 w 843"/>
                    <a:gd name="T7" fmla="*/ 611667 h 811"/>
                    <a:gd name="T8" fmla="*/ 461844 w 843"/>
                    <a:gd name="T9" fmla="*/ 0 h 8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3" h="811">
                      <a:moveTo>
                        <a:pt x="375" y="0"/>
                      </a:moveTo>
                      <a:lnTo>
                        <a:pt x="843" y="90"/>
                      </a:lnTo>
                      <a:lnTo>
                        <a:pt x="843" y="811"/>
                      </a:lnTo>
                      <a:lnTo>
                        <a:pt x="0" y="651"/>
                      </a:lnTo>
                      <a:lnTo>
                        <a:pt x="375" y="0"/>
                      </a:lnTo>
                      <a:close/>
                    </a:path>
                  </a:pathLst>
                </a:custGeom>
                <a:solidFill>
                  <a:srgbClr val="7F7F7F"/>
                </a:soli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14" name="Freeform 25" descr="© INSCALE GmbH, 21.06.2010"/>
                <p:cNvSpPr>
                  <a:spLocks noChangeAspect="1" noChangeArrowheads="1"/>
                </p:cNvSpPr>
                <p:nvPr/>
              </p:nvSpPr>
              <p:spPr bwMode="auto">
                <a:xfrm>
                  <a:off x="4638675" y="2328863"/>
                  <a:ext cx="1150938" cy="169862"/>
                </a:xfrm>
                <a:custGeom>
                  <a:avLst/>
                  <a:gdLst>
                    <a:gd name="T0" fmla="*/ 0 w 936"/>
                    <a:gd name="T1" fmla="*/ 84931 h 180"/>
                    <a:gd name="T2" fmla="*/ 575469 w 936"/>
                    <a:gd name="T3" fmla="*/ 0 h 180"/>
                    <a:gd name="T4" fmla="*/ 1150938 w 936"/>
                    <a:gd name="T5" fmla="*/ 84931 h 180"/>
                    <a:gd name="T6" fmla="*/ 575469 w 936"/>
                    <a:gd name="T7" fmla="*/ 169862 h 180"/>
                    <a:gd name="T8" fmla="*/ 0 w 936"/>
                    <a:gd name="T9" fmla="*/ 84931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6" h="180">
                      <a:moveTo>
                        <a:pt x="0" y="90"/>
                      </a:moveTo>
                      <a:lnTo>
                        <a:pt x="468" y="0"/>
                      </a:lnTo>
                      <a:lnTo>
                        <a:pt x="936" y="90"/>
                      </a:lnTo>
                      <a:lnTo>
                        <a:pt x="468" y="180"/>
                      </a:lnTo>
                      <a:lnTo>
                        <a:pt x="0" y="90"/>
                      </a:lnTo>
                      <a:close/>
                    </a:path>
                  </a:pathLst>
                </a:custGeom>
                <a:gradFill rotWithShape="1">
                  <a:gsLst>
                    <a:gs pos="0">
                      <a:srgbClr val="000000"/>
                    </a:gs>
                    <a:gs pos="100000">
                      <a:srgbClr val="4A4A4A"/>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15" name="Freeform 30" descr="© INSCALE GmbH, 21.06.2010"/>
                <p:cNvSpPr>
                  <a:spLocks noChangeAspect="1" noChangeArrowheads="1"/>
                </p:cNvSpPr>
                <p:nvPr/>
              </p:nvSpPr>
              <p:spPr bwMode="auto">
                <a:xfrm>
                  <a:off x="4175125" y="2870200"/>
                  <a:ext cx="1038225" cy="303213"/>
                </a:xfrm>
                <a:custGeom>
                  <a:avLst/>
                  <a:gdLst>
                    <a:gd name="T0" fmla="*/ 0 w 843"/>
                    <a:gd name="T1" fmla="*/ 152548 h 322"/>
                    <a:gd name="T2" fmla="*/ 1038225 w 843"/>
                    <a:gd name="T3" fmla="*/ 0 h 322"/>
                    <a:gd name="T4" fmla="*/ 1038225 w 843"/>
                    <a:gd name="T5" fmla="*/ 303213 h 322"/>
                    <a:gd name="T6" fmla="*/ 0 w 843"/>
                    <a:gd name="T7" fmla="*/ 152548 h 3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3" h="322">
                      <a:moveTo>
                        <a:pt x="0" y="162"/>
                      </a:moveTo>
                      <a:lnTo>
                        <a:pt x="843" y="0"/>
                      </a:lnTo>
                      <a:lnTo>
                        <a:pt x="843" y="322"/>
                      </a:lnTo>
                      <a:lnTo>
                        <a:pt x="0" y="162"/>
                      </a:lnTo>
                      <a:close/>
                    </a:path>
                  </a:pathLst>
                </a:custGeom>
                <a:solidFill>
                  <a:srgbClr val="4D4D4D"/>
                </a:soli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16" name="Freeform 31" descr="© INSCALE GmbH, 21.06.2010"/>
                <p:cNvSpPr>
                  <a:spLocks noChangeAspect="1" noChangeArrowheads="1"/>
                </p:cNvSpPr>
                <p:nvPr/>
              </p:nvSpPr>
              <p:spPr bwMode="auto">
                <a:xfrm>
                  <a:off x="5213350" y="2870200"/>
                  <a:ext cx="1036638" cy="303213"/>
                </a:xfrm>
                <a:custGeom>
                  <a:avLst/>
                  <a:gdLst>
                    <a:gd name="T0" fmla="*/ 0 w 844"/>
                    <a:gd name="T1" fmla="*/ 0 h 322"/>
                    <a:gd name="T2" fmla="*/ 1036638 w 844"/>
                    <a:gd name="T3" fmla="*/ 152548 h 322"/>
                    <a:gd name="T4" fmla="*/ 0 w 844"/>
                    <a:gd name="T5" fmla="*/ 303213 h 322"/>
                    <a:gd name="T6" fmla="*/ 0 w 844"/>
                    <a:gd name="T7" fmla="*/ 0 h 3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4" h="322">
                      <a:moveTo>
                        <a:pt x="0" y="0"/>
                      </a:moveTo>
                      <a:lnTo>
                        <a:pt x="844" y="162"/>
                      </a:lnTo>
                      <a:lnTo>
                        <a:pt x="0" y="322"/>
                      </a:lnTo>
                      <a:lnTo>
                        <a:pt x="0" y="0"/>
                      </a:lnTo>
                      <a:close/>
                    </a:path>
                  </a:pathLst>
                </a:custGeom>
                <a:gradFill rotWithShape="1">
                  <a:gsLst>
                    <a:gs pos="0">
                      <a:srgbClr val="C0C0C0"/>
                    </a:gs>
                    <a:gs pos="100000">
                      <a:srgbClr val="D9D9D9"/>
                    </a:gs>
                  </a:gsLst>
                  <a:lin ang="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grpSp>
        </p:grpSp>
        <p:grpSp>
          <p:nvGrpSpPr>
            <p:cNvPr id="67594" name="组合 33"/>
            <p:cNvGrpSpPr/>
            <p:nvPr/>
          </p:nvGrpSpPr>
          <p:grpSpPr bwMode="auto">
            <a:xfrm>
              <a:off x="4752975" y="2544763"/>
              <a:ext cx="923925" cy="674687"/>
              <a:chOff x="4752975" y="1654175"/>
              <a:chExt cx="923925" cy="674688"/>
            </a:xfrm>
          </p:grpSpPr>
          <p:sp>
            <p:nvSpPr>
              <p:cNvPr id="67607" name="Freeform 18" descr="© INSCALE GmbH, 21.06.2010"/>
              <p:cNvSpPr>
                <a:spLocks noChangeAspect="1" noChangeArrowheads="1"/>
              </p:cNvSpPr>
              <p:nvPr/>
            </p:nvSpPr>
            <p:spPr bwMode="auto">
              <a:xfrm>
                <a:off x="4752975" y="1654175"/>
                <a:ext cx="460375" cy="674688"/>
              </a:xfrm>
              <a:custGeom>
                <a:avLst/>
                <a:gdLst>
                  <a:gd name="T0" fmla="*/ 460375 w 374"/>
                  <a:gd name="T1" fmla="*/ 0 h 718"/>
                  <a:gd name="T2" fmla="*/ 460375 w 374"/>
                  <a:gd name="T3" fmla="*/ 674688 h 718"/>
                  <a:gd name="T4" fmla="*/ 0 w 374"/>
                  <a:gd name="T5" fmla="*/ 607031 h 718"/>
                  <a:gd name="T6" fmla="*/ 460375 w 374"/>
                  <a:gd name="T7" fmla="*/ 0 h 7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 h="718">
                    <a:moveTo>
                      <a:pt x="374" y="0"/>
                    </a:moveTo>
                    <a:lnTo>
                      <a:pt x="374" y="718"/>
                    </a:lnTo>
                    <a:lnTo>
                      <a:pt x="0" y="646"/>
                    </a:lnTo>
                    <a:lnTo>
                      <a:pt x="374" y="0"/>
                    </a:lnTo>
                    <a:close/>
                  </a:path>
                </a:pathLst>
              </a:custGeom>
              <a:solidFill>
                <a:srgbClr val="7F7F7F"/>
              </a:soli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08" name="Freeform 19" descr="© INSCALE GmbH, 21.06.2010"/>
              <p:cNvSpPr>
                <a:spLocks noChangeAspect="1" noChangeArrowheads="1"/>
              </p:cNvSpPr>
              <p:nvPr/>
            </p:nvSpPr>
            <p:spPr bwMode="auto">
              <a:xfrm>
                <a:off x="5213350" y="1654175"/>
                <a:ext cx="463550" cy="674688"/>
              </a:xfrm>
              <a:custGeom>
                <a:avLst/>
                <a:gdLst>
                  <a:gd name="T0" fmla="*/ 0 w 376"/>
                  <a:gd name="T1" fmla="*/ 0 h 718"/>
                  <a:gd name="T2" fmla="*/ 463550 w 376"/>
                  <a:gd name="T3" fmla="*/ 607031 h 718"/>
                  <a:gd name="T4" fmla="*/ 0 w 376"/>
                  <a:gd name="T5" fmla="*/ 674688 h 718"/>
                  <a:gd name="T6" fmla="*/ 0 w 376"/>
                  <a:gd name="T7" fmla="*/ 0 h 7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718">
                    <a:moveTo>
                      <a:pt x="0" y="0"/>
                    </a:moveTo>
                    <a:lnTo>
                      <a:pt x="376" y="646"/>
                    </a:lnTo>
                    <a:lnTo>
                      <a:pt x="0" y="718"/>
                    </a:lnTo>
                    <a:lnTo>
                      <a:pt x="0" y="0"/>
                    </a:lnTo>
                    <a:close/>
                  </a:path>
                </a:pathLst>
              </a:custGeom>
              <a:gradFill rotWithShape="1">
                <a:gsLst>
                  <a:gs pos="0">
                    <a:srgbClr val="DDDDDD"/>
                  </a:gs>
                  <a:gs pos="100000">
                    <a:srgbClr val="F5F5F5"/>
                  </a:gs>
                </a:gsLst>
                <a:lin ang="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09" name="Freeform 32" descr="© INSCALE GmbH, 21.06.2010"/>
              <p:cNvSpPr>
                <a:spLocks noChangeAspect="1" noChangeArrowheads="1"/>
              </p:cNvSpPr>
              <p:nvPr/>
            </p:nvSpPr>
            <p:spPr bwMode="auto">
              <a:xfrm>
                <a:off x="4752975" y="2197100"/>
                <a:ext cx="460375" cy="131763"/>
              </a:xfrm>
              <a:custGeom>
                <a:avLst/>
                <a:gdLst>
                  <a:gd name="T0" fmla="*/ 0 w 374"/>
                  <a:gd name="T1" fmla="*/ 64954 h 142"/>
                  <a:gd name="T2" fmla="*/ 460375 w 374"/>
                  <a:gd name="T3" fmla="*/ 0 h 142"/>
                  <a:gd name="T4" fmla="*/ 460375 w 374"/>
                  <a:gd name="T5" fmla="*/ 131763 h 142"/>
                  <a:gd name="T6" fmla="*/ 0 w 374"/>
                  <a:gd name="T7" fmla="*/ 64954 h 1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 h="142">
                    <a:moveTo>
                      <a:pt x="0" y="70"/>
                    </a:moveTo>
                    <a:lnTo>
                      <a:pt x="374" y="0"/>
                    </a:lnTo>
                    <a:lnTo>
                      <a:pt x="374" y="142"/>
                    </a:lnTo>
                    <a:lnTo>
                      <a:pt x="0" y="70"/>
                    </a:lnTo>
                    <a:close/>
                  </a:path>
                </a:pathLst>
              </a:custGeom>
              <a:solidFill>
                <a:srgbClr val="4D4D4D"/>
              </a:soli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sp>
            <p:nvSpPr>
              <p:cNvPr id="67610" name="Freeform 33" descr="© INSCALE GmbH, 21.06.2010"/>
              <p:cNvSpPr>
                <a:spLocks noChangeAspect="1" noChangeArrowheads="1"/>
              </p:cNvSpPr>
              <p:nvPr/>
            </p:nvSpPr>
            <p:spPr bwMode="auto">
              <a:xfrm>
                <a:off x="5213350" y="2197100"/>
                <a:ext cx="463550" cy="131763"/>
              </a:xfrm>
              <a:custGeom>
                <a:avLst/>
                <a:gdLst>
                  <a:gd name="T0" fmla="*/ 0 w 376"/>
                  <a:gd name="T1" fmla="*/ 0 h 142"/>
                  <a:gd name="T2" fmla="*/ 463550 w 376"/>
                  <a:gd name="T3" fmla="*/ 64954 h 142"/>
                  <a:gd name="T4" fmla="*/ 0 w 376"/>
                  <a:gd name="T5" fmla="*/ 131763 h 142"/>
                  <a:gd name="T6" fmla="*/ 0 w 376"/>
                  <a:gd name="T7" fmla="*/ 0 h 1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6" h="142">
                    <a:moveTo>
                      <a:pt x="0" y="0"/>
                    </a:moveTo>
                    <a:lnTo>
                      <a:pt x="376" y="70"/>
                    </a:lnTo>
                    <a:lnTo>
                      <a:pt x="0" y="142"/>
                    </a:lnTo>
                    <a:lnTo>
                      <a:pt x="0" y="0"/>
                    </a:lnTo>
                    <a:close/>
                  </a:path>
                </a:pathLst>
              </a:custGeom>
              <a:gradFill rotWithShape="1">
                <a:gsLst>
                  <a:gs pos="0">
                    <a:srgbClr val="C0C0C0"/>
                  </a:gs>
                  <a:gs pos="100000">
                    <a:srgbClr val="D9D9D9"/>
                  </a:gs>
                </a:gsLst>
                <a:lin ang="0" scaled="1"/>
              </a:gradFill>
              <a:ln>
                <a:noFill/>
              </a:ln>
              <a:extLst>
                <a:ext uri="{91240B29-F687-4F45-9708-019B960494DF}">
                  <a14:hiddenLine xmlns:a14="http://schemas.microsoft.com/office/drawing/2010/main" xmlns="" w="9525">
                    <a:solidFill>
                      <a:srgbClr val="000000"/>
                    </a:solidFill>
                    <a:round/>
                  </a14:hiddenLine>
                </a:ext>
              </a:extLst>
            </p:spPr>
            <p:txBody>
              <a:bodyPr lIns="106920" tIns="53457" rIns="106920" bIns="53457"/>
              <a:lstStyle/>
              <a:p>
                <a:endParaRPr lang="zh-CN" altLang="en-US" kern="0">
                  <a:solidFill>
                    <a:sysClr val="windowText" lastClr="000000"/>
                  </a:solidFill>
                </a:endParaRPr>
              </a:p>
            </p:txBody>
          </p:sp>
        </p:grpSp>
        <p:grpSp>
          <p:nvGrpSpPr>
            <p:cNvPr id="67595" name="组合 38"/>
            <p:cNvGrpSpPr/>
            <p:nvPr/>
          </p:nvGrpSpPr>
          <p:grpSpPr bwMode="auto">
            <a:xfrm>
              <a:off x="5789613" y="2533650"/>
              <a:ext cx="4852640" cy="525463"/>
              <a:chOff x="5789613" y="1643063"/>
              <a:chExt cx="4852640" cy="525462"/>
            </a:xfrm>
          </p:grpSpPr>
          <p:sp>
            <p:nvSpPr>
              <p:cNvPr id="67605" name="Text Box 34"/>
              <p:cNvSpPr txBox="1">
                <a:spLocks noChangeArrowheads="1"/>
              </p:cNvSpPr>
              <p:nvPr/>
            </p:nvSpPr>
            <p:spPr bwMode="auto">
              <a:xfrm>
                <a:off x="8310353" y="1643063"/>
                <a:ext cx="2331900" cy="445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5237" tIns="105237" rIns="84191" bIns="105237">
                <a:spAutoFit/>
              </a:bodyPr>
              <a:lstStyle>
                <a:lvl1pPr marL="177800" indent="-177800" defTabSz="801370">
                  <a:buFont typeface="Arial" pitchFamily="34" charset="0"/>
                  <a:defRPr>
                    <a:solidFill>
                      <a:schemeClr val="tx1"/>
                    </a:solidFill>
                    <a:latin typeface="Arial" pitchFamily="34" charset="0"/>
                    <a:ea typeface="黑体" pitchFamily="49" charset="-122"/>
                  </a:defRPr>
                </a:lvl1pPr>
                <a:lvl2pPr marL="742950" indent="-285750" defTabSz="801370">
                  <a:buFont typeface="Arial" pitchFamily="34" charset="0"/>
                  <a:defRPr>
                    <a:solidFill>
                      <a:schemeClr val="tx1"/>
                    </a:solidFill>
                    <a:latin typeface="Arial" pitchFamily="34" charset="0"/>
                    <a:ea typeface="黑体" pitchFamily="49" charset="-122"/>
                  </a:defRPr>
                </a:lvl2pPr>
                <a:lvl3pPr marL="1143000" indent="-228600" defTabSz="801370">
                  <a:buFont typeface="Arial" pitchFamily="34" charset="0"/>
                  <a:defRPr>
                    <a:solidFill>
                      <a:schemeClr val="tx1"/>
                    </a:solidFill>
                    <a:latin typeface="Arial" pitchFamily="34" charset="0"/>
                    <a:ea typeface="黑体" pitchFamily="49" charset="-122"/>
                  </a:defRPr>
                </a:lvl3pPr>
                <a:lvl4pPr marL="1600200" indent="-228600" defTabSz="801370">
                  <a:buFont typeface="Arial" pitchFamily="34" charset="0"/>
                  <a:defRPr>
                    <a:solidFill>
                      <a:schemeClr val="tx1"/>
                    </a:solidFill>
                    <a:latin typeface="Arial" pitchFamily="34" charset="0"/>
                    <a:ea typeface="黑体" pitchFamily="49" charset="-122"/>
                  </a:defRPr>
                </a:lvl4pPr>
                <a:lvl5pPr marL="2057400" indent="-228600" defTabSz="801370">
                  <a:buFont typeface="Arial" pitchFamily="34" charset="0"/>
                  <a:defRPr>
                    <a:solidFill>
                      <a:schemeClr val="tx1"/>
                    </a:solidFill>
                    <a:latin typeface="Arial" pitchFamily="34" charset="0"/>
                    <a:ea typeface="黑体" pitchFamily="49" charset="-122"/>
                  </a:defRPr>
                </a:lvl5pPr>
                <a:lvl6pPr marL="25146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gn="r">
                  <a:spcBef>
                    <a:spcPct val="20000"/>
                  </a:spcBef>
                </a:pPr>
                <a:r>
                  <a:rPr lang="zh-CN" altLang="en-US" sz="2400" b="1" kern="0" dirty="0">
                    <a:latin typeface="微软雅黑" pitchFamily="34" charset="-122"/>
                    <a:ea typeface="微软雅黑" pitchFamily="34" charset="-122"/>
                  </a:rPr>
                  <a:t>应急控制</a:t>
                </a:r>
              </a:p>
            </p:txBody>
          </p:sp>
          <p:sp>
            <p:nvSpPr>
              <p:cNvPr id="67606" name="Line 37" descr="© INSCALE GmbH, 21.06.2010"/>
              <p:cNvSpPr>
                <a:spLocks noChangeShapeType="1"/>
              </p:cNvSpPr>
              <p:nvPr/>
            </p:nvSpPr>
            <p:spPr bwMode="auto">
              <a:xfrm>
                <a:off x="5789613" y="2168525"/>
                <a:ext cx="4803775" cy="0"/>
              </a:xfrm>
              <a:prstGeom prst="line">
                <a:avLst/>
              </a:prstGeom>
              <a:noFill/>
              <a:ln w="19050">
                <a:solidFill>
                  <a:srgbClr val="868282"/>
                </a:solidFill>
                <a:prstDash val="sysDot"/>
                <a:round/>
              </a:ln>
              <a:extLst>
                <a:ext uri="{909E8E84-426E-40DD-AFC4-6F175D3DCCD1}">
                  <a14:hiddenFill xmlns:a14="http://schemas.microsoft.com/office/drawing/2010/main" xmlns="">
                    <a:noFill/>
                  </a14:hiddenFill>
                </a:ext>
              </a:extLst>
            </p:spPr>
            <p:txBody>
              <a:bodyPr lIns="106920" tIns="53457" rIns="106920" bIns="53457"/>
              <a:lstStyle/>
              <a:p>
                <a:endParaRPr lang="zh-CN" altLang="en-US" kern="0">
                  <a:solidFill>
                    <a:sysClr val="windowText" lastClr="000000"/>
                  </a:solidFill>
                </a:endParaRPr>
              </a:p>
            </p:txBody>
          </p:sp>
        </p:grpSp>
        <p:grpSp>
          <p:nvGrpSpPr>
            <p:cNvPr id="67596" name="组合 41"/>
            <p:cNvGrpSpPr/>
            <p:nvPr/>
          </p:nvGrpSpPr>
          <p:grpSpPr bwMode="auto">
            <a:xfrm>
              <a:off x="6367463" y="3322638"/>
              <a:ext cx="4275341" cy="715837"/>
              <a:chOff x="6367463" y="2432050"/>
              <a:chExt cx="4275341" cy="715839"/>
            </a:xfrm>
          </p:grpSpPr>
          <p:sp>
            <p:nvSpPr>
              <p:cNvPr id="67603" name="Text Box 35"/>
              <p:cNvSpPr txBox="1">
                <a:spLocks noChangeArrowheads="1"/>
              </p:cNvSpPr>
              <p:nvPr/>
            </p:nvSpPr>
            <p:spPr bwMode="auto">
              <a:xfrm>
                <a:off x="8030177" y="2432050"/>
                <a:ext cx="2612627" cy="715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5237" tIns="105237" rIns="84191" bIns="105237">
                <a:spAutoFit/>
              </a:bodyPr>
              <a:lstStyle>
                <a:lvl1pPr marL="177800" indent="-177800" defTabSz="801370">
                  <a:buFont typeface="Arial" pitchFamily="34" charset="0"/>
                  <a:defRPr>
                    <a:solidFill>
                      <a:schemeClr val="tx1"/>
                    </a:solidFill>
                    <a:latin typeface="Arial" pitchFamily="34" charset="0"/>
                    <a:ea typeface="黑体" pitchFamily="49" charset="-122"/>
                  </a:defRPr>
                </a:lvl1pPr>
                <a:lvl2pPr marL="742950" indent="-285750" defTabSz="801370">
                  <a:buFont typeface="Arial" pitchFamily="34" charset="0"/>
                  <a:defRPr>
                    <a:solidFill>
                      <a:schemeClr val="tx1"/>
                    </a:solidFill>
                    <a:latin typeface="Arial" pitchFamily="34" charset="0"/>
                    <a:ea typeface="黑体" pitchFamily="49" charset="-122"/>
                  </a:defRPr>
                </a:lvl2pPr>
                <a:lvl3pPr marL="1143000" indent="-228600" defTabSz="801370">
                  <a:buFont typeface="Arial" pitchFamily="34" charset="0"/>
                  <a:defRPr>
                    <a:solidFill>
                      <a:schemeClr val="tx1"/>
                    </a:solidFill>
                    <a:latin typeface="Arial" pitchFamily="34" charset="0"/>
                    <a:ea typeface="黑体" pitchFamily="49" charset="-122"/>
                  </a:defRPr>
                </a:lvl3pPr>
                <a:lvl4pPr marL="1600200" indent="-228600" defTabSz="801370">
                  <a:buFont typeface="Arial" pitchFamily="34" charset="0"/>
                  <a:defRPr>
                    <a:solidFill>
                      <a:schemeClr val="tx1"/>
                    </a:solidFill>
                    <a:latin typeface="Arial" pitchFamily="34" charset="0"/>
                    <a:ea typeface="黑体" pitchFamily="49" charset="-122"/>
                  </a:defRPr>
                </a:lvl4pPr>
                <a:lvl5pPr marL="2057400" indent="-228600" defTabSz="801370">
                  <a:buFont typeface="Arial" pitchFamily="34" charset="0"/>
                  <a:defRPr>
                    <a:solidFill>
                      <a:schemeClr val="tx1"/>
                    </a:solidFill>
                    <a:latin typeface="Arial" pitchFamily="34" charset="0"/>
                    <a:ea typeface="黑体" pitchFamily="49" charset="-122"/>
                  </a:defRPr>
                </a:lvl5pPr>
                <a:lvl6pPr marL="25146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gn="r">
                  <a:spcBef>
                    <a:spcPct val="20000"/>
                  </a:spcBef>
                </a:pPr>
                <a:r>
                  <a:rPr lang="zh-CN" altLang="en-GB" sz="2400" b="1" kern="0">
                    <a:latin typeface="微软雅黑" pitchFamily="34" charset="-122"/>
                    <a:ea typeface="微软雅黑" pitchFamily="34" charset="-122"/>
                  </a:rPr>
                  <a:t>个体防护控制</a:t>
                </a:r>
              </a:p>
            </p:txBody>
          </p:sp>
          <p:sp>
            <p:nvSpPr>
              <p:cNvPr id="67604" name="Line 38" descr="© INSCALE GmbH, 21.06.2010"/>
              <p:cNvSpPr>
                <a:spLocks noChangeShapeType="1"/>
              </p:cNvSpPr>
              <p:nvPr/>
            </p:nvSpPr>
            <p:spPr bwMode="auto">
              <a:xfrm>
                <a:off x="6367463" y="2986088"/>
                <a:ext cx="4225925" cy="0"/>
              </a:xfrm>
              <a:prstGeom prst="line">
                <a:avLst/>
              </a:prstGeom>
              <a:noFill/>
              <a:ln w="19050">
                <a:solidFill>
                  <a:srgbClr val="868282"/>
                </a:solidFill>
                <a:prstDash val="sysDot"/>
                <a:round/>
              </a:ln>
              <a:extLst>
                <a:ext uri="{909E8E84-426E-40DD-AFC4-6F175D3DCCD1}">
                  <a14:hiddenFill xmlns:a14="http://schemas.microsoft.com/office/drawing/2010/main" xmlns="">
                    <a:noFill/>
                  </a14:hiddenFill>
                </a:ext>
              </a:extLst>
            </p:spPr>
            <p:txBody>
              <a:bodyPr lIns="106920" tIns="53457" rIns="106920" bIns="53457"/>
              <a:lstStyle/>
              <a:p>
                <a:endParaRPr lang="zh-CN" altLang="en-US" kern="0">
                  <a:solidFill>
                    <a:sysClr val="windowText" lastClr="000000"/>
                  </a:solidFill>
                </a:endParaRPr>
              </a:p>
            </p:txBody>
          </p:sp>
        </p:grpSp>
        <p:grpSp>
          <p:nvGrpSpPr>
            <p:cNvPr id="67597" name="组合 44"/>
            <p:cNvGrpSpPr/>
            <p:nvPr/>
          </p:nvGrpSpPr>
          <p:grpSpPr bwMode="auto">
            <a:xfrm>
              <a:off x="6942138" y="4052888"/>
              <a:ext cx="3700795" cy="546100"/>
              <a:chOff x="6942138" y="3162300"/>
              <a:chExt cx="3700795" cy="546100"/>
            </a:xfrm>
          </p:grpSpPr>
          <p:sp>
            <p:nvSpPr>
              <p:cNvPr id="67601" name="Text Box 36"/>
              <p:cNvSpPr txBox="1">
                <a:spLocks noChangeArrowheads="1"/>
              </p:cNvSpPr>
              <p:nvPr/>
            </p:nvSpPr>
            <p:spPr bwMode="auto">
              <a:xfrm>
                <a:off x="6942922" y="3162300"/>
                <a:ext cx="3700011" cy="445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5237" tIns="105237" rIns="84191" bIns="105237">
                <a:spAutoFit/>
              </a:bodyPr>
              <a:lstStyle>
                <a:lvl1pPr marL="177800" indent="-177800" defTabSz="801370">
                  <a:buFont typeface="Arial" pitchFamily="34" charset="0"/>
                  <a:defRPr>
                    <a:solidFill>
                      <a:schemeClr val="tx1"/>
                    </a:solidFill>
                    <a:latin typeface="Arial" pitchFamily="34" charset="0"/>
                    <a:ea typeface="黑体" pitchFamily="49" charset="-122"/>
                  </a:defRPr>
                </a:lvl1pPr>
                <a:lvl2pPr marL="742950" indent="-285750" defTabSz="801370">
                  <a:buFont typeface="Arial" pitchFamily="34" charset="0"/>
                  <a:defRPr>
                    <a:solidFill>
                      <a:schemeClr val="tx1"/>
                    </a:solidFill>
                    <a:latin typeface="Arial" pitchFamily="34" charset="0"/>
                    <a:ea typeface="黑体" pitchFamily="49" charset="-122"/>
                  </a:defRPr>
                </a:lvl2pPr>
                <a:lvl3pPr marL="1143000" indent="-228600" defTabSz="801370">
                  <a:buFont typeface="Arial" pitchFamily="34" charset="0"/>
                  <a:defRPr>
                    <a:solidFill>
                      <a:schemeClr val="tx1"/>
                    </a:solidFill>
                    <a:latin typeface="Arial" pitchFamily="34" charset="0"/>
                    <a:ea typeface="黑体" pitchFamily="49" charset="-122"/>
                  </a:defRPr>
                </a:lvl3pPr>
                <a:lvl4pPr marL="1600200" indent="-228600" defTabSz="801370">
                  <a:buFont typeface="Arial" pitchFamily="34" charset="0"/>
                  <a:defRPr>
                    <a:solidFill>
                      <a:schemeClr val="tx1"/>
                    </a:solidFill>
                    <a:latin typeface="Arial" pitchFamily="34" charset="0"/>
                    <a:ea typeface="黑体" pitchFamily="49" charset="-122"/>
                  </a:defRPr>
                </a:lvl4pPr>
                <a:lvl5pPr marL="2057400" indent="-228600" defTabSz="801370">
                  <a:buFont typeface="Arial" pitchFamily="34" charset="0"/>
                  <a:defRPr>
                    <a:solidFill>
                      <a:schemeClr val="tx1"/>
                    </a:solidFill>
                    <a:latin typeface="Arial" pitchFamily="34" charset="0"/>
                    <a:ea typeface="黑体" pitchFamily="49" charset="-122"/>
                  </a:defRPr>
                </a:lvl5pPr>
                <a:lvl6pPr marL="25146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gn="r">
                  <a:spcBef>
                    <a:spcPct val="20000"/>
                  </a:spcBef>
                </a:pPr>
                <a:r>
                  <a:rPr lang="zh-CN" altLang="en-US" sz="2400" b="1" kern="0">
                    <a:latin typeface="微软雅黑" pitchFamily="34" charset="-122"/>
                    <a:ea typeface="微软雅黑" pitchFamily="34" charset="-122"/>
                  </a:rPr>
                  <a:t>管理（行政）控制</a:t>
                </a:r>
              </a:p>
            </p:txBody>
          </p:sp>
          <p:sp>
            <p:nvSpPr>
              <p:cNvPr id="67602" name="Line 39" descr="© INSCALE GmbH, 21.06.2010"/>
              <p:cNvSpPr>
                <a:spLocks noChangeShapeType="1"/>
              </p:cNvSpPr>
              <p:nvPr/>
            </p:nvSpPr>
            <p:spPr bwMode="auto">
              <a:xfrm>
                <a:off x="6942138" y="3708400"/>
                <a:ext cx="3651250" cy="0"/>
              </a:xfrm>
              <a:prstGeom prst="line">
                <a:avLst/>
              </a:prstGeom>
              <a:noFill/>
              <a:ln w="19050">
                <a:solidFill>
                  <a:srgbClr val="868282"/>
                </a:solidFill>
                <a:prstDash val="sysDot"/>
                <a:round/>
              </a:ln>
              <a:extLst>
                <a:ext uri="{909E8E84-426E-40DD-AFC4-6F175D3DCCD1}">
                  <a14:hiddenFill xmlns:a14="http://schemas.microsoft.com/office/drawing/2010/main" xmlns="">
                    <a:noFill/>
                  </a14:hiddenFill>
                </a:ext>
              </a:extLst>
            </p:spPr>
            <p:txBody>
              <a:bodyPr lIns="106920" tIns="53457" rIns="106920" bIns="53457"/>
              <a:lstStyle/>
              <a:p>
                <a:endParaRPr lang="zh-CN" altLang="en-US" kern="0">
                  <a:solidFill>
                    <a:sysClr val="windowText" lastClr="000000"/>
                  </a:solidFill>
                </a:endParaRPr>
              </a:p>
            </p:txBody>
          </p:sp>
        </p:grpSp>
        <p:grpSp>
          <p:nvGrpSpPr>
            <p:cNvPr id="67598" name="组合 50"/>
            <p:cNvGrpSpPr/>
            <p:nvPr/>
          </p:nvGrpSpPr>
          <p:grpSpPr bwMode="auto">
            <a:xfrm>
              <a:off x="7519988" y="4786313"/>
              <a:ext cx="3122612" cy="715837"/>
              <a:chOff x="7519988" y="3895725"/>
              <a:chExt cx="3122612" cy="715839"/>
            </a:xfrm>
          </p:grpSpPr>
          <p:sp>
            <p:nvSpPr>
              <p:cNvPr id="67599" name="Text Box 42"/>
              <p:cNvSpPr txBox="1">
                <a:spLocks noChangeArrowheads="1"/>
              </p:cNvSpPr>
              <p:nvPr/>
            </p:nvSpPr>
            <p:spPr bwMode="auto">
              <a:xfrm>
                <a:off x="8569325" y="3895725"/>
                <a:ext cx="2073275" cy="715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5237" tIns="105237" rIns="84191" bIns="105237">
                <a:spAutoFit/>
              </a:bodyPr>
              <a:lstStyle>
                <a:lvl1pPr marL="177800" indent="-177800" defTabSz="801370">
                  <a:buFont typeface="Arial" pitchFamily="34" charset="0"/>
                  <a:defRPr>
                    <a:solidFill>
                      <a:schemeClr val="tx1"/>
                    </a:solidFill>
                    <a:latin typeface="Arial" pitchFamily="34" charset="0"/>
                    <a:ea typeface="黑体" pitchFamily="49" charset="-122"/>
                  </a:defRPr>
                </a:lvl1pPr>
                <a:lvl2pPr marL="742950" indent="-285750" defTabSz="801370">
                  <a:buFont typeface="Arial" pitchFamily="34" charset="0"/>
                  <a:defRPr>
                    <a:solidFill>
                      <a:schemeClr val="tx1"/>
                    </a:solidFill>
                    <a:latin typeface="Arial" pitchFamily="34" charset="0"/>
                    <a:ea typeface="黑体" pitchFamily="49" charset="-122"/>
                  </a:defRPr>
                </a:lvl2pPr>
                <a:lvl3pPr marL="1143000" indent="-228600" defTabSz="801370">
                  <a:buFont typeface="Arial" pitchFamily="34" charset="0"/>
                  <a:defRPr>
                    <a:solidFill>
                      <a:schemeClr val="tx1"/>
                    </a:solidFill>
                    <a:latin typeface="Arial" pitchFamily="34" charset="0"/>
                    <a:ea typeface="黑体" pitchFamily="49" charset="-122"/>
                  </a:defRPr>
                </a:lvl3pPr>
                <a:lvl4pPr marL="1600200" indent="-228600" defTabSz="801370">
                  <a:buFont typeface="Arial" pitchFamily="34" charset="0"/>
                  <a:defRPr>
                    <a:solidFill>
                      <a:schemeClr val="tx1"/>
                    </a:solidFill>
                    <a:latin typeface="Arial" pitchFamily="34" charset="0"/>
                    <a:ea typeface="黑体" pitchFamily="49" charset="-122"/>
                  </a:defRPr>
                </a:lvl4pPr>
                <a:lvl5pPr marL="2057400" indent="-228600" defTabSz="801370">
                  <a:buFont typeface="Arial" pitchFamily="34" charset="0"/>
                  <a:defRPr>
                    <a:solidFill>
                      <a:schemeClr val="tx1"/>
                    </a:solidFill>
                    <a:latin typeface="Arial" pitchFamily="34" charset="0"/>
                    <a:ea typeface="黑体" pitchFamily="49" charset="-122"/>
                  </a:defRPr>
                </a:lvl5pPr>
                <a:lvl6pPr marL="25146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defTabSz="80137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gn="r">
                  <a:spcBef>
                    <a:spcPct val="20000"/>
                  </a:spcBef>
                </a:pPr>
                <a:r>
                  <a:rPr lang="zh-CN" altLang="en-US" sz="2400" b="1" kern="0">
                    <a:solidFill>
                      <a:srgbClr val="4D4D4D"/>
                    </a:solidFill>
                    <a:latin typeface="微软雅黑" pitchFamily="34" charset="-122"/>
                    <a:ea typeface="微软雅黑" pitchFamily="34" charset="-122"/>
                  </a:rPr>
                  <a:t>工程控制</a:t>
                </a:r>
              </a:p>
            </p:txBody>
          </p:sp>
          <p:sp>
            <p:nvSpPr>
              <p:cNvPr id="67600" name="Line 43" descr="© INSCALE GmbH, 21.06.2010"/>
              <p:cNvSpPr>
                <a:spLocks noChangeShapeType="1"/>
              </p:cNvSpPr>
              <p:nvPr/>
            </p:nvSpPr>
            <p:spPr bwMode="auto">
              <a:xfrm>
                <a:off x="7519988" y="4440238"/>
                <a:ext cx="3073400" cy="0"/>
              </a:xfrm>
              <a:prstGeom prst="line">
                <a:avLst/>
              </a:prstGeom>
              <a:noFill/>
              <a:ln w="19050">
                <a:solidFill>
                  <a:srgbClr val="868282"/>
                </a:solidFill>
                <a:prstDash val="sysDot"/>
                <a:round/>
              </a:ln>
              <a:extLst>
                <a:ext uri="{909E8E84-426E-40DD-AFC4-6F175D3DCCD1}">
                  <a14:hiddenFill xmlns:a14="http://schemas.microsoft.com/office/drawing/2010/main" xmlns="">
                    <a:noFill/>
                  </a14:hiddenFill>
                </a:ext>
              </a:extLst>
            </p:spPr>
            <p:txBody>
              <a:bodyPr lIns="106920" tIns="53457" rIns="106920" bIns="53457"/>
              <a:lstStyle/>
              <a:p>
                <a:endParaRPr lang="zh-CN" altLang="en-US" kern="0">
                  <a:solidFill>
                    <a:sysClr val="windowText" lastClr="000000"/>
                  </a:solidFill>
                </a:endParaRPr>
              </a:p>
            </p:txBody>
          </p:sp>
        </p:grpSp>
      </p:grpSp>
      <p:sp>
        <p:nvSpPr>
          <p:cNvPr id="2" name="文本框 1"/>
          <p:cNvSpPr txBox="1"/>
          <p:nvPr/>
        </p:nvSpPr>
        <p:spPr>
          <a:xfrm>
            <a:off x="728663" y="814388"/>
            <a:ext cx="6990887" cy="646331"/>
          </a:xfrm>
          <a:prstGeom prst="rect">
            <a:avLst/>
          </a:prstGeom>
          <a:noFill/>
        </p:spPr>
        <p:txBody>
          <a:bodyPr wrap="square" rtlCol="0">
            <a:spAutoFit/>
          </a:bodyPr>
          <a:lstStyle/>
          <a:p>
            <a:r>
              <a:rPr lang="zh-CN" altLang="en-US" sz="3600" dirty="0" smtClean="0">
                <a:solidFill>
                  <a:srgbClr val="FF0000"/>
                </a:solidFill>
              </a:rPr>
              <a:t>七、典型</a:t>
            </a:r>
            <a:r>
              <a:rPr lang="zh-CN" altLang="en-US" sz="3600" dirty="0">
                <a:solidFill>
                  <a:srgbClr val="FF0000"/>
                </a:solidFill>
              </a:rPr>
              <a:t>控制措施的制定</a:t>
            </a: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139190" y="4399281"/>
            <a:ext cx="466725" cy="244158"/>
          </a:xfrm>
        </p:spPr>
        <p:txBody>
          <a:bodyPr vert="horz" wrap="square" lIns="68580" tIns="34290" rIns="68580" bIns="34290" numCol="1" anchor="ctr" anchorCtr="0" compatLnSpc="1"/>
          <a:lstStyle/>
          <a:p>
            <a:pPr eaLnBrk="1" hangingPunct="1"/>
            <a:r>
              <a:rPr lang="en-US" altLang="zh-CN" sz="2800" b="1" dirty="0">
                <a:solidFill>
                  <a:srgbClr val="0000FF"/>
                </a:solidFill>
                <a:latin typeface="微软雅黑" pitchFamily="34" charset="-122"/>
                <a:ea typeface="微软雅黑" pitchFamily="34" charset="-122"/>
              </a:rPr>
              <a:t> </a:t>
            </a:r>
            <a:r>
              <a:rPr lang="zh-CN" altLang="en-US" sz="2800" b="1" dirty="0">
                <a:solidFill>
                  <a:srgbClr val="0000FF"/>
                </a:solidFill>
                <a:latin typeface="微软雅黑" pitchFamily="34" charset="-122"/>
                <a:ea typeface="微软雅黑" pitchFamily="34" charset="-122"/>
              </a:rPr>
              <a:t>管理（行政）控制</a:t>
            </a:r>
          </a:p>
        </p:txBody>
      </p:sp>
      <p:sp>
        <p:nvSpPr>
          <p:cNvPr id="69635" name="Rectangle 3"/>
          <p:cNvSpPr>
            <a:spLocks noGrp="1" noChangeArrowheads="1"/>
          </p:cNvSpPr>
          <p:nvPr>
            <p:ph type="body" idx="4294967295"/>
          </p:nvPr>
        </p:nvSpPr>
        <p:spPr>
          <a:xfrm>
            <a:off x="1771016" y="3056255"/>
            <a:ext cx="6481763" cy="3455988"/>
          </a:xfrm>
        </p:spPr>
        <p:txBody>
          <a:bodyPr vert="horz" wrap="square" lIns="68580" tIns="34290" rIns="68580" bIns="34290" numCol="1" anchor="t" anchorCtr="0" compatLnSpc="1"/>
          <a:lstStyle/>
          <a:p>
            <a:pPr eaLnBrk="1" hangingPunct="1">
              <a:lnSpc>
                <a:spcPct val="12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1</a:t>
            </a:r>
            <a:r>
              <a:rPr lang="zh-CN" altLang="en-US" sz="2000" b="1" dirty="0">
                <a:solidFill>
                  <a:schemeClr val="tx1"/>
                </a:solidFill>
                <a:latin typeface="微软雅黑" pitchFamily="34" charset="-122"/>
                <a:ea typeface="微软雅黑" pitchFamily="34" charset="-122"/>
              </a:rPr>
              <a:t>）制定实施作业程序、安全许可、安全操作规程等；</a:t>
            </a:r>
          </a:p>
          <a:p>
            <a:pPr eaLnBrk="1" hangingPunct="1">
              <a:lnSpc>
                <a:spcPct val="12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2</a:t>
            </a:r>
            <a:r>
              <a:rPr lang="zh-CN" altLang="en-US" sz="2000" b="1" dirty="0">
                <a:solidFill>
                  <a:schemeClr val="tx1"/>
                </a:solidFill>
                <a:latin typeface="微软雅黑" pitchFamily="34" charset="-122"/>
                <a:ea typeface="微软雅黑" pitchFamily="34" charset="-122"/>
              </a:rPr>
              <a:t>）减少暴露时间（如异常温度或有害环境）；</a:t>
            </a:r>
          </a:p>
          <a:p>
            <a:pPr eaLnBrk="1" hangingPunct="1">
              <a:lnSpc>
                <a:spcPct val="12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3</a:t>
            </a:r>
            <a:r>
              <a:rPr lang="zh-CN" altLang="en-US" sz="2000" b="1" dirty="0">
                <a:solidFill>
                  <a:schemeClr val="tx1"/>
                </a:solidFill>
                <a:latin typeface="微软雅黑" pitchFamily="34" charset="-122"/>
                <a:ea typeface="微软雅黑" pitchFamily="34" charset="-122"/>
              </a:rPr>
              <a:t>）监测监控（尤其是使用高毒物料的使用）；</a:t>
            </a:r>
          </a:p>
          <a:p>
            <a:pPr eaLnBrk="1" hangingPunct="1">
              <a:lnSpc>
                <a:spcPct val="12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4</a:t>
            </a:r>
            <a:r>
              <a:rPr lang="zh-CN" altLang="en-US" sz="2000" b="1" dirty="0">
                <a:solidFill>
                  <a:schemeClr val="tx1"/>
                </a:solidFill>
                <a:latin typeface="微软雅黑" pitchFamily="34" charset="-122"/>
                <a:ea typeface="微软雅黑" pitchFamily="34" charset="-122"/>
              </a:rPr>
              <a:t>）警报和警示信号；</a:t>
            </a:r>
          </a:p>
          <a:p>
            <a:pPr eaLnBrk="1" hangingPunct="1">
              <a:lnSpc>
                <a:spcPct val="12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5</a:t>
            </a:r>
            <a:r>
              <a:rPr lang="zh-CN" altLang="en-US" sz="2000" b="1" dirty="0">
                <a:solidFill>
                  <a:schemeClr val="tx1"/>
                </a:solidFill>
                <a:latin typeface="微软雅黑" pitchFamily="34" charset="-122"/>
                <a:ea typeface="微软雅黑" pitchFamily="34" charset="-122"/>
              </a:rPr>
              <a:t>）安全互助体系；</a:t>
            </a:r>
          </a:p>
          <a:p>
            <a:pPr eaLnBrk="1" hangingPunct="1">
              <a:lnSpc>
                <a:spcPct val="12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6</a:t>
            </a:r>
            <a:r>
              <a:rPr lang="zh-CN" altLang="en-US" sz="2000" b="1" dirty="0">
                <a:solidFill>
                  <a:schemeClr val="tx1"/>
                </a:solidFill>
                <a:latin typeface="微软雅黑" pitchFamily="34" charset="-122"/>
                <a:ea typeface="微软雅黑" pitchFamily="34" charset="-122"/>
              </a:rPr>
              <a:t>）培训；</a:t>
            </a:r>
          </a:p>
          <a:p>
            <a:pPr eaLnBrk="1" hangingPunct="1">
              <a:lnSpc>
                <a:spcPct val="12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7</a:t>
            </a:r>
            <a:r>
              <a:rPr lang="zh-CN" altLang="en-US" sz="2000" b="1" dirty="0">
                <a:solidFill>
                  <a:schemeClr val="tx1"/>
                </a:solidFill>
                <a:latin typeface="微软雅黑" pitchFamily="34" charset="-122"/>
                <a:ea typeface="微软雅黑" pitchFamily="34" charset="-122"/>
              </a:rPr>
              <a:t>）风险转移（共担）。</a:t>
            </a:r>
          </a:p>
        </p:txBody>
      </p:sp>
      <p:sp>
        <p:nvSpPr>
          <p:cNvPr id="69637" name="Rectangle 3"/>
          <p:cNvSpPr>
            <a:spLocks noGrp="1" noChangeArrowheads="1"/>
          </p:cNvSpPr>
          <p:nvPr/>
        </p:nvSpPr>
        <p:spPr bwMode="auto">
          <a:xfrm>
            <a:off x="1773239" y="991870"/>
            <a:ext cx="8645525" cy="174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marL="228600" indent="-228600">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20000"/>
              </a:lnSpc>
              <a:spcBef>
                <a:spcPts val="1000"/>
              </a:spcBef>
              <a:buClr>
                <a:srgbClr val="19B4F1"/>
              </a:buClr>
            </a:pPr>
            <a:r>
              <a:rPr lang="zh-CN" altLang="en-US" sz="2000" b="1" kern="0" dirty="0">
                <a:latin typeface="微软雅黑" pitchFamily="34" charset="-122"/>
                <a:ea typeface="微软雅黑" pitchFamily="34" charset="-122"/>
              </a:rPr>
              <a:t>（</a:t>
            </a:r>
            <a:r>
              <a:rPr lang="en-US" altLang="zh-CN" sz="2000" b="1" kern="0" dirty="0">
                <a:latin typeface="微软雅黑" pitchFamily="34" charset="-122"/>
                <a:ea typeface="微软雅黑" pitchFamily="34" charset="-122"/>
              </a:rPr>
              <a:t>1</a:t>
            </a:r>
            <a:r>
              <a:rPr lang="zh-CN" altLang="en-US" sz="2000" b="1" kern="0" dirty="0">
                <a:latin typeface="微软雅黑" pitchFamily="34" charset="-122"/>
                <a:ea typeface="微软雅黑" pitchFamily="34" charset="-122"/>
              </a:rPr>
              <a:t>）消除或减弱危害</a:t>
            </a:r>
            <a:r>
              <a:rPr lang="en-US" altLang="zh-CN" sz="2000" b="1" kern="0" dirty="0">
                <a:latin typeface="微软雅黑" pitchFamily="34" charset="-122"/>
                <a:ea typeface="微软雅黑" pitchFamily="34" charset="-122"/>
              </a:rPr>
              <a:t>——</a:t>
            </a:r>
            <a:r>
              <a:rPr lang="zh-CN" altLang="en-US" sz="2000" b="1" kern="0" dirty="0">
                <a:latin typeface="微软雅黑" pitchFamily="34" charset="-122"/>
                <a:ea typeface="微软雅黑" pitchFamily="34" charset="-122"/>
              </a:rPr>
              <a:t>通过对装置、设备设施、工艺等的设计来实施；</a:t>
            </a:r>
          </a:p>
          <a:p>
            <a:pPr>
              <a:lnSpc>
                <a:spcPct val="120000"/>
              </a:lnSpc>
              <a:spcBef>
                <a:spcPts val="1000"/>
              </a:spcBef>
              <a:buClr>
                <a:srgbClr val="19B4F1"/>
              </a:buClr>
            </a:pPr>
            <a:r>
              <a:rPr lang="zh-CN" altLang="en-US" sz="2000" b="1" kern="0" dirty="0">
                <a:latin typeface="微软雅黑" pitchFamily="34" charset="-122"/>
                <a:ea typeface="微软雅黑" pitchFamily="34" charset="-122"/>
              </a:rPr>
              <a:t>（</a:t>
            </a:r>
            <a:r>
              <a:rPr lang="en-US" altLang="zh-CN" sz="2000" b="1" kern="0" dirty="0">
                <a:latin typeface="微软雅黑" pitchFamily="34" charset="-122"/>
                <a:ea typeface="微软雅黑" pitchFamily="34" charset="-122"/>
              </a:rPr>
              <a:t>2</a:t>
            </a:r>
            <a:r>
              <a:rPr lang="zh-CN" altLang="en-US" sz="2000" b="1" kern="0" dirty="0">
                <a:latin typeface="微软雅黑" pitchFamily="34" charset="-122"/>
                <a:ea typeface="微软雅黑" pitchFamily="34" charset="-122"/>
              </a:rPr>
              <a:t>）密闭</a:t>
            </a:r>
            <a:r>
              <a:rPr lang="en-US" altLang="zh-CN" sz="2000" b="1" kern="0" dirty="0">
                <a:latin typeface="微软雅黑" pitchFamily="34" charset="-122"/>
                <a:ea typeface="微软雅黑" pitchFamily="34" charset="-122"/>
              </a:rPr>
              <a:t>——</a:t>
            </a:r>
            <a:r>
              <a:rPr lang="zh-CN" altLang="en-US" sz="2000" b="1" kern="0" dirty="0">
                <a:latin typeface="微软雅黑" pitchFamily="34" charset="-122"/>
                <a:ea typeface="微软雅黑" pitchFamily="34" charset="-122"/>
              </a:rPr>
              <a:t>对产生或导致危害的设施或场所进行密闭；</a:t>
            </a:r>
          </a:p>
          <a:p>
            <a:pPr>
              <a:lnSpc>
                <a:spcPct val="120000"/>
              </a:lnSpc>
              <a:spcBef>
                <a:spcPts val="1000"/>
              </a:spcBef>
              <a:buClr>
                <a:srgbClr val="19B4F1"/>
              </a:buClr>
            </a:pPr>
            <a:r>
              <a:rPr lang="zh-CN" altLang="en-US" sz="2000" b="1" kern="0" dirty="0">
                <a:latin typeface="微软雅黑" pitchFamily="34" charset="-122"/>
                <a:ea typeface="微软雅黑" pitchFamily="34" charset="-122"/>
              </a:rPr>
              <a:t>（</a:t>
            </a:r>
            <a:r>
              <a:rPr lang="en-US" altLang="zh-CN" sz="2000" b="1" kern="0" dirty="0">
                <a:latin typeface="微软雅黑" pitchFamily="34" charset="-122"/>
                <a:ea typeface="微软雅黑" pitchFamily="34" charset="-122"/>
              </a:rPr>
              <a:t>3</a:t>
            </a:r>
            <a:r>
              <a:rPr lang="zh-CN" altLang="en-US" sz="2000" b="1" kern="0" dirty="0">
                <a:latin typeface="微软雅黑" pitchFamily="34" charset="-122"/>
                <a:ea typeface="微软雅黑" pitchFamily="34" charset="-122"/>
              </a:rPr>
              <a:t>）隔离</a:t>
            </a:r>
            <a:r>
              <a:rPr lang="en-US" altLang="zh-CN" sz="2000" b="1" kern="0" dirty="0">
                <a:latin typeface="微软雅黑" pitchFamily="34" charset="-122"/>
                <a:ea typeface="微软雅黑" pitchFamily="34" charset="-122"/>
              </a:rPr>
              <a:t>——</a:t>
            </a:r>
            <a:r>
              <a:rPr lang="zh-CN" altLang="en-US" sz="2000" b="1" kern="0" dirty="0">
                <a:latin typeface="微软雅黑" pitchFamily="34" charset="-122"/>
                <a:ea typeface="微软雅黑" pitchFamily="34" charset="-122"/>
              </a:rPr>
              <a:t>通过隔离带、栅栏、警戒绳等把人与危险区域 隔开；</a:t>
            </a:r>
          </a:p>
          <a:p>
            <a:pPr>
              <a:lnSpc>
                <a:spcPct val="120000"/>
              </a:lnSpc>
              <a:spcBef>
                <a:spcPts val="1000"/>
              </a:spcBef>
              <a:buClr>
                <a:srgbClr val="19B4F1"/>
              </a:buClr>
            </a:pPr>
            <a:r>
              <a:rPr lang="zh-CN" altLang="en-US" sz="2000" b="1" kern="0" dirty="0">
                <a:latin typeface="微软雅黑" pitchFamily="34" charset="-122"/>
                <a:ea typeface="微软雅黑" pitchFamily="34" charset="-122"/>
              </a:rPr>
              <a:t>（</a:t>
            </a:r>
            <a:r>
              <a:rPr lang="en-US" altLang="zh-CN" sz="2000" b="1" kern="0" dirty="0">
                <a:latin typeface="微软雅黑" pitchFamily="34" charset="-122"/>
                <a:ea typeface="微软雅黑" pitchFamily="34" charset="-122"/>
              </a:rPr>
              <a:t>4</a:t>
            </a:r>
            <a:r>
              <a:rPr lang="zh-CN" altLang="en-US" sz="2000" b="1" kern="0" dirty="0">
                <a:latin typeface="微软雅黑" pitchFamily="34" charset="-122"/>
                <a:ea typeface="微软雅黑" pitchFamily="34" charset="-122"/>
              </a:rPr>
              <a:t>） 移开或改变方向</a:t>
            </a:r>
            <a:r>
              <a:rPr lang="en-US" altLang="zh-CN" sz="2000" b="1" kern="0" dirty="0">
                <a:latin typeface="微软雅黑" pitchFamily="34" charset="-122"/>
                <a:ea typeface="微软雅黑" pitchFamily="34" charset="-122"/>
              </a:rPr>
              <a:t>——</a:t>
            </a:r>
            <a:r>
              <a:rPr lang="zh-CN" altLang="en-US" sz="2000" b="1" kern="0" dirty="0">
                <a:latin typeface="微软雅黑" pitchFamily="34" charset="-122"/>
                <a:ea typeface="微软雅黑" pitchFamily="34" charset="-122"/>
              </a:rPr>
              <a:t>如危险及有毒气体的排放口。</a:t>
            </a:r>
          </a:p>
        </p:txBody>
      </p:sp>
      <p:sp>
        <p:nvSpPr>
          <p:cNvPr id="69638" name="Rectangle 2"/>
          <p:cNvSpPr>
            <a:spLocks noGrp="1" noChangeArrowheads="1"/>
          </p:cNvSpPr>
          <p:nvPr/>
        </p:nvSpPr>
        <p:spPr bwMode="auto">
          <a:xfrm>
            <a:off x="1143635" y="1086485"/>
            <a:ext cx="462280" cy="155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90000"/>
              </a:lnSpc>
            </a:pPr>
            <a:r>
              <a:rPr lang="en-US" altLang="zh-CN" sz="2800" b="1" kern="0" dirty="0">
                <a:solidFill>
                  <a:srgbClr val="0000FF"/>
                </a:solidFill>
                <a:latin typeface="微软雅黑" pitchFamily="34" charset="-122"/>
                <a:ea typeface="微软雅黑" pitchFamily="34" charset="-122"/>
              </a:rPr>
              <a:t> </a:t>
            </a:r>
            <a:r>
              <a:rPr lang="zh-CN" altLang="en-US" sz="2800" b="1" kern="0" dirty="0">
                <a:solidFill>
                  <a:srgbClr val="0000FF"/>
                </a:solidFill>
                <a:latin typeface="微软雅黑" pitchFamily="34" charset="-122"/>
                <a:ea typeface="微软雅黑" pitchFamily="34" charset="-122"/>
              </a:rPr>
              <a:t>工程控制</a:t>
            </a:r>
          </a:p>
        </p:txBody>
      </p:sp>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897064" y="785496"/>
            <a:ext cx="6327775" cy="379413"/>
          </a:xfrm>
        </p:spPr>
        <p:txBody>
          <a:bodyPr vert="horz" wrap="square" lIns="68580" tIns="34290" rIns="68580" bIns="34290" numCol="1" anchor="ctr" anchorCtr="0" compatLnSpc="1"/>
          <a:lstStyle/>
          <a:p>
            <a:pPr eaLnBrk="1" hangingPunct="1"/>
            <a:r>
              <a:rPr lang="en-US" altLang="zh-CN" sz="2400" b="1">
                <a:solidFill>
                  <a:srgbClr val="0000FF"/>
                </a:solidFill>
                <a:latin typeface="微软雅黑" pitchFamily="34" charset="-122"/>
                <a:ea typeface="微软雅黑" pitchFamily="34" charset="-122"/>
              </a:rPr>
              <a:t> </a:t>
            </a:r>
            <a:r>
              <a:rPr lang="zh-CN" altLang="en-US" sz="2400" b="1">
                <a:solidFill>
                  <a:srgbClr val="0000FF"/>
                </a:solidFill>
                <a:latin typeface="微软雅黑" pitchFamily="34" charset="-122"/>
                <a:ea typeface="微软雅黑" pitchFamily="34" charset="-122"/>
              </a:rPr>
              <a:t>个体防护</a:t>
            </a:r>
          </a:p>
        </p:txBody>
      </p:sp>
      <p:sp>
        <p:nvSpPr>
          <p:cNvPr id="70659" name="Rectangle 3"/>
          <p:cNvSpPr>
            <a:spLocks noGrp="1" noChangeArrowheads="1"/>
          </p:cNvSpPr>
          <p:nvPr>
            <p:ph type="body" idx="4294967295"/>
          </p:nvPr>
        </p:nvSpPr>
        <p:spPr>
          <a:xfrm>
            <a:off x="1242695" y="1165225"/>
            <a:ext cx="8989060" cy="2574925"/>
          </a:xfrm>
        </p:spPr>
        <p:txBody>
          <a:bodyPr vert="horz" wrap="square" lIns="68580" tIns="34290" rIns="68580" bIns="34290" numCol="1" anchor="t" anchorCtr="0" compatLnSpc="1"/>
          <a:lstStyle/>
          <a:p>
            <a:pPr eaLnBrk="1" hangingPunct="1">
              <a:lnSpc>
                <a:spcPct val="15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1</a:t>
            </a:r>
            <a:r>
              <a:rPr lang="zh-CN" altLang="en-US" sz="2000" b="1" dirty="0">
                <a:solidFill>
                  <a:schemeClr val="tx1"/>
                </a:solidFill>
                <a:latin typeface="微软雅黑" pitchFamily="34" charset="-122"/>
                <a:ea typeface="微软雅黑" pitchFamily="34" charset="-122"/>
              </a:rPr>
              <a:t>）个体防护用品包括：防护服、耳塞、听力防护罩、防护眼镜防、护手套、绝缘鞋、呼吸器等；</a:t>
            </a:r>
          </a:p>
          <a:p>
            <a:pPr eaLnBrk="1" hangingPunct="1">
              <a:lnSpc>
                <a:spcPct val="15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2</a:t>
            </a:r>
            <a:r>
              <a:rPr lang="zh-CN" altLang="en-US" sz="2000" b="1" dirty="0">
                <a:solidFill>
                  <a:schemeClr val="tx1"/>
                </a:solidFill>
                <a:latin typeface="微软雅黑" pitchFamily="34" charset="-122"/>
                <a:ea typeface="微软雅黑" pitchFamily="34" charset="-122"/>
              </a:rPr>
              <a:t>）当工程控制措施不能消除或减弱危险有害因素时，均应采取防护措施；</a:t>
            </a:r>
          </a:p>
          <a:p>
            <a:pPr eaLnBrk="1" hangingPunct="1">
              <a:lnSpc>
                <a:spcPct val="15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3</a:t>
            </a:r>
            <a:r>
              <a:rPr lang="zh-CN" altLang="en-US" sz="2000" b="1" dirty="0">
                <a:solidFill>
                  <a:schemeClr val="tx1"/>
                </a:solidFill>
                <a:latin typeface="微软雅黑" pitchFamily="34" charset="-122"/>
                <a:ea typeface="微软雅黑" pitchFamily="34" charset="-122"/>
              </a:rPr>
              <a:t>）当处置异常或紧急情况时，应考虑佩戴防护用品；</a:t>
            </a:r>
          </a:p>
          <a:p>
            <a:pPr eaLnBrk="1" hangingPunct="1">
              <a:lnSpc>
                <a:spcPct val="150000"/>
              </a:lnSpc>
              <a:buFont typeface="Wingdings" pitchFamily="2" charset="2"/>
              <a:buNone/>
            </a:pPr>
            <a:r>
              <a:rPr lang="zh-CN" altLang="en-US" sz="2000" b="1" dirty="0">
                <a:solidFill>
                  <a:schemeClr val="tx1"/>
                </a:solidFill>
                <a:latin typeface="微软雅黑" pitchFamily="34" charset="-122"/>
                <a:ea typeface="微软雅黑" pitchFamily="34" charset="-122"/>
              </a:rPr>
              <a:t>（</a:t>
            </a:r>
            <a:r>
              <a:rPr lang="en-US" altLang="zh-CN" sz="2000" b="1" dirty="0">
                <a:solidFill>
                  <a:schemeClr val="tx1"/>
                </a:solidFill>
                <a:latin typeface="微软雅黑" pitchFamily="34" charset="-122"/>
                <a:ea typeface="微软雅黑" pitchFamily="34" charset="-122"/>
              </a:rPr>
              <a:t>4</a:t>
            </a:r>
            <a:r>
              <a:rPr lang="zh-CN" altLang="en-US" sz="2000" b="1" dirty="0">
                <a:solidFill>
                  <a:schemeClr val="tx1"/>
                </a:solidFill>
                <a:latin typeface="微软雅黑" pitchFamily="34" charset="-122"/>
                <a:ea typeface="微软雅黑" pitchFamily="34" charset="-122"/>
              </a:rPr>
              <a:t>）当发生变更，但风险控制措施还没有及时到位时，应考虑佩戴防护用品。</a:t>
            </a:r>
          </a:p>
        </p:txBody>
      </p:sp>
      <p:sp>
        <p:nvSpPr>
          <p:cNvPr id="70661" name="Rectangle 2"/>
          <p:cNvSpPr>
            <a:spLocks noGrp="1" noChangeArrowheads="1"/>
          </p:cNvSpPr>
          <p:nvPr/>
        </p:nvSpPr>
        <p:spPr bwMode="auto">
          <a:xfrm>
            <a:off x="2160906" y="3983038"/>
            <a:ext cx="6481763"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90000"/>
              </a:lnSpc>
            </a:pPr>
            <a:r>
              <a:rPr lang="zh-CN" altLang="en-US" sz="2400" b="1" kern="0">
                <a:solidFill>
                  <a:srgbClr val="0000FF"/>
                </a:solidFill>
                <a:latin typeface="微软雅黑" pitchFamily="34" charset="-122"/>
                <a:ea typeface="微软雅黑" pitchFamily="34" charset="-122"/>
              </a:rPr>
              <a:t>应急控制</a:t>
            </a:r>
          </a:p>
        </p:txBody>
      </p:sp>
      <p:sp>
        <p:nvSpPr>
          <p:cNvPr id="70662" name="文本框 2"/>
          <p:cNvSpPr txBox="1">
            <a:spLocks noChangeArrowheads="1"/>
          </p:cNvSpPr>
          <p:nvPr/>
        </p:nvSpPr>
        <p:spPr bwMode="auto">
          <a:xfrm>
            <a:off x="1323975" y="4559935"/>
            <a:ext cx="8907145" cy="1463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2000" b="1" kern="0" dirty="0">
                <a:latin typeface="微软雅黑" pitchFamily="34" charset="-122"/>
                <a:ea typeface="微软雅黑" pitchFamily="34" charset="-122"/>
                <a:sym typeface="Arial" pitchFamily="34" charset="0"/>
              </a:rPr>
              <a:t>（1）紧急情况分析、应急方案、现场处置方案的制定、应急物资的准备；</a:t>
            </a:r>
          </a:p>
          <a:p>
            <a:pPr>
              <a:lnSpc>
                <a:spcPct val="150000"/>
              </a:lnSpc>
            </a:pPr>
            <a:r>
              <a:rPr lang="zh-CN" altLang="en-US" sz="2000" b="1" kern="0" dirty="0">
                <a:latin typeface="微软雅黑" pitchFamily="34" charset="-122"/>
                <a:ea typeface="微软雅黑" pitchFamily="34" charset="-122"/>
                <a:sym typeface="Arial" pitchFamily="34" charset="0"/>
              </a:rPr>
              <a:t>（2）通过应急演练、培训等措施，确认和提高相关人员的应急能力，以防止和减少安全不良后果。</a:t>
            </a:r>
          </a:p>
        </p:txBody>
      </p:sp>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文本框 99"/>
          <p:cNvSpPr txBox="1">
            <a:spLocks noChangeArrowheads="1"/>
          </p:cNvSpPr>
          <p:nvPr/>
        </p:nvSpPr>
        <p:spPr bwMode="auto">
          <a:xfrm>
            <a:off x="591670" y="756285"/>
            <a:ext cx="10408023" cy="848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269875">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400" b="1" kern="0" dirty="0">
                <a:solidFill>
                  <a:srgbClr val="3600FF"/>
                </a:solidFill>
                <a:latin typeface="微软雅黑" pitchFamily="34" charset="-122"/>
                <a:ea typeface="微软雅黑" pitchFamily="34" charset="-122"/>
              </a:rPr>
              <a:t>在采取工程措施的同时，同时完善企业风险管理的</a:t>
            </a:r>
            <a:r>
              <a:rPr lang="zh-CN" altLang="en-US" sz="2400" b="1" kern="0" dirty="0" smtClean="0">
                <a:solidFill>
                  <a:srgbClr val="3600FF"/>
                </a:solidFill>
                <a:latin typeface="微软雅黑" pitchFamily="34" charset="-122"/>
                <a:ea typeface="微软雅黑" pitchFamily="34" charset="-122"/>
              </a:rPr>
              <a:t>相关制度</a:t>
            </a:r>
            <a:r>
              <a:rPr lang="zh-CN" altLang="en-US" sz="2400" b="1" kern="0" dirty="0">
                <a:solidFill>
                  <a:srgbClr val="3600FF"/>
                </a:solidFill>
                <a:latin typeface="微软雅黑" pitchFamily="34" charset="-122"/>
                <a:ea typeface="微软雅黑" pitchFamily="34" charset="-122"/>
              </a:rPr>
              <a:t>管理</a:t>
            </a:r>
            <a:r>
              <a:rPr lang="zh-CN" altLang="en-US" sz="2400" b="1" kern="0" dirty="0" smtClean="0">
                <a:solidFill>
                  <a:srgbClr val="3600FF"/>
                </a:solidFill>
                <a:latin typeface="微软雅黑" pitchFamily="34" charset="-122"/>
                <a:ea typeface="微软雅黑" pitchFamily="34" charset="-122"/>
              </a:rPr>
              <a:t>，</a:t>
            </a:r>
            <a:endParaRPr lang="en-US" altLang="zh-CN" sz="2400" b="1" kern="0" dirty="0" smtClean="0">
              <a:solidFill>
                <a:srgbClr val="3600FF"/>
              </a:solidFill>
              <a:latin typeface="微软雅黑" pitchFamily="34" charset="-122"/>
              <a:ea typeface="微软雅黑" pitchFamily="34" charset="-122"/>
            </a:endParaRPr>
          </a:p>
          <a:p>
            <a:r>
              <a:rPr lang="zh-CN" altLang="en-US" sz="2400" b="1" kern="0" dirty="0" smtClean="0">
                <a:solidFill>
                  <a:srgbClr val="3600FF"/>
                </a:solidFill>
                <a:latin typeface="微软雅黑" pitchFamily="34" charset="-122"/>
                <a:ea typeface="微软雅黑" pitchFamily="34" charset="-122"/>
              </a:rPr>
              <a:t>管理</a:t>
            </a:r>
            <a:r>
              <a:rPr lang="zh-CN" altLang="en-US" sz="2400" b="1" kern="0" dirty="0">
                <a:solidFill>
                  <a:srgbClr val="3600FF"/>
                </a:solidFill>
                <a:latin typeface="微软雅黑" pitchFamily="34" charset="-122"/>
                <a:ea typeface="微软雅黑" pitchFamily="34" charset="-122"/>
              </a:rPr>
              <a:t>制度可包括：</a:t>
            </a:r>
          </a:p>
        </p:txBody>
      </p:sp>
      <p:sp>
        <p:nvSpPr>
          <p:cNvPr id="71683" name="文本框 1"/>
          <p:cNvSpPr txBox="1">
            <a:spLocks noChangeArrowheads="1"/>
          </p:cNvSpPr>
          <p:nvPr/>
        </p:nvSpPr>
        <p:spPr bwMode="auto">
          <a:xfrm>
            <a:off x="6288723" y="1604964"/>
            <a:ext cx="3517900" cy="461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69875">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b="1" kern="0" dirty="0">
                <a:latin typeface="微软雅黑" pitchFamily="34" charset="-122"/>
                <a:ea typeface="微软雅黑" pitchFamily="34" charset="-122"/>
                <a:sym typeface="Arial" pitchFamily="34" charset="0"/>
              </a:rPr>
              <a:t>特种作业管理制度；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事故和事件管理制度；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设备设施安全管理制度；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安全生产档案管理制度；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安全生产奖惩制度；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设计管理制度；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变更管理制度；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作业现场安全管理制度；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安全警示标志管理制度；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劳动防护用品管理制度；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安全操作规程等。</a:t>
            </a:r>
            <a:endParaRPr lang="zh-CN" altLang="en-US" b="1" kern="0" dirty="0">
              <a:latin typeface="微软雅黑" pitchFamily="34" charset="-122"/>
              <a:ea typeface="微软雅黑" pitchFamily="34" charset="-122"/>
            </a:endParaRPr>
          </a:p>
        </p:txBody>
      </p:sp>
      <p:sp>
        <p:nvSpPr>
          <p:cNvPr id="71684" name="文本框 2"/>
          <p:cNvSpPr txBox="1">
            <a:spLocks noChangeArrowheads="1"/>
          </p:cNvSpPr>
          <p:nvPr/>
        </p:nvSpPr>
        <p:spPr bwMode="auto">
          <a:xfrm>
            <a:off x="1644016" y="1604964"/>
            <a:ext cx="3673475" cy="4617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69875">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b="1" kern="0" dirty="0">
                <a:latin typeface="微软雅黑" pitchFamily="34" charset="-122"/>
                <a:ea typeface="微软雅黑" pitchFamily="34" charset="-122"/>
                <a:sym typeface="Arial" pitchFamily="34" charset="0"/>
              </a:rPr>
              <a:t>安全生产责任制；</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安全生产检查制度；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安全例会制度；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安全教育培训制度；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重大危险源监控制度；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隐患排查治理制度；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危险物品管理制度；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应急管理制度；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职业危害防治管理制度；</a:t>
            </a:r>
            <a:endParaRPr lang="zh-CN" altLang="en-US" b="1" kern="0" dirty="0">
              <a:latin typeface="微软雅黑" pitchFamily="34" charset="-122"/>
              <a:ea typeface="微软雅黑" pitchFamily="34" charset="-122"/>
            </a:endParaRPr>
          </a:p>
          <a:p>
            <a:pPr>
              <a:lnSpc>
                <a:spcPct val="150000"/>
              </a:lnSpc>
            </a:pPr>
            <a:r>
              <a:rPr lang="zh-CN" altLang="en-US" b="1" kern="0" dirty="0">
                <a:latin typeface="微软雅黑" pitchFamily="34" charset="-122"/>
                <a:ea typeface="微软雅黑" pitchFamily="34" charset="-122"/>
                <a:sym typeface="Arial" pitchFamily="34" charset="0"/>
              </a:rPr>
              <a:t>危险作业审批制度；</a:t>
            </a:r>
          </a:p>
          <a:p>
            <a:pPr>
              <a:lnSpc>
                <a:spcPct val="150000"/>
              </a:lnSpc>
            </a:pPr>
            <a:r>
              <a:rPr lang="zh-CN" altLang="en-US" b="1" kern="0" dirty="0">
                <a:latin typeface="微软雅黑" pitchFamily="34" charset="-122"/>
                <a:ea typeface="微软雅黑" pitchFamily="34" charset="-122"/>
                <a:sym typeface="黑体" pitchFamily="49" charset="-122"/>
              </a:rPr>
              <a:t>安全生产费用提取与使用制度；</a:t>
            </a:r>
            <a:endParaRPr lang="zh-CN" altLang="en-US" b="1" kern="0" dirty="0">
              <a:latin typeface="微软雅黑" pitchFamily="34" charset="-122"/>
              <a:ea typeface="微软雅黑"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3376" y="876115"/>
            <a:ext cx="9726707" cy="1281113"/>
          </a:xfrm>
        </p:spPr>
        <p:txBody>
          <a:bodyPr/>
          <a:lstStyle/>
          <a:p>
            <a:r>
              <a:rPr lang="zh-CN" altLang="en-US" dirty="0" smtClean="0"/>
              <a:t>（二）关于典型管控措施的两点说明：</a:t>
            </a:r>
            <a:endParaRPr lang="zh-CN" altLang="en-US" dirty="0"/>
          </a:p>
        </p:txBody>
      </p:sp>
      <p:sp>
        <p:nvSpPr>
          <p:cNvPr id="3" name="内容占位符 2"/>
          <p:cNvSpPr>
            <a:spLocks noGrp="1"/>
          </p:cNvSpPr>
          <p:nvPr>
            <p:ph idx="1"/>
          </p:nvPr>
        </p:nvSpPr>
        <p:spPr>
          <a:xfrm>
            <a:off x="838200" y="2232211"/>
            <a:ext cx="10515600" cy="3944751"/>
          </a:xfrm>
        </p:spPr>
        <p:txBody>
          <a:bodyPr/>
          <a:lstStyle/>
          <a:p>
            <a:r>
              <a:rPr lang="en-US" altLang="zh-CN" dirty="0" smtClean="0"/>
              <a:t>1</a:t>
            </a:r>
            <a:r>
              <a:rPr lang="zh-CN" altLang="en-US" dirty="0" smtClean="0"/>
              <a:t>、风险点所包含的所有危险源的管控措施明确后，汇集整理即成为风险点的管控措施；</a:t>
            </a:r>
            <a:endParaRPr lang="en-US" altLang="zh-CN" dirty="0" smtClean="0"/>
          </a:p>
          <a:p>
            <a:r>
              <a:rPr lang="en-US" altLang="zh-CN" dirty="0" smtClean="0"/>
              <a:t>2</a:t>
            </a:r>
            <a:r>
              <a:rPr lang="zh-CN" altLang="en-US" dirty="0" smtClean="0"/>
              <a:t>、管控措施应关注法律法规、标准规范、政策要求、客户要求、同行经验、自有经验、群众反映等。</a:t>
            </a:r>
            <a:endParaRPr lang="zh-CN" altLang="en-US" dirty="0"/>
          </a:p>
        </p:txBody>
      </p:sp>
    </p:spTree>
    <p:extLst>
      <p:ext uri="{BB962C8B-B14F-4D97-AF65-F5344CB8AC3E}">
        <p14:creationId xmlns:p14="http://schemas.microsoft.com/office/powerpoint/2010/main" xmlns="" val="159977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文本框 99"/>
          <p:cNvSpPr txBox="1"/>
          <p:nvPr/>
        </p:nvSpPr>
        <p:spPr>
          <a:xfrm>
            <a:off x="1143318" y="1686485"/>
            <a:ext cx="8691562" cy="4431983"/>
          </a:xfrm>
          <a:prstGeom prst="rect">
            <a:avLst/>
          </a:prstGeom>
          <a:noFill/>
          <a:ln w="9525">
            <a:noFill/>
          </a:ln>
        </p:spPr>
        <p:txBody>
          <a:bodyPr wrap="square">
            <a:spAutoFit/>
          </a:bodyPr>
          <a:lstStyle/>
          <a:p>
            <a:pPr>
              <a:lnSpc>
                <a:spcPct val="150000"/>
              </a:lnSpc>
              <a:defRPr/>
            </a:pPr>
            <a:r>
              <a:rPr lang="en-US" altLang="zh-CN" b="1" kern="0" noProof="1">
                <a:solidFill>
                  <a:srgbClr val="3600FF"/>
                </a:solidFill>
                <a:latin typeface="微软雅黑" charset="0"/>
                <a:ea typeface="微软雅黑" charset="0"/>
                <a:cs typeface="+mn-ea"/>
              </a:rPr>
              <a:t>    </a:t>
            </a:r>
            <a:r>
              <a:rPr lang="zh-CN" altLang="en-US" sz="2400" b="1" kern="0" noProof="1">
                <a:solidFill>
                  <a:srgbClr val="3600FF"/>
                </a:solidFill>
                <a:latin typeface="微软雅黑" charset="0"/>
                <a:ea typeface="微软雅黑" charset="0"/>
                <a:cs typeface="+mn-ea"/>
              </a:rPr>
              <a:t>根据企业组织机构设置情况，隐患排查可以为：</a:t>
            </a:r>
          </a:p>
          <a:p>
            <a:pPr marL="285750">
              <a:lnSpc>
                <a:spcPct val="150000"/>
              </a:lnSpc>
              <a:buFont typeface="Wingdings" charset="0"/>
              <a:buChar char="l"/>
              <a:defRPr/>
            </a:pPr>
            <a:r>
              <a:rPr lang="zh-CN" altLang="en-US" sz="2400" b="1" kern="0" noProof="1">
                <a:solidFill>
                  <a:sysClr val="windowText" lastClr="000000"/>
                </a:solidFill>
                <a:latin typeface="微软雅黑" charset="0"/>
                <a:ea typeface="微软雅黑" charset="0"/>
                <a:cs typeface="+mn-ea"/>
              </a:rPr>
              <a:t>公司级排查</a:t>
            </a:r>
          </a:p>
          <a:p>
            <a:pPr marL="285750">
              <a:lnSpc>
                <a:spcPct val="150000"/>
              </a:lnSpc>
              <a:buFont typeface="Wingdings" charset="0"/>
              <a:buChar char="l"/>
              <a:defRPr/>
            </a:pPr>
            <a:r>
              <a:rPr lang="zh-CN" altLang="en-US" sz="2400" b="1" kern="0" noProof="1">
                <a:solidFill>
                  <a:sysClr val="windowText" lastClr="000000"/>
                </a:solidFill>
                <a:latin typeface="微软雅黑" charset="0"/>
                <a:ea typeface="微软雅黑" charset="0"/>
                <a:cs typeface="+mn-ea"/>
              </a:rPr>
              <a:t>专业级排查</a:t>
            </a:r>
          </a:p>
          <a:p>
            <a:pPr marL="285750">
              <a:lnSpc>
                <a:spcPct val="150000"/>
              </a:lnSpc>
              <a:buFont typeface="Wingdings" charset="0"/>
              <a:buChar char="l"/>
              <a:defRPr/>
            </a:pPr>
            <a:r>
              <a:rPr lang="zh-CN" altLang="en-US" sz="2400" b="1" kern="0" noProof="1">
                <a:solidFill>
                  <a:sysClr val="windowText" lastClr="000000"/>
                </a:solidFill>
                <a:latin typeface="微软雅黑" charset="0"/>
                <a:ea typeface="微软雅黑" charset="0"/>
                <a:cs typeface="+mn-ea"/>
              </a:rPr>
              <a:t>车间级排查</a:t>
            </a:r>
          </a:p>
          <a:p>
            <a:pPr marL="285750">
              <a:lnSpc>
                <a:spcPct val="150000"/>
              </a:lnSpc>
              <a:buFont typeface="Wingdings" charset="0"/>
              <a:buChar char="l"/>
              <a:defRPr/>
            </a:pPr>
            <a:r>
              <a:rPr lang="zh-CN" altLang="en-US" sz="2400" b="1" kern="0" noProof="1">
                <a:solidFill>
                  <a:sysClr val="windowText" lastClr="000000"/>
                </a:solidFill>
                <a:latin typeface="微软雅黑" charset="0"/>
                <a:ea typeface="微软雅黑" charset="0"/>
                <a:cs typeface="+mn-ea"/>
              </a:rPr>
              <a:t>班组级排查</a:t>
            </a:r>
          </a:p>
          <a:p>
            <a:pPr marL="285750">
              <a:lnSpc>
                <a:spcPct val="150000"/>
              </a:lnSpc>
              <a:buFont typeface="Wingdings" charset="0"/>
              <a:buChar char="l"/>
              <a:defRPr/>
            </a:pPr>
            <a:r>
              <a:rPr lang="zh-CN" altLang="en-US" sz="2400" b="1" kern="0" noProof="1">
                <a:solidFill>
                  <a:sysClr val="windowText" lastClr="000000"/>
                </a:solidFill>
                <a:latin typeface="微软雅黑" charset="0"/>
                <a:ea typeface="微软雅黑" charset="0"/>
                <a:cs typeface="+mn-ea"/>
              </a:rPr>
              <a:t>岗位级排查</a:t>
            </a:r>
          </a:p>
          <a:p>
            <a:pPr marL="285750">
              <a:lnSpc>
                <a:spcPct val="150000"/>
              </a:lnSpc>
              <a:buFont typeface="Wingdings" charset="0"/>
              <a:buChar char="l"/>
              <a:defRPr/>
            </a:pPr>
            <a:r>
              <a:rPr lang="zh-CN" altLang="en-US" sz="2400" b="1" kern="0" noProof="1" smtClean="0">
                <a:solidFill>
                  <a:srgbClr val="FF0000"/>
                </a:solidFill>
                <a:latin typeface="微软雅黑" charset="0"/>
                <a:ea typeface="微软雅黑" charset="0"/>
                <a:cs typeface="+mn-ea"/>
              </a:rPr>
              <a:t>专业机构</a:t>
            </a:r>
            <a:r>
              <a:rPr lang="zh-CN" altLang="en-US" sz="2400" b="1" kern="0" noProof="1">
                <a:solidFill>
                  <a:srgbClr val="FF0000"/>
                </a:solidFill>
                <a:latin typeface="微软雅黑" charset="0"/>
                <a:ea typeface="微软雅黑" charset="0"/>
                <a:cs typeface="+mn-ea"/>
              </a:rPr>
              <a:t>排查</a:t>
            </a:r>
            <a:r>
              <a:rPr lang="zh-CN" altLang="en-US" sz="2000" b="1" kern="0" noProof="1">
                <a:solidFill>
                  <a:srgbClr val="FF0000"/>
                </a:solidFill>
                <a:latin typeface="微软雅黑" charset="0"/>
                <a:ea typeface="微软雅黑" charset="0"/>
              </a:rPr>
              <a:t>：需</a:t>
            </a:r>
            <a:r>
              <a:rPr lang="zh-CN" altLang="en-US" sz="2000" b="1" kern="0" noProof="1" smtClean="0">
                <a:solidFill>
                  <a:srgbClr val="FF0000"/>
                </a:solidFill>
                <a:latin typeface="微软雅黑" charset="0"/>
                <a:ea typeface="微软雅黑" charset="0"/>
              </a:rPr>
              <a:t>外部机构</a:t>
            </a:r>
            <a:r>
              <a:rPr lang="zh-CN" altLang="en-US" sz="2000" b="1" kern="0" noProof="1">
                <a:solidFill>
                  <a:srgbClr val="FF0000"/>
                </a:solidFill>
                <a:latin typeface="微软雅黑" charset="0"/>
                <a:ea typeface="微软雅黑" charset="0"/>
              </a:rPr>
              <a:t>采用专业检验检测手段</a:t>
            </a:r>
            <a:r>
              <a:rPr lang="zh-CN" altLang="en-US" sz="2000" b="1" kern="0" noProof="1" smtClean="0">
                <a:solidFill>
                  <a:srgbClr val="FF0000"/>
                </a:solidFill>
                <a:latin typeface="微软雅黑" charset="0"/>
                <a:ea typeface="微软雅黑" charset="0"/>
              </a:rPr>
              <a:t>实施的隐患</a:t>
            </a:r>
            <a:r>
              <a:rPr lang="zh-CN" altLang="en-US" sz="2000" b="1" kern="0" noProof="1">
                <a:solidFill>
                  <a:srgbClr val="FF0000"/>
                </a:solidFill>
                <a:latin typeface="微软雅黑" charset="0"/>
                <a:ea typeface="微软雅黑" charset="0"/>
              </a:rPr>
              <a:t>排查，企业可委托外部专业机构实施，如避雷系统检测、特种设备</a:t>
            </a:r>
            <a:r>
              <a:rPr lang="zh-CN" altLang="en-US" sz="2000" b="1" kern="0" noProof="1" smtClean="0">
                <a:solidFill>
                  <a:srgbClr val="FF0000"/>
                </a:solidFill>
                <a:latin typeface="微软雅黑" charset="0"/>
                <a:ea typeface="微软雅黑" charset="0"/>
              </a:rPr>
              <a:t>检测等</a:t>
            </a:r>
            <a:r>
              <a:rPr lang="zh-CN" altLang="en-US" sz="2000" b="1" kern="0" noProof="1">
                <a:solidFill>
                  <a:srgbClr val="FF0000"/>
                </a:solidFill>
                <a:latin typeface="微软雅黑" charset="0"/>
                <a:ea typeface="微软雅黑" charset="0"/>
              </a:rPr>
              <a:t>。</a:t>
            </a:r>
          </a:p>
        </p:txBody>
      </p:sp>
      <p:sp>
        <p:nvSpPr>
          <p:cNvPr id="73733" name="文本框 3"/>
          <p:cNvSpPr txBox="1">
            <a:spLocks noChangeArrowheads="1"/>
          </p:cNvSpPr>
          <p:nvPr/>
        </p:nvSpPr>
        <p:spPr bwMode="auto">
          <a:xfrm>
            <a:off x="511811" y="893968"/>
            <a:ext cx="579486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3600" b="1" kern="0" dirty="0">
                <a:solidFill>
                  <a:srgbClr val="FF0000"/>
                </a:solidFill>
                <a:latin typeface="微软雅黑" pitchFamily="34" charset="-122"/>
                <a:ea typeface="微软雅黑" pitchFamily="34" charset="-122"/>
              </a:rPr>
              <a:t>八</a:t>
            </a:r>
            <a:r>
              <a:rPr lang="zh-CN" altLang="en-US" sz="3600" b="1" kern="0" dirty="0" smtClean="0">
                <a:solidFill>
                  <a:srgbClr val="FF0000"/>
                </a:solidFill>
                <a:latin typeface="微软雅黑" pitchFamily="34" charset="-122"/>
                <a:ea typeface="微软雅黑" pitchFamily="34" charset="-122"/>
              </a:rPr>
              <a:t>、隐患排查的形式：</a:t>
            </a:r>
            <a:endParaRPr lang="zh-CN" altLang="en-US" sz="3600" b="1" kern="0" dirty="0">
              <a:solidFill>
                <a:srgbClr val="FF0000"/>
              </a:solidFill>
              <a:latin typeface="微软雅黑" pitchFamily="34" charset="-122"/>
              <a:ea typeface="微软雅黑"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9965" y="620622"/>
            <a:ext cx="9955307" cy="1073708"/>
          </a:xfrm>
        </p:spPr>
        <p:txBody>
          <a:bodyPr/>
          <a:lstStyle/>
          <a:p>
            <a:r>
              <a:rPr lang="zh-CN" altLang="en-US" dirty="0"/>
              <a:t>九</a:t>
            </a:r>
            <a:r>
              <a:rPr lang="zh-CN" altLang="en-US" dirty="0" smtClean="0"/>
              <a:t>、隐患排查内容分配及检查表的制定：</a:t>
            </a:r>
            <a:endParaRPr lang="zh-CN" altLang="en-US" dirty="0"/>
          </a:p>
        </p:txBody>
      </p:sp>
      <p:graphicFrame>
        <p:nvGraphicFramePr>
          <p:cNvPr id="37" name="内容占位符 36"/>
          <p:cNvGraphicFramePr>
            <a:graphicFrameLocks noGrp="1"/>
          </p:cNvGraphicFramePr>
          <p:nvPr>
            <p:ph idx="1"/>
            <p:extLst>
              <p:ext uri="{D42A27DB-BD31-4B8C-83A1-F6EECF244321}">
                <p14:modId xmlns:p14="http://schemas.microsoft.com/office/powerpoint/2010/main" xmlns="" val="3150906197"/>
              </p:ext>
            </p:extLst>
          </p:nvPr>
        </p:nvGraphicFramePr>
        <p:xfrm>
          <a:off x="10502154" y="1653989"/>
          <a:ext cx="605117" cy="3689043"/>
        </p:xfrm>
        <a:graphic>
          <a:graphicData uri="http://schemas.openxmlformats.org/drawingml/2006/table">
            <a:tbl>
              <a:tblPr/>
              <a:tblGrid>
                <a:gridCol w="605117"/>
              </a:tblGrid>
              <a:tr h="3689043">
                <a:tc>
                  <a:txBody>
                    <a:bodyPr/>
                    <a:lstStyle/>
                    <a:p>
                      <a:r>
                        <a:rPr lang="en-US" altLang="zh-CN" sz="3600" dirty="0" smtClean="0"/>
                        <a:t>1</a:t>
                      </a:r>
                      <a:r>
                        <a:rPr lang="zh-CN" altLang="en-US" sz="3600" dirty="0" smtClean="0"/>
                        <a:t>、隐患的由来</a:t>
                      </a:r>
                      <a:endParaRPr lang="zh-CN" altLang="en-US" sz="3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4" name="Group 5"/>
          <p:cNvGrpSpPr/>
          <p:nvPr/>
        </p:nvGrpSpPr>
        <p:grpSpPr>
          <a:xfrm>
            <a:off x="1816537" y="1758627"/>
            <a:ext cx="7826873" cy="4197221"/>
            <a:chOff x="-153" y="0"/>
            <a:chExt cx="9988" cy="4654"/>
          </a:xfrm>
        </p:grpSpPr>
        <p:sp>
          <p:nvSpPr>
            <p:cNvPr id="5" name="AutoShape 6"/>
            <p:cNvSpPr>
              <a:spLocks noChangeAspect="1"/>
            </p:cNvSpPr>
            <p:nvPr/>
          </p:nvSpPr>
          <p:spPr>
            <a:xfrm>
              <a:off x="-153" y="153"/>
              <a:ext cx="8861" cy="4501"/>
            </a:xfrm>
            <a:prstGeom prst="rect">
              <a:avLst/>
            </a:prstGeom>
            <a:noFill/>
            <a:ln w="9525">
              <a:noFill/>
            </a:ln>
          </p:spPr>
          <p:txBody>
            <a:bodyPr anchor="t"/>
            <a:lstStyle/>
            <a:p>
              <a:pPr lvl="0">
                <a:buFont typeface="Arial" pitchFamily="34" charset="0"/>
                <a:buNone/>
              </a:pPr>
              <a:endParaRPr lang="zh-CN" altLang="en-US" dirty="0">
                <a:latin typeface="Arial" pitchFamily="34" charset="0"/>
                <a:ea typeface="宋体" charset="-122"/>
              </a:endParaRPr>
            </a:p>
          </p:txBody>
        </p:sp>
        <p:sp>
          <p:nvSpPr>
            <p:cNvPr id="6" name="Oval 7"/>
            <p:cNvSpPr/>
            <p:nvPr/>
          </p:nvSpPr>
          <p:spPr>
            <a:xfrm>
              <a:off x="12" y="1045"/>
              <a:ext cx="2632" cy="2613"/>
            </a:xfrm>
            <a:prstGeom prst="ellipse">
              <a:avLst/>
            </a:prstGeom>
            <a:solidFill>
              <a:srgbClr val="FFFFFF"/>
            </a:solidFill>
            <a:ln w="9525" cap="flat" cmpd="sng">
              <a:solidFill>
                <a:srgbClr val="000000"/>
              </a:solidFill>
              <a:prstDash val="solid"/>
              <a:round/>
              <a:headEnd type="none" w="med" len="med"/>
              <a:tailEnd type="none" w="med" len="med"/>
            </a:ln>
          </p:spPr>
          <p:txBody>
            <a:bodyPr wrap="none" lIns="74981" tIns="37490" rIns="74981" bIns="37490" anchor="ctr"/>
            <a:lstStyle/>
            <a:p>
              <a:pPr lvl="0" algn="ctr">
                <a:buFont typeface="Arial" pitchFamily="34" charset="0"/>
                <a:buNone/>
              </a:pPr>
              <a:r>
                <a:rPr lang="zh-CN" altLang="en-US" sz="3200" dirty="0">
                  <a:solidFill>
                    <a:srgbClr val="D60093"/>
                  </a:solidFill>
                  <a:latin typeface="微软雅黑" pitchFamily="34" charset="-122"/>
                  <a:ea typeface="微软雅黑" pitchFamily="34" charset="-122"/>
                </a:rPr>
                <a:t>风险点</a:t>
              </a:r>
            </a:p>
          </p:txBody>
        </p:sp>
        <p:sp>
          <p:nvSpPr>
            <p:cNvPr id="7" name="Oval 8"/>
            <p:cNvSpPr/>
            <p:nvPr/>
          </p:nvSpPr>
          <p:spPr>
            <a:xfrm>
              <a:off x="6340" y="1253"/>
              <a:ext cx="1451" cy="2509"/>
            </a:xfrm>
            <a:prstGeom prst="ellipse">
              <a:avLst/>
            </a:prstGeom>
            <a:solidFill>
              <a:srgbClr val="FFFFFF"/>
            </a:solidFill>
            <a:ln w="9525" cap="flat" cmpd="sng">
              <a:solidFill>
                <a:srgbClr val="000000"/>
              </a:solidFill>
              <a:prstDash val="solid"/>
              <a:round/>
              <a:headEnd type="none" w="med" len="med"/>
              <a:tailEnd type="none" w="med" len="med"/>
            </a:ln>
          </p:spPr>
          <p:txBody>
            <a:bodyPr wrap="none" lIns="74981" tIns="37490" rIns="74981" bIns="37490" anchor="ctr"/>
            <a:lstStyle/>
            <a:p>
              <a:pPr lvl="0" algn="ctr">
                <a:buFont typeface="Arial" pitchFamily="34" charset="0"/>
                <a:buNone/>
              </a:pPr>
              <a:r>
                <a:rPr lang="zh-CN" altLang="en-US" sz="3200" dirty="0">
                  <a:latin typeface="微软雅黑" pitchFamily="34" charset="-122"/>
                  <a:ea typeface="微软雅黑" pitchFamily="34" charset="-122"/>
                </a:rPr>
                <a:t>事故</a:t>
              </a:r>
            </a:p>
          </p:txBody>
        </p:sp>
        <p:sp>
          <p:nvSpPr>
            <p:cNvPr id="8" name="Line 9"/>
            <p:cNvSpPr/>
            <p:nvPr/>
          </p:nvSpPr>
          <p:spPr>
            <a:xfrm>
              <a:off x="2713" y="2404"/>
              <a:ext cx="3444" cy="0"/>
            </a:xfrm>
            <a:prstGeom prst="line">
              <a:avLst/>
            </a:prstGeom>
            <a:ln w="9525" cap="flat" cmpd="sng">
              <a:solidFill>
                <a:srgbClr val="000000"/>
              </a:solidFill>
              <a:prstDash val="solid"/>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grpSp>
          <p:nvGrpSpPr>
            <p:cNvPr id="9" name="Group 10"/>
            <p:cNvGrpSpPr/>
            <p:nvPr/>
          </p:nvGrpSpPr>
          <p:grpSpPr>
            <a:xfrm>
              <a:off x="2609" y="1359"/>
              <a:ext cx="1669" cy="2194"/>
              <a:chOff x="0" y="0"/>
              <a:chExt cx="768" cy="1008"/>
            </a:xfrm>
          </p:grpSpPr>
          <p:sp>
            <p:nvSpPr>
              <p:cNvPr id="31" name="Line 11"/>
              <p:cNvSpPr/>
              <p:nvPr/>
            </p:nvSpPr>
            <p:spPr>
              <a:xfrm flipV="1">
                <a:off x="48" y="0"/>
                <a:ext cx="432" cy="288"/>
              </a:xfrm>
              <a:prstGeom prst="line">
                <a:avLst/>
              </a:prstGeom>
              <a:ln w="25400" cap="flat" cmpd="sng">
                <a:solidFill>
                  <a:srgbClr val="000000"/>
                </a:solidFill>
                <a:prstDash val="lgDash"/>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sp>
            <p:nvSpPr>
              <p:cNvPr id="32" name="Line 12"/>
              <p:cNvSpPr/>
              <p:nvPr/>
            </p:nvSpPr>
            <p:spPr>
              <a:xfrm flipV="1">
                <a:off x="48" y="144"/>
                <a:ext cx="576" cy="192"/>
              </a:xfrm>
              <a:prstGeom prst="line">
                <a:avLst/>
              </a:prstGeom>
              <a:ln w="25400" cap="flat" cmpd="sng">
                <a:solidFill>
                  <a:srgbClr val="000000"/>
                </a:solidFill>
                <a:prstDash val="lgDash"/>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sp>
            <p:nvSpPr>
              <p:cNvPr id="33" name="Line 13"/>
              <p:cNvSpPr/>
              <p:nvPr/>
            </p:nvSpPr>
            <p:spPr>
              <a:xfrm flipV="1">
                <a:off x="48" y="288"/>
                <a:ext cx="720" cy="144"/>
              </a:xfrm>
              <a:prstGeom prst="line">
                <a:avLst/>
              </a:prstGeom>
              <a:ln w="25400" cap="flat" cmpd="sng">
                <a:solidFill>
                  <a:srgbClr val="000000"/>
                </a:solidFill>
                <a:prstDash val="lgDash"/>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sp>
            <p:nvSpPr>
              <p:cNvPr id="34" name="Line 14"/>
              <p:cNvSpPr/>
              <p:nvPr/>
            </p:nvSpPr>
            <p:spPr>
              <a:xfrm>
                <a:off x="48" y="576"/>
                <a:ext cx="720" cy="144"/>
              </a:xfrm>
              <a:prstGeom prst="line">
                <a:avLst/>
              </a:prstGeom>
              <a:ln w="25400" cap="flat" cmpd="sng">
                <a:solidFill>
                  <a:srgbClr val="000000"/>
                </a:solidFill>
                <a:prstDash val="lgDash"/>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sp>
            <p:nvSpPr>
              <p:cNvPr id="35" name="Line 15"/>
              <p:cNvSpPr/>
              <p:nvPr/>
            </p:nvSpPr>
            <p:spPr>
              <a:xfrm>
                <a:off x="48" y="624"/>
                <a:ext cx="672" cy="240"/>
              </a:xfrm>
              <a:prstGeom prst="line">
                <a:avLst/>
              </a:prstGeom>
              <a:ln w="25400" cap="flat" cmpd="sng">
                <a:solidFill>
                  <a:srgbClr val="000000"/>
                </a:solidFill>
                <a:prstDash val="lgDash"/>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sp>
            <p:nvSpPr>
              <p:cNvPr id="36" name="Line 16"/>
              <p:cNvSpPr/>
              <p:nvPr/>
            </p:nvSpPr>
            <p:spPr>
              <a:xfrm>
                <a:off x="0" y="672"/>
                <a:ext cx="624" cy="336"/>
              </a:xfrm>
              <a:prstGeom prst="line">
                <a:avLst/>
              </a:prstGeom>
              <a:ln w="25400" cap="flat" cmpd="sng">
                <a:solidFill>
                  <a:srgbClr val="000000"/>
                </a:solidFill>
                <a:prstDash val="lgDash"/>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grpSp>
        <p:grpSp>
          <p:nvGrpSpPr>
            <p:cNvPr id="10" name="Group 17"/>
            <p:cNvGrpSpPr/>
            <p:nvPr/>
          </p:nvGrpSpPr>
          <p:grpSpPr>
            <a:xfrm>
              <a:off x="3756" y="0"/>
              <a:ext cx="3527" cy="941"/>
              <a:chOff x="0" y="0"/>
              <a:chExt cx="1623" cy="432"/>
            </a:xfrm>
          </p:grpSpPr>
          <p:sp>
            <p:nvSpPr>
              <p:cNvPr id="29" name="AutoShape 18"/>
              <p:cNvSpPr/>
              <p:nvPr/>
            </p:nvSpPr>
            <p:spPr>
              <a:xfrm rot="-7200000">
                <a:off x="264" y="72"/>
                <a:ext cx="96" cy="624"/>
              </a:xfrm>
              <a:prstGeom prst="upArrow">
                <a:avLst>
                  <a:gd name="adj1" fmla="val 50000"/>
                  <a:gd name="adj2" fmla="val 162500"/>
                </a:avLst>
              </a:prstGeom>
              <a:solidFill>
                <a:srgbClr val="99CC00"/>
              </a:solidFill>
              <a:ln w="9525" cap="flat" cmpd="sng">
                <a:solidFill>
                  <a:srgbClr val="000000"/>
                </a:solidFill>
                <a:prstDash val="solid"/>
                <a:miter/>
                <a:headEnd type="none" w="med" len="med"/>
                <a:tailEnd type="none" w="med" len="med"/>
              </a:ln>
            </p:spPr>
            <p:txBody>
              <a:bodyPr anchor="ctr"/>
              <a:lstStyle/>
              <a:p>
                <a:pPr lvl="0">
                  <a:buFont typeface="Arial" pitchFamily="34" charset="0"/>
                  <a:buNone/>
                </a:pPr>
                <a:endParaRPr lang="zh-CN" altLang="en-US" dirty="0">
                  <a:latin typeface="Arial" pitchFamily="34" charset="0"/>
                  <a:ea typeface="宋体" charset="-122"/>
                </a:endParaRPr>
              </a:p>
            </p:txBody>
          </p:sp>
          <p:sp>
            <p:nvSpPr>
              <p:cNvPr id="30" name="Rectangle 19"/>
              <p:cNvSpPr/>
              <p:nvPr/>
            </p:nvSpPr>
            <p:spPr>
              <a:xfrm>
                <a:off x="672" y="0"/>
                <a:ext cx="951" cy="336"/>
              </a:xfrm>
              <a:prstGeom prst="rect">
                <a:avLst/>
              </a:prstGeom>
              <a:noFill/>
              <a:ln w="9525">
                <a:noFill/>
              </a:ln>
            </p:spPr>
            <p:txBody>
              <a:bodyPr lIns="74981" tIns="37490" rIns="74981" bIns="37490" anchor="ctr"/>
              <a:lstStyle/>
              <a:p>
                <a:pPr lvl="0" algn="ctr">
                  <a:buFont typeface="Arial" pitchFamily="34" charset="0"/>
                  <a:buNone/>
                </a:pPr>
                <a:r>
                  <a:rPr lang="zh-CN" altLang="en-US" sz="2400" dirty="0" smtClean="0">
                    <a:solidFill>
                      <a:srgbClr val="006600"/>
                    </a:solidFill>
                    <a:latin typeface="微软雅黑" pitchFamily="34" charset="-122"/>
                    <a:ea typeface="微软雅黑" pitchFamily="34" charset="-122"/>
                  </a:rPr>
                  <a:t>安全管控措施</a:t>
                </a:r>
                <a:endParaRPr lang="zh-CN" altLang="en-US" sz="2400" dirty="0">
                  <a:solidFill>
                    <a:srgbClr val="006600"/>
                  </a:solidFill>
                  <a:latin typeface="微软雅黑" pitchFamily="34" charset="-122"/>
                  <a:ea typeface="微软雅黑" pitchFamily="34" charset="-122"/>
                </a:endParaRPr>
              </a:p>
            </p:txBody>
          </p:sp>
        </p:grpSp>
        <p:grpSp>
          <p:nvGrpSpPr>
            <p:cNvPr id="11" name="Group 20"/>
            <p:cNvGrpSpPr/>
            <p:nvPr/>
          </p:nvGrpSpPr>
          <p:grpSpPr>
            <a:xfrm>
              <a:off x="4225" y="3001"/>
              <a:ext cx="5610" cy="1500"/>
              <a:chOff x="0" y="0"/>
              <a:chExt cx="2064" cy="547"/>
            </a:xfrm>
          </p:grpSpPr>
          <p:sp>
            <p:nvSpPr>
              <p:cNvPr id="27" name="AutoShape 21"/>
              <p:cNvSpPr/>
              <p:nvPr/>
            </p:nvSpPr>
            <p:spPr>
              <a:xfrm rot="-3000000">
                <a:off x="288" y="-288"/>
                <a:ext cx="96" cy="672"/>
              </a:xfrm>
              <a:prstGeom prst="upArrow">
                <a:avLst>
                  <a:gd name="adj1" fmla="val 50000"/>
                  <a:gd name="adj2" fmla="val 175000"/>
                </a:avLst>
              </a:prstGeom>
              <a:solidFill>
                <a:srgbClr val="FF6600"/>
              </a:solidFill>
              <a:ln w="9525" cap="flat" cmpd="sng">
                <a:solidFill>
                  <a:srgbClr val="000000"/>
                </a:solidFill>
                <a:prstDash val="solid"/>
                <a:miter/>
                <a:headEnd type="none" w="med" len="med"/>
                <a:tailEnd type="none" w="med" len="med"/>
              </a:ln>
            </p:spPr>
            <p:txBody>
              <a:bodyPr anchor="ctr"/>
              <a:lstStyle/>
              <a:p>
                <a:pPr lvl="0">
                  <a:buFont typeface="Arial" pitchFamily="34" charset="0"/>
                  <a:buNone/>
                </a:pPr>
                <a:endParaRPr lang="zh-CN" altLang="en-US" dirty="0">
                  <a:latin typeface="Arial" pitchFamily="34" charset="0"/>
                  <a:ea typeface="宋体" charset="-122"/>
                </a:endParaRPr>
              </a:p>
            </p:txBody>
          </p:sp>
          <p:sp>
            <p:nvSpPr>
              <p:cNvPr id="28" name="Rectangle 22"/>
              <p:cNvSpPr/>
              <p:nvPr/>
            </p:nvSpPr>
            <p:spPr>
              <a:xfrm>
                <a:off x="193" y="355"/>
                <a:ext cx="1871" cy="192"/>
              </a:xfrm>
              <a:prstGeom prst="rect">
                <a:avLst/>
              </a:prstGeom>
              <a:noFill/>
              <a:ln w="9525">
                <a:noFill/>
              </a:ln>
            </p:spPr>
            <p:txBody>
              <a:bodyPr lIns="74981" tIns="37490" rIns="74981" bIns="37490" anchor="ctr"/>
              <a:lstStyle/>
              <a:p>
                <a:pPr lvl="0" algn="ctr">
                  <a:buFont typeface="Arial" pitchFamily="34" charset="0"/>
                  <a:buNone/>
                </a:pPr>
                <a:r>
                  <a:rPr lang="zh-CN" altLang="en-US" sz="2400" dirty="0">
                    <a:solidFill>
                      <a:srgbClr val="FF0000"/>
                    </a:solidFill>
                    <a:latin typeface="微软雅黑" pitchFamily="34" charset="-122"/>
                    <a:ea typeface="微软雅黑" pitchFamily="34" charset="-122"/>
                  </a:rPr>
                  <a:t>安全措施失控状态</a:t>
                </a:r>
                <a:r>
                  <a:rPr lang="en-US" altLang="zh-CN" sz="2400" dirty="0">
                    <a:solidFill>
                      <a:srgbClr val="FF0000"/>
                    </a:solidFill>
                    <a:latin typeface="微软雅黑" pitchFamily="34" charset="-122"/>
                    <a:ea typeface="微软雅黑" pitchFamily="34" charset="-122"/>
                  </a:rPr>
                  <a:t>——</a:t>
                </a:r>
                <a:r>
                  <a:rPr lang="zh-CN" altLang="en-US" sz="2400" dirty="0">
                    <a:solidFill>
                      <a:srgbClr val="FF0000"/>
                    </a:solidFill>
                    <a:latin typeface="微软雅黑" pitchFamily="34" charset="-122"/>
                    <a:ea typeface="微软雅黑" pitchFamily="34" charset="-122"/>
                  </a:rPr>
                  <a:t>隐患</a:t>
                </a:r>
                <a:endParaRPr lang="zh-CN" altLang="en-US" sz="2400" dirty="0">
                  <a:latin typeface="微软雅黑" pitchFamily="34" charset="-122"/>
                  <a:ea typeface="微软雅黑" pitchFamily="34" charset="-122"/>
                </a:endParaRPr>
              </a:p>
            </p:txBody>
          </p:sp>
        </p:grpSp>
        <p:grpSp>
          <p:nvGrpSpPr>
            <p:cNvPr id="12" name="Group 23"/>
            <p:cNvGrpSpPr/>
            <p:nvPr/>
          </p:nvGrpSpPr>
          <p:grpSpPr>
            <a:xfrm>
              <a:off x="3026" y="1045"/>
              <a:ext cx="1357" cy="3135"/>
              <a:chOff x="0" y="0"/>
              <a:chExt cx="624" cy="1440"/>
            </a:xfrm>
          </p:grpSpPr>
          <p:grpSp>
            <p:nvGrpSpPr>
              <p:cNvPr id="21" name="Group 24"/>
              <p:cNvGrpSpPr/>
              <p:nvPr/>
            </p:nvGrpSpPr>
            <p:grpSpPr>
              <a:xfrm>
                <a:off x="0" y="864"/>
                <a:ext cx="624" cy="576"/>
                <a:chOff x="0" y="0"/>
                <a:chExt cx="624" cy="576"/>
              </a:xfrm>
            </p:grpSpPr>
            <p:sp>
              <p:nvSpPr>
                <p:cNvPr id="25" name="Freeform 25"/>
                <p:cNvSpPr/>
                <p:nvPr/>
              </p:nvSpPr>
              <p:spPr>
                <a:xfrm>
                  <a:off x="96" y="0"/>
                  <a:ext cx="528" cy="528"/>
                </a:xfrm>
                <a:custGeom>
                  <a:avLst/>
                  <a:gdLst/>
                  <a:ahLst/>
                  <a:cxnLst>
                    <a:cxn ang="0">
                      <a:pos x="528" y="0"/>
                    </a:cxn>
                    <a:cxn ang="0">
                      <a:pos x="480" y="192"/>
                    </a:cxn>
                    <a:cxn ang="0">
                      <a:pos x="288" y="384"/>
                    </a:cxn>
                    <a:cxn ang="0">
                      <a:pos x="0" y="528"/>
                    </a:cxn>
                  </a:cxnLst>
                  <a:rect l="0" t="0" r="0" b="0"/>
                  <a:pathLst>
                    <a:path w="528" h="528">
                      <a:moveTo>
                        <a:pt x="528" y="0"/>
                      </a:moveTo>
                      <a:cubicBezTo>
                        <a:pt x="524" y="64"/>
                        <a:pt x="520" y="128"/>
                        <a:pt x="480" y="192"/>
                      </a:cubicBezTo>
                      <a:cubicBezTo>
                        <a:pt x="440" y="256"/>
                        <a:pt x="368" y="328"/>
                        <a:pt x="288" y="384"/>
                      </a:cubicBezTo>
                      <a:cubicBezTo>
                        <a:pt x="208" y="440"/>
                        <a:pt x="104" y="484"/>
                        <a:pt x="0" y="528"/>
                      </a:cubicBezTo>
                    </a:path>
                  </a:pathLst>
                </a:custGeom>
                <a:noFill/>
                <a:ln w="25400" cap="flat" cmpd="sng">
                  <a:solidFill>
                    <a:srgbClr val="000000"/>
                  </a:solidFill>
                  <a:prstDash val="solid"/>
                  <a:bevel/>
                  <a:headEnd type="none" w="med" len="med"/>
                  <a:tailEnd type="none" w="med" len="med"/>
                </a:ln>
              </p:spPr>
              <p:txBody>
                <a:bodyPr/>
                <a:lstStyle/>
                <a:p>
                  <a:endParaRPr lang="zh-CN" altLang="en-US"/>
                </a:p>
              </p:txBody>
            </p:sp>
            <p:sp>
              <p:nvSpPr>
                <p:cNvPr id="26" name="Line 26"/>
                <p:cNvSpPr/>
                <p:nvPr/>
              </p:nvSpPr>
              <p:spPr>
                <a:xfrm flipH="1">
                  <a:off x="0" y="528"/>
                  <a:ext cx="96" cy="48"/>
                </a:xfrm>
                <a:prstGeom prst="line">
                  <a:avLst/>
                </a:prstGeom>
                <a:ln w="25400" cap="flat" cmpd="sng">
                  <a:solidFill>
                    <a:srgbClr val="000000"/>
                  </a:solidFill>
                  <a:prstDash val="solid"/>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grpSp>
          <p:grpSp>
            <p:nvGrpSpPr>
              <p:cNvPr id="22" name="Group 27"/>
              <p:cNvGrpSpPr/>
              <p:nvPr/>
            </p:nvGrpSpPr>
            <p:grpSpPr>
              <a:xfrm>
                <a:off x="144" y="0"/>
                <a:ext cx="480" cy="528"/>
                <a:chOff x="0" y="0"/>
                <a:chExt cx="480" cy="528"/>
              </a:xfrm>
            </p:grpSpPr>
            <p:sp>
              <p:nvSpPr>
                <p:cNvPr id="23" name="Freeform 28"/>
                <p:cNvSpPr/>
                <p:nvPr/>
              </p:nvSpPr>
              <p:spPr>
                <a:xfrm>
                  <a:off x="48" y="48"/>
                  <a:ext cx="432" cy="480"/>
                </a:xfrm>
                <a:custGeom>
                  <a:avLst/>
                  <a:gdLst/>
                  <a:ahLst/>
                  <a:cxnLst>
                    <a:cxn ang="0">
                      <a:pos x="432" y="480"/>
                    </a:cxn>
                    <a:cxn ang="0">
                      <a:pos x="384" y="336"/>
                    </a:cxn>
                    <a:cxn ang="0">
                      <a:pos x="192" y="144"/>
                    </a:cxn>
                    <a:cxn ang="0">
                      <a:pos x="0" y="0"/>
                    </a:cxn>
                  </a:cxnLst>
                  <a:rect l="0" t="0" r="0" b="0"/>
                  <a:pathLst>
                    <a:path w="432" h="480">
                      <a:moveTo>
                        <a:pt x="432" y="480"/>
                      </a:moveTo>
                      <a:cubicBezTo>
                        <a:pt x="428" y="436"/>
                        <a:pt x="424" y="392"/>
                        <a:pt x="384" y="336"/>
                      </a:cubicBezTo>
                      <a:cubicBezTo>
                        <a:pt x="344" y="280"/>
                        <a:pt x="256" y="200"/>
                        <a:pt x="192" y="144"/>
                      </a:cubicBezTo>
                      <a:cubicBezTo>
                        <a:pt x="128" y="88"/>
                        <a:pt x="64" y="44"/>
                        <a:pt x="0" y="0"/>
                      </a:cubicBezTo>
                    </a:path>
                  </a:pathLst>
                </a:custGeom>
                <a:noFill/>
                <a:ln w="25400" cap="flat" cmpd="sng">
                  <a:solidFill>
                    <a:srgbClr val="000000"/>
                  </a:solidFill>
                  <a:prstDash val="solid"/>
                  <a:bevel/>
                  <a:headEnd type="none" w="med" len="med"/>
                  <a:tailEnd type="none" w="med" len="med"/>
                </a:ln>
              </p:spPr>
              <p:txBody>
                <a:bodyPr/>
                <a:lstStyle/>
                <a:p>
                  <a:endParaRPr lang="zh-CN" altLang="en-US"/>
                </a:p>
              </p:txBody>
            </p:sp>
            <p:sp>
              <p:nvSpPr>
                <p:cNvPr id="24" name="Line 29"/>
                <p:cNvSpPr/>
                <p:nvPr/>
              </p:nvSpPr>
              <p:spPr>
                <a:xfrm flipH="1" flipV="1">
                  <a:off x="0" y="0"/>
                  <a:ext cx="48" cy="48"/>
                </a:xfrm>
                <a:prstGeom prst="line">
                  <a:avLst/>
                </a:prstGeom>
                <a:ln w="25400" cap="flat" cmpd="sng">
                  <a:solidFill>
                    <a:srgbClr val="000000"/>
                  </a:solidFill>
                  <a:prstDash val="solid"/>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grpSp>
        </p:grpSp>
        <p:sp>
          <p:nvSpPr>
            <p:cNvPr id="13" name="Line 30"/>
            <p:cNvSpPr/>
            <p:nvPr/>
          </p:nvSpPr>
          <p:spPr>
            <a:xfrm>
              <a:off x="4278" y="2718"/>
              <a:ext cx="104" cy="313"/>
            </a:xfrm>
            <a:prstGeom prst="line">
              <a:avLst/>
            </a:prstGeom>
            <a:ln w="9525" cap="flat" cmpd="sng">
              <a:solidFill>
                <a:srgbClr val="000000"/>
              </a:solidFill>
              <a:prstDash val="solid"/>
              <a:round/>
              <a:headEnd type="none" w="med" len="med"/>
              <a:tailEnd type="none" w="med" len="med"/>
            </a:ln>
          </p:spPr>
          <p:txBody>
            <a:bodyPr anchor="t"/>
            <a:lstStyle/>
            <a:p>
              <a:pPr lvl="0" eaLnBrk="0" hangingPunct="0"/>
              <a:endParaRPr lang="zh-CN" altLang="en-US">
                <a:latin typeface="Calibri" pitchFamily="34" charset="0"/>
                <a:ea typeface="宋体" charset="-122"/>
              </a:endParaRPr>
            </a:p>
          </p:txBody>
        </p:sp>
        <p:grpSp>
          <p:nvGrpSpPr>
            <p:cNvPr id="14" name="Group 31"/>
            <p:cNvGrpSpPr/>
            <p:nvPr/>
          </p:nvGrpSpPr>
          <p:grpSpPr>
            <a:xfrm>
              <a:off x="4278" y="2195"/>
              <a:ext cx="209" cy="523"/>
              <a:chOff x="0" y="0"/>
              <a:chExt cx="96" cy="240"/>
            </a:xfrm>
          </p:grpSpPr>
          <p:sp>
            <p:nvSpPr>
              <p:cNvPr id="18" name="Line 32"/>
              <p:cNvSpPr/>
              <p:nvPr/>
            </p:nvSpPr>
            <p:spPr>
              <a:xfrm>
                <a:off x="0" y="96"/>
                <a:ext cx="96" cy="48"/>
              </a:xfrm>
              <a:prstGeom prst="line">
                <a:avLst/>
              </a:prstGeom>
              <a:ln w="9525" cap="flat" cmpd="sng">
                <a:solidFill>
                  <a:srgbClr val="000000"/>
                </a:solidFill>
                <a:prstDash val="solid"/>
                <a:round/>
                <a:headEnd type="none" w="med" len="med"/>
                <a:tailEnd type="none" w="med" len="med"/>
              </a:ln>
            </p:spPr>
            <p:txBody>
              <a:bodyPr anchor="t"/>
              <a:lstStyle/>
              <a:p>
                <a:pPr lvl="0" eaLnBrk="0" hangingPunct="0"/>
                <a:endParaRPr lang="zh-CN" altLang="en-US">
                  <a:latin typeface="Calibri" pitchFamily="34" charset="0"/>
                  <a:ea typeface="宋体" charset="-122"/>
                </a:endParaRPr>
              </a:p>
            </p:txBody>
          </p:sp>
          <p:sp>
            <p:nvSpPr>
              <p:cNvPr id="19" name="Line 33"/>
              <p:cNvSpPr/>
              <p:nvPr/>
            </p:nvSpPr>
            <p:spPr>
              <a:xfrm flipV="1">
                <a:off x="0" y="144"/>
                <a:ext cx="96" cy="96"/>
              </a:xfrm>
              <a:prstGeom prst="line">
                <a:avLst/>
              </a:prstGeom>
              <a:ln w="9525" cap="flat" cmpd="sng">
                <a:solidFill>
                  <a:srgbClr val="000000"/>
                </a:solidFill>
                <a:prstDash val="solid"/>
                <a:round/>
                <a:headEnd type="none" w="med" len="med"/>
                <a:tailEnd type="none" w="med" len="med"/>
              </a:ln>
            </p:spPr>
            <p:txBody>
              <a:bodyPr anchor="t"/>
              <a:lstStyle/>
              <a:p>
                <a:pPr lvl="0" eaLnBrk="0" hangingPunct="0"/>
                <a:endParaRPr lang="zh-CN" altLang="en-US">
                  <a:latin typeface="Calibri" pitchFamily="34" charset="0"/>
                  <a:ea typeface="宋体" charset="-122"/>
                </a:endParaRPr>
              </a:p>
            </p:txBody>
          </p:sp>
          <p:sp>
            <p:nvSpPr>
              <p:cNvPr id="20" name="Line 34"/>
              <p:cNvSpPr/>
              <p:nvPr/>
            </p:nvSpPr>
            <p:spPr>
              <a:xfrm flipV="1">
                <a:off x="0" y="0"/>
                <a:ext cx="48" cy="96"/>
              </a:xfrm>
              <a:prstGeom prst="line">
                <a:avLst/>
              </a:prstGeom>
              <a:ln w="9525" cap="flat" cmpd="sng">
                <a:solidFill>
                  <a:srgbClr val="000000"/>
                </a:solidFill>
                <a:prstDash val="solid"/>
                <a:round/>
                <a:headEnd type="none" w="med" len="med"/>
                <a:tailEnd type="none" w="med" len="med"/>
              </a:ln>
            </p:spPr>
            <p:txBody>
              <a:bodyPr anchor="t"/>
              <a:lstStyle/>
              <a:p>
                <a:pPr lvl="0" eaLnBrk="0" hangingPunct="0"/>
                <a:endParaRPr lang="zh-CN" altLang="en-US">
                  <a:latin typeface="Calibri" pitchFamily="34" charset="0"/>
                  <a:ea typeface="宋体" charset="-122"/>
                </a:endParaRPr>
              </a:p>
            </p:txBody>
          </p:sp>
        </p:grpSp>
        <p:grpSp>
          <p:nvGrpSpPr>
            <p:cNvPr id="15" name="Group 35"/>
            <p:cNvGrpSpPr/>
            <p:nvPr/>
          </p:nvGrpSpPr>
          <p:grpSpPr>
            <a:xfrm>
              <a:off x="759" y="167"/>
              <a:ext cx="2064" cy="1567"/>
              <a:chOff x="0" y="0"/>
              <a:chExt cx="949" cy="720"/>
            </a:xfrm>
          </p:grpSpPr>
          <p:sp>
            <p:nvSpPr>
              <p:cNvPr id="16" name="Line 36"/>
              <p:cNvSpPr/>
              <p:nvPr/>
            </p:nvSpPr>
            <p:spPr>
              <a:xfrm>
                <a:off x="613" y="240"/>
                <a:ext cx="336" cy="480"/>
              </a:xfrm>
              <a:prstGeom prst="line">
                <a:avLst/>
              </a:prstGeom>
              <a:ln w="38100" cap="flat" cmpd="sng">
                <a:solidFill>
                  <a:srgbClr val="FF9900"/>
                </a:solidFill>
                <a:prstDash val="solid"/>
                <a:round/>
                <a:headEnd type="none" w="med" len="med"/>
                <a:tailEnd type="triangle" w="med" len="med"/>
              </a:ln>
            </p:spPr>
            <p:txBody>
              <a:bodyPr anchor="t"/>
              <a:lstStyle/>
              <a:p>
                <a:pPr lvl="0" eaLnBrk="0" hangingPunct="0"/>
                <a:endParaRPr lang="zh-CN" altLang="en-US">
                  <a:latin typeface="Calibri" pitchFamily="34" charset="0"/>
                  <a:ea typeface="宋体" charset="-122"/>
                </a:endParaRPr>
              </a:p>
            </p:txBody>
          </p:sp>
          <p:sp>
            <p:nvSpPr>
              <p:cNvPr id="17" name="Rectangle 37"/>
              <p:cNvSpPr/>
              <p:nvPr/>
            </p:nvSpPr>
            <p:spPr>
              <a:xfrm>
                <a:off x="0" y="0"/>
                <a:ext cx="949" cy="240"/>
              </a:xfrm>
              <a:prstGeom prst="rect">
                <a:avLst/>
              </a:prstGeom>
              <a:noFill/>
              <a:ln w="9525">
                <a:noFill/>
              </a:ln>
            </p:spPr>
            <p:txBody>
              <a:bodyPr lIns="74981" tIns="37490" rIns="74981" bIns="37490" anchor="ctr"/>
              <a:lstStyle/>
              <a:p>
                <a:pPr lvl="0" algn="ctr">
                  <a:buFont typeface="Arial" pitchFamily="34" charset="0"/>
                  <a:buNone/>
                </a:pPr>
                <a:r>
                  <a:rPr lang="zh-CN" altLang="en-US" sz="2400" dirty="0">
                    <a:solidFill>
                      <a:srgbClr val="CC0000"/>
                    </a:solidFill>
                    <a:latin typeface="Arial" pitchFamily="34" charset="0"/>
                    <a:ea typeface="微软雅黑" pitchFamily="34" charset="-122"/>
                  </a:rPr>
                  <a:t>危险源</a:t>
                </a:r>
              </a:p>
            </p:txBody>
          </p:sp>
        </p:grpSp>
      </p:grpSp>
    </p:spTree>
    <p:extLst>
      <p:ext uri="{BB962C8B-B14F-4D97-AF65-F5344CB8AC3E}">
        <p14:creationId xmlns:p14="http://schemas.microsoft.com/office/powerpoint/2010/main" xmlns="" val="3618182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200" y="835137"/>
            <a:ext cx="11349318" cy="5262979"/>
          </a:xfrm>
          <a:prstGeom prst="rect">
            <a:avLst/>
          </a:prstGeom>
        </p:spPr>
        <p:txBody>
          <a:bodyPr wrap="square">
            <a:spAutoFit/>
          </a:bodyPr>
          <a:lstStyle/>
          <a:p>
            <a:pPr algn="just">
              <a:lnSpc>
                <a:spcPct val="150000"/>
              </a:lnSpc>
              <a:spcAft>
                <a:spcPts val="0"/>
              </a:spcAft>
            </a:pPr>
            <a:r>
              <a:rPr lang="en-US" altLang="zh-CN" sz="3200" b="1" kern="100" dirty="0" smtClean="0">
                <a:solidFill>
                  <a:srgbClr val="C00000"/>
                </a:solidFill>
                <a:latin typeface="+mn-ea"/>
                <a:cs typeface="宋体" pitchFamily="2" charset="-122"/>
              </a:rPr>
              <a:t>2</a:t>
            </a:r>
            <a:r>
              <a:rPr lang="zh-CN" altLang="en-US" sz="3200" b="1" kern="100" dirty="0" smtClean="0">
                <a:solidFill>
                  <a:srgbClr val="C00000"/>
                </a:solidFill>
                <a:latin typeface="+mn-ea"/>
                <a:cs typeface="宋体" pitchFamily="2" charset="-122"/>
              </a:rPr>
              <a:t>、关于</a:t>
            </a:r>
            <a:r>
              <a:rPr lang="zh-CN" altLang="zh-CN" sz="3200" b="1" kern="100" dirty="0" smtClean="0">
                <a:solidFill>
                  <a:srgbClr val="C00000"/>
                </a:solidFill>
                <a:latin typeface="+mn-ea"/>
                <a:cs typeface="宋体" pitchFamily="2" charset="-122"/>
              </a:rPr>
              <a:t>隐患判定</a:t>
            </a:r>
            <a:r>
              <a:rPr lang="zh-CN" altLang="zh-CN" sz="3200" b="1" kern="100" dirty="0">
                <a:solidFill>
                  <a:srgbClr val="C00000"/>
                </a:solidFill>
                <a:latin typeface="+mn-ea"/>
                <a:cs typeface="宋体" pitchFamily="2" charset="-122"/>
              </a:rPr>
              <a:t>标准</a:t>
            </a:r>
            <a:r>
              <a:rPr lang="zh-CN" altLang="zh-CN" sz="3200" b="1" kern="100" dirty="0" smtClean="0">
                <a:solidFill>
                  <a:srgbClr val="C00000"/>
                </a:solidFill>
                <a:latin typeface="+mn-ea"/>
                <a:cs typeface="宋体" pitchFamily="2" charset="-122"/>
              </a:rPr>
              <a:t>的</a:t>
            </a:r>
            <a:r>
              <a:rPr lang="zh-CN" altLang="en-US" sz="3200" b="1" kern="100" dirty="0" smtClean="0">
                <a:solidFill>
                  <a:srgbClr val="C00000"/>
                </a:solidFill>
                <a:latin typeface="+mn-ea"/>
                <a:cs typeface="宋体" pitchFamily="2" charset="-122"/>
              </a:rPr>
              <a:t>两点说明</a:t>
            </a:r>
            <a:r>
              <a:rPr lang="en-US" altLang="zh-CN" sz="3200" b="1" kern="100" dirty="0" smtClean="0">
                <a:solidFill>
                  <a:srgbClr val="C00000"/>
                </a:solidFill>
                <a:latin typeface="+mn-ea"/>
                <a:cs typeface="宋体" pitchFamily="2" charset="-122"/>
              </a:rPr>
              <a:t>:</a:t>
            </a:r>
            <a:endParaRPr lang="en-US" altLang="zh-CN" sz="3200" b="1" kern="100" dirty="0">
              <a:solidFill>
                <a:srgbClr val="C00000"/>
              </a:solidFill>
              <a:latin typeface="+mn-ea"/>
              <a:cs typeface="Times New Roman" pitchFamily="18" charset="0"/>
            </a:endParaRPr>
          </a:p>
          <a:p>
            <a:pPr algn="just">
              <a:lnSpc>
                <a:spcPct val="150000"/>
              </a:lnSpc>
              <a:spcAft>
                <a:spcPts val="0"/>
              </a:spcAft>
            </a:pPr>
            <a:r>
              <a:rPr lang="zh-CN" altLang="en-US" sz="2400" b="1" kern="100" dirty="0" smtClean="0">
                <a:latin typeface="Calibri" pitchFamily="34" charset="0"/>
                <a:ea typeface="华文仿宋" panose="02010600040101010101" pitchFamily="2" charset="-122"/>
                <a:cs typeface="宋体" pitchFamily="2" charset="-122"/>
              </a:rPr>
              <a:t>（</a:t>
            </a:r>
            <a:r>
              <a:rPr lang="en-US" altLang="zh-CN" sz="2400" b="1" kern="100" dirty="0">
                <a:latin typeface="Calibri" pitchFamily="34" charset="0"/>
                <a:ea typeface="华文仿宋" panose="02010600040101010101" pitchFamily="2" charset="-122"/>
                <a:cs typeface="宋体" pitchFamily="2" charset="-122"/>
              </a:rPr>
              <a:t>1</a:t>
            </a:r>
            <a:r>
              <a:rPr lang="zh-CN" altLang="en-US" sz="2400" b="1" kern="100" dirty="0" smtClean="0">
                <a:latin typeface="Calibri" pitchFamily="34" charset="0"/>
                <a:ea typeface="华文仿宋" panose="02010600040101010101" pitchFamily="2" charset="-122"/>
                <a:cs typeface="宋体" pitchFamily="2" charset="-122"/>
              </a:rPr>
              <a:t>）、</a:t>
            </a:r>
            <a:r>
              <a:rPr lang="zh-CN" altLang="zh-CN" sz="2400" b="1" kern="100" dirty="0" smtClean="0">
                <a:latin typeface="Calibri" pitchFamily="34" charset="0"/>
                <a:ea typeface="华文仿宋" panose="02010600040101010101" pitchFamily="2" charset="-122"/>
                <a:cs typeface="宋体" pitchFamily="2" charset="-122"/>
              </a:rPr>
              <a:t>风险</a:t>
            </a:r>
            <a:r>
              <a:rPr lang="zh-CN" altLang="zh-CN" sz="2400" b="1" kern="100" dirty="0">
                <a:latin typeface="Calibri" pitchFamily="34" charset="0"/>
                <a:ea typeface="华文仿宋" panose="02010600040101010101" pitchFamily="2" charset="-122"/>
                <a:cs typeface="宋体" pitchFamily="2" charset="-122"/>
              </a:rPr>
              <a:t>点</a:t>
            </a:r>
            <a:r>
              <a:rPr lang="zh-CN" altLang="zh-CN" sz="2400" b="1" kern="100" dirty="0" smtClean="0">
                <a:latin typeface="Calibri" pitchFamily="34" charset="0"/>
                <a:ea typeface="华文仿宋" panose="02010600040101010101" pitchFamily="2" charset="-122"/>
                <a:cs typeface="宋体" pitchFamily="2" charset="-122"/>
              </a:rPr>
              <a:t>中危险</a:t>
            </a:r>
            <a:r>
              <a:rPr lang="zh-CN" altLang="zh-CN" sz="2400" b="1" kern="100" dirty="0">
                <a:latin typeface="Calibri" pitchFamily="34" charset="0"/>
                <a:ea typeface="华文仿宋" panose="02010600040101010101" pitchFamily="2" charset="-122"/>
                <a:cs typeface="宋体" pitchFamily="2" charset="-122"/>
              </a:rPr>
              <a:t>源</a:t>
            </a:r>
            <a:r>
              <a:rPr lang="zh-CN" altLang="zh-CN" sz="2400" b="1" kern="100" dirty="0" smtClean="0">
                <a:latin typeface="Calibri" pitchFamily="34" charset="0"/>
                <a:ea typeface="华文仿宋" panose="02010600040101010101" pitchFamily="2" charset="-122"/>
                <a:cs typeface="宋体" pitchFamily="2" charset="-122"/>
              </a:rPr>
              <a:t>的</a:t>
            </a:r>
            <a:r>
              <a:rPr lang="zh-CN" altLang="en-US" sz="2400" b="1" kern="100" dirty="0" smtClean="0">
                <a:latin typeface="Calibri" pitchFamily="34" charset="0"/>
                <a:ea typeface="华文仿宋" panose="02010600040101010101" pitchFamily="2" charset="-122"/>
                <a:cs typeface="宋体" pitchFamily="2" charset="-122"/>
              </a:rPr>
              <a:t>现实</a:t>
            </a:r>
            <a:r>
              <a:rPr lang="zh-CN" altLang="zh-CN" sz="2400" b="1" kern="100" dirty="0" smtClean="0">
                <a:latin typeface="Calibri" pitchFamily="34" charset="0"/>
                <a:ea typeface="华文仿宋" panose="02010600040101010101" pitchFamily="2" charset="-122"/>
                <a:cs typeface="宋体" pitchFamily="2" charset="-122"/>
              </a:rPr>
              <a:t>风险</a:t>
            </a:r>
            <a:r>
              <a:rPr lang="zh-CN" altLang="en-US" sz="2400" b="1" kern="100" dirty="0" smtClean="0">
                <a:latin typeface="Calibri" pitchFamily="34" charset="0"/>
                <a:ea typeface="华文仿宋" panose="02010600040101010101" pitchFamily="2" charset="-122"/>
                <a:cs typeface="宋体" pitchFamily="2" charset="-122"/>
              </a:rPr>
              <a:t>水平</a:t>
            </a:r>
            <a:r>
              <a:rPr lang="zh-CN" altLang="zh-CN" sz="2400" b="1" kern="100" dirty="0" smtClean="0">
                <a:latin typeface="Calibri" pitchFamily="34" charset="0"/>
                <a:ea typeface="华文仿宋" panose="02010600040101010101" pitchFamily="2" charset="-122"/>
                <a:cs typeface="宋体" pitchFamily="2" charset="-122"/>
              </a:rPr>
              <a:t>达到了“不可承受”的</a:t>
            </a:r>
            <a:r>
              <a:rPr lang="zh-CN" altLang="en-US" sz="2400" b="1" kern="100" dirty="0" smtClean="0">
                <a:latin typeface="Calibri" pitchFamily="34" charset="0"/>
                <a:ea typeface="华文仿宋" panose="02010600040101010101" pitchFamily="2" charset="-122"/>
                <a:cs typeface="宋体" pitchFamily="2" charset="-122"/>
              </a:rPr>
              <a:t>程度即</a:t>
            </a:r>
            <a:r>
              <a:rPr lang="zh-CN" altLang="en-US" sz="2400" b="1" kern="100" dirty="0">
                <a:latin typeface="Calibri" pitchFamily="34" charset="0"/>
                <a:ea typeface="华文仿宋" panose="02010600040101010101" pitchFamily="2" charset="-122"/>
                <a:cs typeface="宋体" pitchFamily="2" charset="-122"/>
              </a:rPr>
              <a:t>为“隐患” </a:t>
            </a:r>
            <a:r>
              <a:rPr lang="zh-CN" altLang="en-US" sz="2400" b="1" kern="100" dirty="0" smtClean="0">
                <a:latin typeface="Calibri" pitchFamily="34" charset="0"/>
                <a:ea typeface="华文仿宋" panose="02010600040101010101" pitchFamily="2" charset="-122"/>
                <a:cs typeface="宋体" pitchFamily="2" charset="-122"/>
              </a:rPr>
              <a:t>。</a:t>
            </a:r>
            <a:endParaRPr lang="en-US" altLang="zh-CN" sz="2400" b="1" kern="100" dirty="0">
              <a:latin typeface="Calibri" pitchFamily="34" charset="0"/>
              <a:ea typeface="华文仿宋" panose="02010600040101010101" pitchFamily="2" charset="-122"/>
              <a:cs typeface="宋体" pitchFamily="2" charset="-122"/>
            </a:endParaRPr>
          </a:p>
          <a:p>
            <a:pPr algn="just">
              <a:lnSpc>
                <a:spcPct val="150000"/>
              </a:lnSpc>
              <a:spcAft>
                <a:spcPts val="0"/>
              </a:spcAft>
            </a:pPr>
            <a:r>
              <a:rPr lang="zh-CN" altLang="en-US" sz="2400" b="1" kern="100" dirty="0" smtClean="0">
                <a:latin typeface="Calibri" pitchFamily="34" charset="0"/>
                <a:ea typeface="华文仿宋" panose="02010600040101010101" pitchFamily="2" charset="-122"/>
                <a:cs typeface="宋体" pitchFamily="2" charset="-122"/>
              </a:rPr>
              <a:t>（</a:t>
            </a:r>
            <a:r>
              <a:rPr lang="en-US" altLang="zh-CN" sz="2400" b="1" kern="100" dirty="0">
                <a:latin typeface="Calibri" pitchFamily="34" charset="0"/>
                <a:ea typeface="华文仿宋" panose="02010600040101010101" pitchFamily="2" charset="-122"/>
                <a:cs typeface="宋体" pitchFamily="2" charset="-122"/>
              </a:rPr>
              <a:t>2</a:t>
            </a:r>
            <a:r>
              <a:rPr lang="zh-CN" altLang="en-US" sz="2400" b="1" kern="100" dirty="0" smtClean="0">
                <a:latin typeface="Calibri" pitchFamily="34" charset="0"/>
                <a:ea typeface="华文仿宋" panose="02010600040101010101" pitchFamily="2" charset="-122"/>
                <a:cs typeface="宋体" pitchFamily="2" charset="-122"/>
              </a:rPr>
              <a:t>）、操作时可根据其现实风险评价数值结果来确定，也可根据以下方面直接判定</a:t>
            </a:r>
            <a:r>
              <a:rPr lang="zh-CN" altLang="zh-CN" sz="2400" b="1" kern="100" dirty="0" smtClean="0">
                <a:latin typeface="Calibri" pitchFamily="34" charset="0"/>
                <a:ea typeface="华文仿宋" panose="02010600040101010101" pitchFamily="2" charset="-122"/>
                <a:cs typeface="宋体" pitchFamily="2" charset="-122"/>
              </a:rPr>
              <a:t>：</a:t>
            </a:r>
            <a:endParaRPr lang="zh-CN" altLang="zh-CN" sz="2400" b="1" kern="100" dirty="0">
              <a:latin typeface="Calibri" pitchFamily="34" charset="0"/>
              <a:ea typeface="华文仿宋" panose="02010600040101010101" pitchFamily="2" charset="-122"/>
              <a:cs typeface="宋体" pitchFamily="2" charset="-122"/>
            </a:endParaRPr>
          </a:p>
          <a:p>
            <a:pPr marL="342900" lvl="0" indent="-342900" algn="just">
              <a:lnSpc>
                <a:spcPct val="150000"/>
              </a:lnSpc>
              <a:spcAft>
                <a:spcPts val="0"/>
              </a:spcAft>
              <a:buFont typeface="Wingdings" pitchFamily="2" charset="2"/>
              <a:buChar char=""/>
            </a:pPr>
            <a:r>
              <a:rPr lang="zh-CN" altLang="zh-CN" sz="2400" b="1" kern="100" dirty="0">
                <a:latin typeface="Calibri" pitchFamily="34" charset="0"/>
                <a:ea typeface="华文仿宋" panose="02010600040101010101" pitchFamily="2" charset="-122"/>
                <a:cs typeface="宋体" pitchFamily="2" charset="-122"/>
              </a:rPr>
              <a:t>违反法律、法规、规章、标准、规程、规范的要求；</a:t>
            </a:r>
          </a:p>
          <a:p>
            <a:pPr marL="342900" lvl="0" indent="-342900" algn="just">
              <a:lnSpc>
                <a:spcPct val="150000"/>
              </a:lnSpc>
              <a:spcAft>
                <a:spcPts val="0"/>
              </a:spcAft>
              <a:buFont typeface="Wingdings" pitchFamily="2" charset="2"/>
              <a:buChar char=""/>
            </a:pPr>
            <a:r>
              <a:rPr lang="zh-CN" altLang="zh-CN" sz="2400" b="1" kern="100" dirty="0">
                <a:latin typeface="Calibri" pitchFamily="34" charset="0"/>
                <a:ea typeface="华文仿宋" panose="02010600040101010101" pitchFamily="2" charset="-122"/>
                <a:cs typeface="宋体" pitchFamily="2" charset="-122"/>
              </a:rPr>
              <a:t>不符合针对风险点制定的</a:t>
            </a:r>
            <a:r>
              <a:rPr lang="zh-CN" altLang="zh-CN" sz="2400" b="1" kern="100" dirty="0" smtClean="0">
                <a:latin typeface="Calibri" pitchFamily="34" charset="0"/>
                <a:ea typeface="华文仿宋" panose="02010600040101010101" pitchFamily="2" charset="-122"/>
                <a:cs typeface="宋体" pitchFamily="2" charset="-122"/>
              </a:rPr>
              <a:t>“</a:t>
            </a:r>
            <a:r>
              <a:rPr lang="zh-CN" altLang="en-US" sz="2400" b="1" kern="100" dirty="0" smtClean="0">
                <a:latin typeface="Calibri" pitchFamily="34" charset="0"/>
                <a:ea typeface="华文仿宋" panose="02010600040101010101" pitchFamily="2" charset="-122"/>
                <a:cs typeface="宋体" pitchFamily="2" charset="-122"/>
              </a:rPr>
              <a:t>行业</a:t>
            </a:r>
            <a:r>
              <a:rPr lang="zh-CN" altLang="zh-CN" sz="2400" b="1" kern="100" dirty="0" smtClean="0">
                <a:latin typeface="Calibri" pitchFamily="34" charset="0"/>
                <a:ea typeface="华文仿宋" panose="02010600040101010101" pitchFamily="2" charset="-122"/>
                <a:cs typeface="宋体" pitchFamily="2" charset="-122"/>
              </a:rPr>
              <a:t>典型</a:t>
            </a:r>
            <a:r>
              <a:rPr lang="zh-CN" altLang="zh-CN" sz="2400" b="1" kern="100" dirty="0">
                <a:latin typeface="Calibri" pitchFamily="34" charset="0"/>
                <a:ea typeface="华文仿宋" panose="02010600040101010101" pitchFamily="2" charset="-122"/>
                <a:cs typeface="宋体" pitchFamily="2" charset="-122"/>
              </a:rPr>
              <a:t>控制措施”；</a:t>
            </a:r>
          </a:p>
          <a:p>
            <a:pPr marL="342900" lvl="0" indent="-342900" algn="just">
              <a:lnSpc>
                <a:spcPct val="150000"/>
              </a:lnSpc>
              <a:spcAft>
                <a:spcPts val="0"/>
              </a:spcAft>
              <a:buFont typeface="Wingdings" pitchFamily="2" charset="2"/>
              <a:buChar char=""/>
            </a:pPr>
            <a:r>
              <a:rPr lang="zh-CN" altLang="zh-CN" sz="2400" b="1" kern="100" dirty="0">
                <a:latin typeface="Calibri" pitchFamily="34" charset="0"/>
                <a:ea typeface="华文仿宋" panose="02010600040101010101" pitchFamily="2" charset="-122"/>
                <a:cs typeface="宋体" pitchFamily="2" charset="-122"/>
              </a:rPr>
              <a:t>不符合主管部门及各级安全监管部门提出的特定要求；</a:t>
            </a:r>
          </a:p>
          <a:p>
            <a:pPr marL="342900" lvl="0" indent="-342900" algn="just">
              <a:lnSpc>
                <a:spcPct val="150000"/>
              </a:lnSpc>
              <a:spcAft>
                <a:spcPts val="0"/>
              </a:spcAft>
              <a:buFont typeface="Wingdings" pitchFamily="2" charset="2"/>
              <a:buChar char=""/>
            </a:pPr>
            <a:r>
              <a:rPr lang="zh-CN" altLang="zh-CN" sz="2400" b="1" kern="100" dirty="0">
                <a:latin typeface="Calibri" pitchFamily="34" charset="0"/>
                <a:ea typeface="华文仿宋" panose="02010600040101010101" pitchFamily="2" charset="-122"/>
                <a:cs typeface="宋体" pitchFamily="2" charset="-122"/>
              </a:rPr>
              <a:t>不符合企业制定和管理制度、操作规程的要求；</a:t>
            </a:r>
          </a:p>
          <a:p>
            <a:pPr marL="342900" lvl="0" indent="-342900" algn="just">
              <a:lnSpc>
                <a:spcPct val="150000"/>
              </a:lnSpc>
              <a:spcAft>
                <a:spcPts val="0"/>
              </a:spcAft>
              <a:buFont typeface="Wingdings" pitchFamily="2" charset="2"/>
              <a:buChar char=""/>
            </a:pPr>
            <a:r>
              <a:rPr lang="zh-CN" altLang="zh-CN" sz="2400" b="1" kern="100" dirty="0">
                <a:latin typeface="Calibri" pitchFamily="34" charset="0"/>
                <a:ea typeface="华文仿宋" panose="02010600040101010101" pitchFamily="2" charset="-122"/>
                <a:cs typeface="宋体" pitchFamily="2" charset="-122"/>
              </a:rPr>
              <a:t>违反企业采取的且证明有效的安全和职业卫生管理措施</a:t>
            </a:r>
            <a:r>
              <a:rPr lang="zh-CN" altLang="zh-CN" sz="2400" b="1" kern="100" dirty="0" smtClean="0">
                <a:latin typeface="Calibri" pitchFamily="34" charset="0"/>
                <a:ea typeface="华文仿宋" panose="02010600040101010101" pitchFamily="2" charset="-122"/>
                <a:cs typeface="宋体" pitchFamily="2" charset="-122"/>
              </a:rPr>
              <a:t>；</a:t>
            </a:r>
            <a:endParaRPr lang="en-US" altLang="zh-CN" sz="2400" b="1" kern="100" dirty="0" smtClean="0">
              <a:latin typeface="Calibri" pitchFamily="34" charset="0"/>
              <a:ea typeface="华文仿宋" panose="02010600040101010101" pitchFamily="2" charset="-122"/>
              <a:cs typeface="宋体" pitchFamily="2" charset="-122"/>
            </a:endParaRPr>
          </a:p>
          <a:p>
            <a:pPr marL="342900" lvl="0" indent="-342900" algn="just">
              <a:lnSpc>
                <a:spcPct val="150000"/>
              </a:lnSpc>
              <a:spcAft>
                <a:spcPts val="0"/>
              </a:spcAft>
              <a:buFont typeface="Wingdings" pitchFamily="2" charset="2"/>
              <a:buChar char=""/>
            </a:pPr>
            <a:r>
              <a:rPr lang="en-US" altLang="zh-CN" sz="2400" b="1" kern="100" dirty="0" smtClean="0">
                <a:latin typeface="Calibri" pitchFamily="34" charset="0"/>
                <a:ea typeface="华文仿宋" panose="02010600040101010101" pitchFamily="2" charset="-122"/>
                <a:cs typeface="宋体" pitchFamily="2" charset="-122"/>
              </a:rPr>
              <a:t>………..</a:t>
            </a:r>
            <a:endParaRPr lang="zh-CN" altLang="zh-CN" sz="2400" b="1" kern="100" dirty="0">
              <a:latin typeface="Calibri" pitchFamily="34" charset="0"/>
              <a:ea typeface="华文仿宋" panose="02010600040101010101" pitchFamily="2" charset="-122"/>
              <a:cs typeface="宋体" pitchFamily="2" charset="-122"/>
            </a:endParaRPr>
          </a:p>
        </p:txBody>
      </p:sp>
    </p:spTree>
    <p:extLst>
      <p:ext uri="{BB962C8B-B14F-4D97-AF65-F5344CB8AC3E}">
        <p14:creationId xmlns:p14="http://schemas.microsoft.com/office/powerpoint/2010/main" xmlns="" val="15967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文本框 1"/>
          <p:cNvSpPr txBox="1">
            <a:spLocks noChangeArrowheads="1"/>
          </p:cNvSpPr>
          <p:nvPr/>
        </p:nvSpPr>
        <p:spPr bwMode="auto">
          <a:xfrm>
            <a:off x="1094478" y="1940073"/>
            <a:ext cx="10534650" cy="41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marL="514350" indent="-514350">
              <a:lnSpc>
                <a:spcPts val="3500"/>
              </a:lnSpc>
              <a:buFont typeface="+mj-ea"/>
              <a:buAutoNum type="circleNumDbPlain"/>
            </a:pPr>
            <a:r>
              <a:rPr lang="zh-CN" altLang="en-US" sz="2800" kern="0" dirty="0" smtClean="0">
                <a:latin typeface="微软雅黑" pitchFamily="34" charset="-122"/>
                <a:ea typeface="微软雅黑" pitchFamily="34" charset="-122"/>
              </a:rPr>
              <a:t> 将</a:t>
            </a:r>
            <a:r>
              <a:rPr lang="en-US" altLang="zh-CN" sz="2800" kern="0" dirty="0">
                <a:latin typeface="微软雅黑" pitchFamily="34" charset="-122"/>
                <a:ea typeface="微软雅黑" pitchFamily="34" charset="-122"/>
              </a:rPr>
              <a:t>《 </a:t>
            </a:r>
            <a:r>
              <a:rPr lang="zh-CN" altLang="en-US" sz="2800" kern="0" dirty="0">
                <a:latin typeface="微软雅黑" pitchFamily="34" charset="-122"/>
                <a:ea typeface="微软雅黑" pitchFamily="34" charset="-122"/>
              </a:rPr>
              <a:t>基于风险点的</a:t>
            </a:r>
            <a:r>
              <a:rPr lang="zh-CN" altLang="zh-CN" sz="2800" kern="0" dirty="0">
                <a:latin typeface="微软雅黑" pitchFamily="34" charset="-122"/>
                <a:ea typeface="微软雅黑" pitchFamily="34" charset="-122"/>
              </a:rPr>
              <a:t>危险源识别、评价、管控措施</a:t>
            </a:r>
            <a:r>
              <a:rPr lang="zh-CN" altLang="zh-CN" sz="2800" kern="0" dirty="0" smtClean="0">
                <a:latin typeface="微软雅黑" pitchFamily="34" charset="-122"/>
                <a:ea typeface="微软雅黑" pitchFamily="34" charset="-122"/>
              </a:rPr>
              <a:t>表</a:t>
            </a:r>
            <a:r>
              <a:rPr lang="en-US" altLang="zh-CN" sz="2800" kern="0" dirty="0" smtClean="0">
                <a:latin typeface="微软雅黑" pitchFamily="34" charset="-122"/>
                <a:ea typeface="微软雅黑" pitchFamily="34" charset="-122"/>
              </a:rPr>
              <a:t>》</a:t>
            </a:r>
            <a:r>
              <a:rPr lang="zh-CN" altLang="en-US" sz="2800" kern="0" dirty="0">
                <a:latin typeface="微软雅黑" pitchFamily="34" charset="-122"/>
                <a:ea typeface="微软雅黑" pitchFamily="34" charset="-122"/>
              </a:rPr>
              <a:t>中的作业活动、设备设施等风险点、危险源</a:t>
            </a:r>
            <a:r>
              <a:rPr lang="zh-CN" altLang="en-US" sz="2800" kern="0" dirty="0" smtClean="0">
                <a:latin typeface="微软雅黑" pitchFamily="34" charset="-122"/>
                <a:ea typeface="微软雅黑" pitchFamily="34" charset="-122"/>
              </a:rPr>
              <a:t>、风险等级等信息</a:t>
            </a:r>
            <a:r>
              <a:rPr lang="zh-CN" altLang="en-US" sz="2800" kern="0" dirty="0">
                <a:latin typeface="微软雅黑" pitchFamily="34" charset="-122"/>
                <a:ea typeface="微软雅黑" pitchFamily="34" charset="-122"/>
              </a:rPr>
              <a:t>复制到</a:t>
            </a:r>
            <a:r>
              <a:rPr lang="en-US" altLang="zh-CN" sz="2800" kern="0" dirty="0">
                <a:latin typeface="微软雅黑" pitchFamily="34" charset="-122"/>
                <a:ea typeface="微软雅黑" pitchFamily="34" charset="-122"/>
              </a:rPr>
              <a:t>Excel</a:t>
            </a:r>
            <a:r>
              <a:rPr lang="zh-CN" altLang="en-US" sz="2800" kern="0" dirty="0">
                <a:latin typeface="微软雅黑" pitchFamily="34" charset="-122"/>
                <a:ea typeface="微软雅黑" pitchFamily="34" charset="-122"/>
              </a:rPr>
              <a:t>表中，增加“基层组织排查”、“专业组织排查”、</a:t>
            </a:r>
            <a:r>
              <a:rPr lang="zh-CN" altLang="en-US" sz="2800" kern="0" dirty="0" smtClean="0">
                <a:latin typeface="微软雅黑" pitchFamily="34" charset="-122"/>
                <a:ea typeface="微软雅黑" pitchFamily="34" charset="-122"/>
              </a:rPr>
              <a:t>“公司级</a:t>
            </a:r>
            <a:r>
              <a:rPr lang="zh-CN" altLang="en-US" sz="2800" kern="0" dirty="0">
                <a:latin typeface="微软雅黑" pitchFamily="34" charset="-122"/>
                <a:ea typeface="微软雅黑" pitchFamily="34" charset="-122"/>
              </a:rPr>
              <a:t>排查”等栏，</a:t>
            </a:r>
            <a:r>
              <a:rPr lang="zh-CN" altLang="en-US" sz="2800" kern="0" dirty="0" smtClean="0">
                <a:latin typeface="微软雅黑" pitchFamily="34" charset="-122"/>
                <a:ea typeface="微软雅黑" pitchFamily="34" charset="-122"/>
              </a:rPr>
              <a:t>形成如下表</a:t>
            </a:r>
            <a:r>
              <a:rPr lang="en-US" altLang="zh-CN" sz="2800" kern="0" dirty="0" smtClean="0">
                <a:latin typeface="微软雅黑" pitchFamily="34" charset="-122"/>
                <a:ea typeface="微软雅黑" pitchFamily="34" charset="-122"/>
              </a:rPr>
              <a:t>6-1</a:t>
            </a:r>
            <a:r>
              <a:rPr lang="zh-CN" altLang="en-US" sz="2800" kern="0" dirty="0" smtClean="0">
                <a:latin typeface="微软雅黑" pitchFamily="34" charset="-122"/>
                <a:ea typeface="微软雅黑" pitchFamily="34" charset="-122"/>
              </a:rPr>
              <a:t>的表格；</a:t>
            </a:r>
            <a:endParaRPr lang="en-US" altLang="zh-CN" sz="2800" kern="0" dirty="0">
              <a:latin typeface="微软雅黑" pitchFamily="34" charset="-122"/>
              <a:ea typeface="微软雅黑" pitchFamily="34" charset="-122"/>
            </a:endParaRPr>
          </a:p>
          <a:p>
            <a:pPr marL="514350" indent="-514350">
              <a:lnSpc>
                <a:spcPts val="3500"/>
              </a:lnSpc>
              <a:buFont typeface="+mj-ea"/>
              <a:buAutoNum type="circleNumDbPlain"/>
            </a:pPr>
            <a:r>
              <a:rPr lang="zh-CN" altLang="en-US" sz="2800" kern="0" dirty="0" smtClean="0">
                <a:latin typeface="微软雅黑" pitchFamily="34" charset="-122"/>
                <a:ea typeface="微软雅黑" pitchFamily="34" charset="-122"/>
              </a:rPr>
              <a:t>由企业组织相关有能力的人员对</a:t>
            </a:r>
            <a:r>
              <a:rPr lang="zh-CN" altLang="en-US" sz="2800" kern="0" dirty="0">
                <a:latin typeface="微软雅黑" pitchFamily="34" charset="-122"/>
                <a:ea typeface="微软雅黑" pitchFamily="34" charset="-122"/>
              </a:rPr>
              <a:t>各危险源逐条</a:t>
            </a:r>
            <a:r>
              <a:rPr lang="zh-CN" altLang="en-US" sz="2800" kern="0" dirty="0" smtClean="0">
                <a:latin typeface="微软雅黑" pitchFamily="34" charset="-122"/>
                <a:ea typeface="微软雅黑" pitchFamily="34" charset="-122"/>
              </a:rPr>
              <a:t>确定排查安排，</a:t>
            </a:r>
            <a:r>
              <a:rPr lang="zh-CN" altLang="en-US" sz="2800" kern="0" dirty="0">
                <a:latin typeface="微软雅黑" pitchFamily="34" charset="-122"/>
                <a:ea typeface="微软雅黑" pitchFamily="34" charset="-122"/>
              </a:rPr>
              <a:t>所在列对应的风险（即：勾划“√”）选出来，在相应的</a:t>
            </a:r>
            <a:r>
              <a:rPr lang="zh-CN" altLang="en-US" sz="2800" kern="0" dirty="0" smtClean="0">
                <a:latin typeface="微软雅黑" pitchFamily="34" charset="-122"/>
                <a:ea typeface="微软雅黑" pitchFamily="34" charset="-122"/>
              </a:rPr>
              <a:t>周期栏目确定</a:t>
            </a:r>
            <a:r>
              <a:rPr lang="zh-CN" altLang="en-US" sz="2800" kern="0" dirty="0">
                <a:latin typeface="微软雅黑" pitchFamily="34" charset="-122"/>
                <a:ea typeface="微软雅黑" pitchFamily="34" charset="-122"/>
              </a:rPr>
              <a:t>排查</a:t>
            </a:r>
            <a:r>
              <a:rPr lang="zh-CN" altLang="en-US" sz="2800" kern="0" dirty="0" smtClean="0">
                <a:latin typeface="微软雅黑" pitchFamily="34" charset="-122"/>
                <a:ea typeface="微软雅黑" pitchFamily="34" charset="-122"/>
              </a:rPr>
              <a:t>周期</a:t>
            </a:r>
            <a:r>
              <a:rPr lang="zh-CN" altLang="en-US" sz="2800" kern="0" dirty="0">
                <a:latin typeface="微软雅黑" pitchFamily="34" charset="-122"/>
                <a:ea typeface="微软雅黑" pitchFamily="34" charset="-122"/>
              </a:rPr>
              <a:t>；</a:t>
            </a:r>
            <a:endParaRPr lang="en-US" altLang="zh-CN" sz="2800" kern="0" dirty="0" smtClean="0">
              <a:latin typeface="微软雅黑" pitchFamily="34" charset="-122"/>
              <a:ea typeface="微软雅黑" pitchFamily="34" charset="-122"/>
            </a:endParaRPr>
          </a:p>
          <a:p>
            <a:pPr>
              <a:lnSpc>
                <a:spcPts val="3500"/>
              </a:lnSpc>
            </a:pPr>
            <a:r>
              <a:rPr lang="en-US" altLang="zh-CN" sz="2800" kern="0" dirty="0">
                <a:latin typeface="微软雅黑" pitchFamily="34" charset="-122"/>
                <a:ea typeface="微软雅黑" pitchFamily="34" charset="-122"/>
              </a:rPr>
              <a:t> </a:t>
            </a:r>
            <a:r>
              <a:rPr lang="en-US" altLang="zh-CN" sz="2800" kern="0" dirty="0" smtClean="0">
                <a:latin typeface="微软雅黑" pitchFamily="34" charset="-122"/>
                <a:ea typeface="微软雅黑" pitchFamily="34" charset="-122"/>
              </a:rPr>
              <a:t>    </a:t>
            </a:r>
            <a:r>
              <a:rPr lang="zh-CN" altLang="en-US" sz="2400" kern="0" dirty="0" smtClean="0">
                <a:solidFill>
                  <a:srgbClr val="FF0000"/>
                </a:solidFill>
                <a:latin typeface="微软雅黑" pitchFamily="34" charset="-122"/>
                <a:ea typeface="微软雅黑" pitchFamily="34" charset="-122"/>
              </a:rPr>
              <a:t>注：关于</a:t>
            </a:r>
            <a:r>
              <a:rPr lang="zh-CN" altLang="en-US" sz="2400" kern="0" dirty="0">
                <a:solidFill>
                  <a:srgbClr val="FF0000"/>
                </a:solidFill>
                <a:latin typeface="微软雅黑" pitchFamily="34" charset="-122"/>
                <a:ea typeface="微软雅黑" pitchFamily="34" charset="-122"/>
              </a:rPr>
              <a:t>Excel表格的筛选操作实施</a:t>
            </a:r>
            <a:r>
              <a:rPr lang="zh-CN" altLang="en-US" sz="2400" kern="0" dirty="0" smtClean="0">
                <a:solidFill>
                  <a:srgbClr val="FF0000"/>
                </a:solidFill>
                <a:latin typeface="微软雅黑" pitchFamily="34" charset="-122"/>
                <a:ea typeface="微软雅黑" pitchFamily="34" charset="-122"/>
              </a:rPr>
              <a:t>，自行学习。</a:t>
            </a:r>
            <a:endParaRPr lang="en-US" altLang="zh-CN" sz="2400" kern="0" dirty="0" smtClean="0">
              <a:solidFill>
                <a:srgbClr val="FF0000"/>
              </a:solidFill>
              <a:latin typeface="微软雅黑" pitchFamily="34" charset="-122"/>
              <a:ea typeface="微软雅黑" pitchFamily="34" charset="-122"/>
            </a:endParaRPr>
          </a:p>
          <a:p>
            <a:pPr>
              <a:lnSpc>
                <a:spcPts val="3500"/>
              </a:lnSpc>
            </a:pPr>
            <a:r>
              <a:rPr lang="en-US" altLang="zh-CN" sz="2400" kern="0" dirty="0">
                <a:solidFill>
                  <a:srgbClr val="FF0000"/>
                </a:solidFill>
                <a:latin typeface="微软雅黑" pitchFamily="34" charset="-122"/>
                <a:ea typeface="微软雅黑" pitchFamily="34" charset="-122"/>
              </a:rPr>
              <a:t> </a:t>
            </a:r>
            <a:r>
              <a:rPr lang="en-US" altLang="zh-CN" sz="2400" kern="0" dirty="0" smtClean="0">
                <a:solidFill>
                  <a:srgbClr val="FF0000"/>
                </a:solidFill>
                <a:latin typeface="微软雅黑" pitchFamily="34" charset="-122"/>
                <a:ea typeface="微软雅黑" pitchFamily="34" charset="-122"/>
              </a:rPr>
              <a:t>            </a:t>
            </a:r>
            <a:r>
              <a:rPr lang="zh-CN" altLang="en-US" sz="2400" kern="0" dirty="0" smtClean="0">
                <a:solidFill>
                  <a:srgbClr val="FF0000"/>
                </a:solidFill>
                <a:latin typeface="微软雅黑" pitchFamily="34" charset="-122"/>
                <a:ea typeface="微软雅黑" pitchFamily="34" charset="-122"/>
              </a:rPr>
              <a:t>企业</a:t>
            </a:r>
            <a:r>
              <a:rPr lang="zh-CN" altLang="en-US" sz="2400" kern="0" dirty="0">
                <a:solidFill>
                  <a:srgbClr val="FF0000"/>
                </a:solidFill>
                <a:latin typeface="微软雅黑" pitchFamily="34" charset="-122"/>
                <a:ea typeface="微软雅黑" pitchFamily="34" charset="-122"/>
              </a:rPr>
              <a:t>也可采用其他手段，实施隐患排查点的分配。</a:t>
            </a:r>
          </a:p>
        </p:txBody>
      </p:sp>
      <p:sp>
        <p:nvSpPr>
          <p:cNvPr id="2" name="标题 1"/>
          <p:cNvSpPr>
            <a:spLocks noGrp="1"/>
          </p:cNvSpPr>
          <p:nvPr>
            <p:ph type="title"/>
          </p:nvPr>
        </p:nvSpPr>
        <p:spPr>
          <a:xfrm>
            <a:off x="376518" y="658960"/>
            <a:ext cx="11004177" cy="1281113"/>
          </a:xfrm>
        </p:spPr>
        <p:txBody>
          <a:bodyPr/>
          <a:lstStyle/>
          <a:p>
            <a:r>
              <a:rPr lang="en-US" altLang="zh-CN" b="1" dirty="0">
                <a:solidFill>
                  <a:srgbClr val="FF0000"/>
                </a:solidFill>
                <a:latin typeface="+mn-ea"/>
                <a:ea typeface="+mn-ea"/>
              </a:rPr>
              <a:t>3</a:t>
            </a:r>
            <a:r>
              <a:rPr lang="zh-CN" altLang="en-US" b="1" dirty="0">
                <a:solidFill>
                  <a:srgbClr val="FF0000"/>
                </a:solidFill>
                <a:latin typeface="+mn-ea"/>
                <a:ea typeface="+mn-ea"/>
              </a:rPr>
              <a:t>、内容分配及检查表的制定</a:t>
            </a:r>
            <a:r>
              <a:rPr lang="zh-CN" altLang="en-US" b="1" kern="0" dirty="0">
                <a:solidFill>
                  <a:srgbClr val="FF0000"/>
                </a:solidFill>
                <a:latin typeface="+mn-ea"/>
                <a:ea typeface="+mn-ea"/>
              </a:rPr>
              <a:t>具体操作步骤如下</a:t>
            </a:r>
            <a:r>
              <a:rPr lang="zh-CN" altLang="en-US" b="1" kern="0" dirty="0" smtClean="0">
                <a:solidFill>
                  <a:srgbClr val="FF0000"/>
                </a:solidFill>
                <a:latin typeface="+mn-ea"/>
                <a:ea typeface="+mn-ea"/>
              </a:rPr>
              <a:t>：</a:t>
            </a:r>
            <a:endParaRPr lang="zh-CN" altLang="en-US" b="1" dirty="0">
              <a:solidFill>
                <a:srgbClr val="FF0000"/>
              </a:solidFill>
              <a:latin typeface="+mn-ea"/>
              <a:ea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chz\AppData\Roaming\Tencent\Users\2850861888\QQEIM\WinTemp\RichOle\FLU3O_RRASB{[%A8OLY@1K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2282" y="820270"/>
            <a:ext cx="9224683" cy="56425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文本框 1"/>
          <p:cNvSpPr txBox="1">
            <a:spLocks noChangeArrowheads="1"/>
          </p:cNvSpPr>
          <p:nvPr/>
        </p:nvSpPr>
        <p:spPr bwMode="auto">
          <a:xfrm>
            <a:off x="391886" y="1189742"/>
            <a:ext cx="1150566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400" b="1" kern="0" dirty="0">
                <a:solidFill>
                  <a:srgbClr val="3600FF"/>
                </a:solidFill>
                <a:latin typeface="微软雅黑" pitchFamily="34" charset="-122"/>
                <a:ea typeface="微软雅黑" pitchFamily="34" charset="-122"/>
              </a:rPr>
              <a:t>风险点</a:t>
            </a:r>
            <a:r>
              <a:rPr lang="zh-CN" altLang="en-US" sz="2400" b="1" kern="0" dirty="0" smtClean="0">
                <a:solidFill>
                  <a:srgbClr val="3600FF"/>
                </a:solidFill>
                <a:latin typeface="微软雅黑" pitchFamily="34" charset="-122"/>
                <a:ea typeface="微软雅黑" pitchFamily="34" charset="-122"/>
              </a:rPr>
              <a:t>识别：可作为危险源辨识单元的划分环节</a:t>
            </a:r>
            <a:r>
              <a:rPr lang="zh-CN" altLang="en-US" sz="2400" b="1" kern="0" dirty="0" smtClean="0">
                <a:latin typeface="微软雅黑" pitchFamily="34" charset="-122"/>
                <a:ea typeface="微软雅黑" pitchFamily="34" charset="-122"/>
              </a:rPr>
              <a:t>；可</a:t>
            </a:r>
            <a:r>
              <a:rPr lang="zh-CN" altLang="en-US" sz="2400" b="1" kern="0" dirty="0">
                <a:latin typeface="微软雅黑" pitchFamily="34" charset="-122"/>
                <a:ea typeface="微软雅黑" pitchFamily="34" charset="-122"/>
              </a:rPr>
              <a:t>按车间、班组、岗位所管辖的区域，以区域内</a:t>
            </a:r>
            <a:r>
              <a:rPr lang="zh-CN" altLang="en-US" sz="2400" b="1" kern="0" dirty="0" smtClean="0">
                <a:latin typeface="微软雅黑" pitchFamily="34" charset="-122"/>
                <a:ea typeface="微软雅黑" pitchFamily="34" charset="-122"/>
              </a:rPr>
              <a:t>活动及</a:t>
            </a:r>
            <a:r>
              <a:rPr lang="zh-CN" altLang="en-US" sz="2400" b="1" kern="0" dirty="0">
                <a:latin typeface="微软雅黑" pitchFamily="34" charset="-122"/>
                <a:ea typeface="微软雅黑" pitchFamily="34" charset="-122"/>
              </a:rPr>
              <a:t>所包含的设施设备为内容</a:t>
            </a:r>
            <a:r>
              <a:rPr lang="zh-CN" altLang="en-US" sz="2400" b="1" kern="0" dirty="0" smtClean="0">
                <a:latin typeface="微软雅黑" pitchFamily="34" charset="-122"/>
                <a:ea typeface="微软雅黑" pitchFamily="34" charset="-122"/>
              </a:rPr>
              <a:t>对辨识单元进行划分，</a:t>
            </a:r>
            <a:r>
              <a:rPr lang="zh-CN" altLang="en-US" sz="2400" b="1" kern="0" dirty="0">
                <a:latin typeface="微软雅黑" pitchFamily="34" charset="-122"/>
                <a:ea typeface="微软雅黑" pitchFamily="34" charset="-122"/>
              </a:rPr>
              <a:t>形成相对独立的“模块”单元。</a:t>
            </a:r>
            <a:endParaRPr lang="zh-CN" altLang="en-US" sz="2400" b="1" kern="0" dirty="0">
              <a:solidFill>
                <a:srgbClr val="3600FF"/>
              </a:solidFill>
              <a:latin typeface="微软雅黑" pitchFamily="34" charset="-122"/>
              <a:ea typeface="微软雅黑" pitchFamily="34" charset="-122"/>
            </a:endParaRPr>
          </a:p>
        </p:txBody>
      </p:sp>
      <p:sp>
        <p:nvSpPr>
          <p:cNvPr id="44040" name="文本框 1"/>
          <p:cNvSpPr txBox="1">
            <a:spLocks noChangeArrowheads="1"/>
          </p:cNvSpPr>
          <p:nvPr/>
        </p:nvSpPr>
        <p:spPr bwMode="auto">
          <a:xfrm>
            <a:off x="295163" y="673683"/>
            <a:ext cx="42322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2800" b="1" kern="0" dirty="0" smtClean="0">
                <a:solidFill>
                  <a:srgbClr val="FF0000"/>
                </a:solidFill>
                <a:latin typeface="微软雅黑" pitchFamily="34" charset="-122"/>
                <a:ea typeface="微软雅黑" pitchFamily="34" charset="-122"/>
              </a:rPr>
              <a:t>二、风险</a:t>
            </a:r>
            <a:r>
              <a:rPr lang="zh-CN" altLang="en-US" sz="2800" b="1" kern="0" dirty="0">
                <a:solidFill>
                  <a:srgbClr val="FF0000"/>
                </a:solidFill>
                <a:latin typeface="微软雅黑" pitchFamily="34" charset="-122"/>
                <a:ea typeface="微软雅黑" pitchFamily="34" charset="-122"/>
              </a:rPr>
              <a:t>点</a:t>
            </a:r>
            <a:r>
              <a:rPr lang="zh-CN" altLang="en-US" sz="2800" b="1" kern="0" dirty="0" smtClean="0">
                <a:solidFill>
                  <a:srgbClr val="FF0000"/>
                </a:solidFill>
                <a:latin typeface="微软雅黑" pitchFamily="34" charset="-122"/>
                <a:ea typeface="微软雅黑" pitchFamily="34" charset="-122"/>
              </a:rPr>
              <a:t>识别</a:t>
            </a:r>
            <a:endParaRPr lang="zh-CN" altLang="en-US" sz="2800" b="1" kern="0" dirty="0">
              <a:solidFill>
                <a:srgbClr val="FF0000"/>
              </a:solidFill>
              <a:latin typeface="微软雅黑" pitchFamily="34" charset="-122"/>
              <a:ea typeface="微软雅黑" pitchFamily="34" charset="-122"/>
            </a:endParaRPr>
          </a:p>
        </p:txBody>
      </p:sp>
      <p:grpSp>
        <p:nvGrpSpPr>
          <p:cNvPr id="26" name="组合 25"/>
          <p:cNvGrpSpPr/>
          <p:nvPr/>
        </p:nvGrpSpPr>
        <p:grpSpPr>
          <a:xfrm>
            <a:off x="1537881" y="2334352"/>
            <a:ext cx="9341855" cy="4027403"/>
            <a:chOff x="1566361" y="1741807"/>
            <a:chExt cx="9341855" cy="4027403"/>
          </a:xfrm>
        </p:grpSpPr>
        <p:grpSp>
          <p:nvGrpSpPr>
            <p:cNvPr id="44035" name="组合 69"/>
            <p:cNvGrpSpPr/>
            <p:nvPr/>
          </p:nvGrpSpPr>
          <p:grpSpPr bwMode="auto">
            <a:xfrm>
              <a:off x="1566361" y="1741807"/>
              <a:ext cx="9341855" cy="4027403"/>
              <a:chOff x="1348661" y="2423795"/>
              <a:chExt cx="9372673" cy="7113396"/>
            </a:xfrm>
          </p:grpSpPr>
          <p:grpSp>
            <p:nvGrpSpPr>
              <p:cNvPr id="44041" name="Group 7"/>
              <p:cNvGrpSpPr/>
              <p:nvPr/>
            </p:nvGrpSpPr>
            <p:grpSpPr bwMode="auto">
              <a:xfrm>
                <a:off x="2881313" y="3776663"/>
                <a:ext cx="1092200" cy="931862"/>
                <a:chOff x="1020" y="1928"/>
                <a:chExt cx="688" cy="587"/>
              </a:xfrm>
            </p:grpSpPr>
            <p:sp>
              <p:nvSpPr>
                <p:cNvPr id="37" name="AutoShape 8"/>
                <p:cNvSpPr>
                  <a:spLocks noChangeArrowheads="1"/>
                </p:cNvSpPr>
                <p:nvPr/>
              </p:nvSpPr>
              <p:spPr bwMode="auto">
                <a:xfrm rot="-5400000">
                  <a:off x="1077" y="1885"/>
                  <a:ext cx="574" cy="686"/>
                </a:xfrm>
                <a:prstGeom prst="leftArrow">
                  <a:avLst>
                    <a:gd name="adj1" fmla="val 50000"/>
                    <a:gd name="adj2" fmla="val 48301"/>
                  </a:avLst>
                </a:prstGeom>
                <a:solidFill>
                  <a:srgbClr val="C0C0C0"/>
                </a:solidFill>
                <a:ln w="9525">
                  <a:noFill/>
                  <a:miter lim="800000"/>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38" name="AutoShape 9"/>
                <p:cNvSpPr>
                  <a:spLocks noChangeArrowheads="1"/>
                </p:cNvSpPr>
                <p:nvPr/>
              </p:nvSpPr>
              <p:spPr bwMode="auto">
                <a:xfrm rot="-5400000">
                  <a:off x="1077" y="1907"/>
                  <a:ext cx="574" cy="616"/>
                </a:xfrm>
                <a:prstGeom prst="leftArrow">
                  <a:avLst>
                    <a:gd name="adj1" fmla="val 50000"/>
                    <a:gd name="adj2" fmla="val 48301"/>
                  </a:avLst>
                </a:prstGeom>
                <a:gradFill rotWithShape="1">
                  <a:gsLst>
                    <a:gs pos="0">
                      <a:srgbClr val="FFFFFF"/>
                    </a:gs>
                    <a:gs pos="100000">
                      <a:srgbClr val="B2B2B2">
                        <a:alpha val="0"/>
                      </a:srgbClr>
                    </a:gs>
                  </a:gsLst>
                  <a:lin ang="0" scaled="1"/>
                </a:gradFill>
                <a:ln w="9525">
                  <a:noFill/>
                  <a:miter lim="800000"/>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grpSp>
          <p:grpSp>
            <p:nvGrpSpPr>
              <p:cNvPr id="44042" name="Group 10"/>
              <p:cNvGrpSpPr/>
              <p:nvPr/>
            </p:nvGrpSpPr>
            <p:grpSpPr bwMode="auto">
              <a:xfrm>
                <a:off x="5310188" y="3776663"/>
                <a:ext cx="1092200" cy="931862"/>
                <a:chOff x="2550" y="1928"/>
                <a:chExt cx="688" cy="587"/>
              </a:xfrm>
            </p:grpSpPr>
            <p:sp>
              <p:nvSpPr>
                <p:cNvPr id="40" name="AutoShape 11"/>
                <p:cNvSpPr>
                  <a:spLocks noChangeArrowheads="1"/>
                </p:cNvSpPr>
                <p:nvPr/>
              </p:nvSpPr>
              <p:spPr bwMode="auto">
                <a:xfrm rot="-5400000">
                  <a:off x="2608" y="1885"/>
                  <a:ext cx="574" cy="686"/>
                </a:xfrm>
                <a:prstGeom prst="leftArrow">
                  <a:avLst>
                    <a:gd name="adj1" fmla="val 50000"/>
                    <a:gd name="adj2" fmla="val 48301"/>
                  </a:avLst>
                </a:prstGeom>
                <a:solidFill>
                  <a:srgbClr val="C0C0C0"/>
                </a:solidFill>
                <a:ln w="9525">
                  <a:noFill/>
                  <a:miter lim="800000"/>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41" name="AutoShape 12"/>
                <p:cNvSpPr>
                  <a:spLocks noChangeArrowheads="1"/>
                </p:cNvSpPr>
                <p:nvPr/>
              </p:nvSpPr>
              <p:spPr bwMode="auto">
                <a:xfrm rot="-5400000">
                  <a:off x="2608" y="1907"/>
                  <a:ext cx="574" cy="616"/>
                </a:xfrm>
                <a:prstGeom prst="leftArrow">
                  <a:avLst>
                    <a:gd name="adj1" fmla="val 50000"/>
                    <a:gd name="adj2" fmla="val 48301"/>
                  </a:avLst>
                </a:prstGeom>
                <a:gradFill rotWithShape="1">
                  <a:gsLst>
                    <a:gs pos="0">
                      <a:srgbClr val="FFFFFF"/>
                    </a:gs>
                    <a:gs pos="100000">
                      <a:srgbClr val="B2B2B2">
                        <a:alpha val="0"/>
                      </a:srgbClr>
                    </a:gs>
                  </a:gsLst>
                  <a:lin ang="0" scaled="1"/>
                </a:gradFill>
                <a:ln w="9525">
                  <a:noFill/>
                  <a:miter lim="800000"/>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grpSp>
          <p:grpSp>
            <p:nvGrpSpPr>
              <p:cNvPr id="44043" name="Group 13"/>
              <p:cNvGrpSpPr/>
              <p:nvPr/>
            </p:nvGrpSpPr>
            <p:grpSpPr bwMode="auto">
              <a:xfrm>
                <a:off x="7723188" y="3776663"/>
                <a:ext cx="1092200" cy="931862"/>
                <a:chOff x="4070" y="1928"/>
                <a:chExt cx="688" cy="587"/>
              </a:xfrm>
            </p:grpSpPr>
            <p:sp>
              <p:nvSpPr>
                <p:cNvPr id="43" name="AutoShape 14"/>
                <p:cNvSpPr>
                  <a:spLocks noChangeArrowheads="1"/>
                </p:cNvSpPr>
                <p:nvPr/>
              </p:nvSpPr>
              <p:spPr bwMode="auto">
                <a:xfrm rot="-5400000">
                  <a:off x="4128" y="1885"/>
                  <a:ext cx="574" cy="686"/>
                </a:xfrm>
                <a:prstGeom prst="leftArrow">
                  <a:avLst>
                    <a:gd name="adj1" fmla="val 50000"/>
                    <a:gd name="adj2" fmla="val 48301"/>
                  </a:avLst>
                </a:prstGeom>
                <a:solidFill>
                  <a:srgbClr val="C0C0C0"/>
                </a:solidFill>
                <a:ln w="9525">
                  <a:noFill/>
                  <a:miter lim="800000"/>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44" name="AutoShape 15"/>
                <p:cNvSpPr>
                  <a:spLocks noChangeArrowheads="1"/>
                </p:cNvSpPr>
                <p:nvPr/>
              </p:nvSpPr>
              <p:spPr bwMode="auto">
                <a:xfrm rot="-5400000">
                  <a:off x="4128" y="1907"/>
                  <a:ext cx="574" cy="616"/>
                </a:xfrm>
                <a:prstGeom prst="leftArrow">
                  <a:avLst>
                    <a:gd name="adj1" fmla="val 50000"/>
                    <a:gd name="adj2" fmla="val 48301"/>
                  </a:avLst>
                </a:prstGeom>
                <a:gradFill rotWithShape="1">
                  <a:gsLst>
                    <a:gs pos="0">
                      <a:srgbClr val="FFFFFF"/>
                    </a:gs>
                    <a:gs pos="100000">
                      <a:srgbClr val="B2B2B2">
                        <a:alpha val="0"/>
                      </a:srgbClr>
                    </a:gs>
                  </a:gsLst>
                  <a:lin ang="0" scaled="1"/>
                </a:gradFill>
                <a:ln w="9525">
                  <a:noFill/>
                  <a:miter lim="800000"/>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grpSp>
          <p:grpSp>
            <p:nvGrpSpPr>
              <p:cNvPr id="44044" name="组合 44"/>
              <p:cNvGrpSpPr/>
              <p:nvPr/>
            </p:nvGrpSpPr>
            <p:grpSpPr bwMode="auto">
              <a:xfrm>
                <a:off x="1730375" y="2423795"/>
                <a:ext cx="8207375" cy="1659256"/>
                <a:chOff x="1730375" y="1776095"/>
                <a:chExt cx="8207375" cy="1659256"/>
              </a:xfrm>
            </p:grpSpPr>
            <p:sp>
              <p:nvSpPr>
                <p:cNvPr id="46" name="AutoShape 2"/>
                <p:cNvSpPr>
                  <a:spLocks noChangeArrowheads="1"/>
                </p:cNvSpPr>
                <p:nvPr/>
              </p:nvSpPr>
              <p:spPr bwMode="auto">
                <a:xfrm>
                  <a:off x="1730375" y="1845215"/>
                  <a:ext cx="8207375" cy="1590136"/>
                </a:xfrm>
                <a:prstGeom prst="roundRect">
                  <a:avLst>
                    <a:gd name="adj" fmla="val 13125"/>
                  </a:avLst>
                </a:prstGeom>
                <a:gradFill rotWithShape="1">
                  <a:gsLst>
                    <a:gs pos="0">
                      <a:srgbClr val="14CD68"/>
                    </a:gs>
                    <a:gs pos="100000">
                      <a:srgbClr val="0B6E38"/>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wrap="none" lIns="91366" tIns="45681" rIns="91366" bIns="45681" anchor="ctr"/>
                <a:lstStyle/>
                <a:p>
                  <a:pPr algn="ctr">
                    <a:defRPr/>
                  </a:pPr>
                  <a:endParaRPr lang="zh-CN" altLang="en-US" sz="1500" kern="0" dirty="0">
                    <a:solidFill>
                      <a:srgbClr val="FFFFFF"/>
                    </a:solidFill>
                    <a:latin typeface="微软雅黑" pitchFamily="34" charset="-122"/>
                    <a:ea typeface="微软雅黑"/>
                  </a:endParaRPr>
                </a:p>
              </p:txBody>
            </p:sp>
            <p:sp>
              <p:nvSpPr>
                <p:cNvPr id="47" name="Rectangle 16"/>
                <p:cNvSpPr>
                  <a:spLocks noChangeArrowheads="1"/>
                </p:cNvSpPr>
                <p:nvPr/>
              </p:nvSpPr>
              <p:spPr bwMode="auto">
                <a:xfrm>
                  <a:off x="2558598" y="2739103"/>
                  <a:ext cx="6407582" cy="469760"/>
                </a:xfrm>
                <a:prstGeom prst="rect">
                  <a:avLst/>
                </a:prstGeom>
                <a:noFill/>
                <a:ln w="9525">
                  <a:noFill/>
                  <a:miter lim="800000"/>
                </a:ln>
              </p:spPr>
              <p:txBody>
                <a:bodyPr lIns="91366" tIns="45681" rIns="91366" bIns="45681" anchor="ctr"/>
                <a:lstStyle/>
                <a:p>
                  <a:pPr algn="ctr">
                    <a:defRPr/>
                  </a:pPr>
                  <a:r>
                    <a:rPr lang="zh-CN" altLang="en-US" sz="2500" kern="0" dirty="0">
                      <a:solidFill>
                        <a:srgbClr val="FFFFFF"/>
                      </a:solidFill>
                      <a:latin typeface="微软雅黑" pitchFamily="34" charset="-122"/>
                      <a:ea typeface="微软雅黑" pitchFamily="34" charset="-122"/>
                      <a:cs typeface="+mn-ea"/>
                    </a:rPr>
                    <a:t>企业模块识别</a:t>
                  </a:r>
                  <a:endParaRPr lang="zh-CN" altLang="en-US" sz="2500" kern="0" dirty="0">
                    <a:solidFill>
                      <a:srgbClr val="FFFFFF"/>
                    </a:solidFill>
                    <a:latin typeface="微软雅黑" pitchFamily="34" charset="-122"/>
                    <a:ea typeface="微软雅黑" pitchFamily="34" charset="-122"/>
                  </a:endParaRPr>
                </a:p>
              </p:txBody>
            </p:sp>
            <p:sp>
              <p:nvSpPr>
                <p:cNvPr id="48" name="Rectangle 17"/>
                <p:cNvSpPr>
                  <a:spLocks noChangeArrowheads="1"/>
                </p:cNvSpPr>
                <p:nvPr/>
              </p:nvSpPr>
              <p:spPr bwMode="auto">
                <a:xfrm>
                  <a:off x="2480555" y="1776095"/>
                  <a:ext cx="6652863" cy="756314"/>
                </a:xfrm>
                <a:prstGeom prst="rect">
                  <a:avLst/>
                </a:prstGeom>
                <a:noFill/>
                <a:ln w="9525">
                  <a:noFill/>
                  <a:miter lim="800000"/>
                </a:ln>
              </p:spPr>
              <p:txBody>
                <a:bodyPr lIns="89926" tIns="46760" rIns="89926" bIns="46760" anchor="ctr"/>
                <a:lstStyle/>
                <a:p>
                  <a:pPr algn="ctr">
                    <a:lnSpc>
                      <a:spcPct val="120000"/>
                    </a:lnSpc>
                    <a:defRPr/>
                  </a:pPr>
                  <a:r>
                    <a:rPr lang="zh-CN" altLang="en-US" b="1" kern="0" dirty="0">
                      <a:solidFill>
                        <a:srgbClr val="FFFFFF"/>
                      </a:solidFill>
                      <a:latin typeface="微软雅黑" pitchFamily="34" charset="-122"/>
                      <a:ea typeface="微软雅黑" pitchFamily="34" charset="-122"/>
                      <a:cs typeface="+mn-ea"/>
                    </a:rPr>
                    <a:t>根据特点确定划分模式</a:t>
                  </a:r>
                  <a:endParaRPr lang="zh-CN" altLang="en-US" b="1" kern="0" dirty="0">
                    <a:solidFill>
                      <a:srgbClr val="FFFFFF"/>
                    </a:solidFill>
                    <a:latin typeface="微软雅黑" pitchFamily="34" charset="-122"/>
                    <a:ea typeface="微软雅黑" pitchFamily="34" charset="-122"/>
                  </a:endParaRPr>
                </a:p>
              </p:txBody>
            </p:sp>
            <p:sp>
              <p:nvSpPr>
                <p:cNvPr id="50" name="Line 19"/>
                <p:cNvSpPr>
                  <a:spLocks noChangeShapeType="1"/>
                </p:cNvSpPr>
                <p:nvPr/>
              </p:nvSpPr>
              <p:spPr bwMode="auto">
                <a:xfrm>
                  <a:off x="1730375" y="2614618"/>
                  <a:ext cx="8207375" cy="0"/>
                </a:xfrm>
                <a:prstGeom prst="line">
                  <a:avLst/>
                </a:prstGeom>
                <a:noFill/>
                <a:ln w="9525">
                  <a:solidFill>
                    <a:srgbClr val="FFFFFF"/>
                  </a:solidFill>
                  <a:prstDash val="dash"/>
                  <a:round/>
                </a:ln>
              </p:spPr>
              <p:txBody>
                <a:bodyPr lIns="91366" tIns="45681" rIns="91366" bIns="45681"/>
                <a:lstStyle/>
                <a:p>
                  <a:pPr>
                    <a:defRPr/>
                  </a:pPr>
                  <a:endParaRPr lang="zh-CN" altLang="en-US" kern="0">
                    <a:solidFill>
                      <a:sysClr val="windowText" lastClr="000000"/>
                    </a:solidFill>
                  </a:endParaRPr>
                </a:p>
              </p:txBody>
            </p:sp>
          </p:grpSp>
          <p:sp>
            <p:nvSpPr>
              <p:cNvPr id="51" name="Rectangle 21"/>
              <p:cNvSpPr>
                <a:spLocks noChangeArrowheads="1"/>
              </p:cNvSpPr>
              <p:nvPr/>
            </p:nvSpPr>
            <p:spPr bwMode="auto">
              <a:xfrm>
                <a:off x="5259881" y="5157799"/>
                <a:ext cx="1186590" cy="972404"/>
              </a:xfrm>
              <a:prstGeom prst="rect">
                <a:avLst/>
              </a:prstGeom>
              <a:noFill/>
              <a:ln w="9525">
                <a:noFill/>
                <a:miter lim="800000"/>
              </a:ln>
            </p:spPr>
            <p:txBody>
              <a:bodyPr lIns="91366" tIns="45681" rIns="91366" bIns="45681" anchor="ctr"/>
              <a:lstStyle/>
              <a:p>
                <a:pPr>
                  <a:defRPr/>
                </a:pPr>
                <a:r>
                  <a:rPr lang="zh-CN" altLang="en-US" kern="0">
                    <a:solidFill>
                      <a:srgbClr val="FFFFFF"/>
                    </a:solidFill>
                    <a:latin typeface="微软雅黑" pitchFamily="34" charset="-122"/>
                    <a:ea typeface="微软雅黑" pitchFamily="34" charset="-122"/>
                    <a:cs typeface="+mn-ea"/>
                  </a:rPr>
                  <a:t>单击添加</a:t>
                </a:r>
                <a:endParaRPr lang="zh-CN" altLang="en-US" kern="0">
                  <a:solidFill>
                    <a:srgbClr val="FFFFFF"/>
                  </a:solidFill>
                  <a:latin typeface="微软雅黑" pitchFamily="34" charset="-122"/>
                  <a:ea typeface="微软雅黑" pitchFamily="34" charset="-122"/>
                </a:endParaRPr>
              </a:p>
            </p:txBody>
          </p:sp>
          <p:grpSp>
            <p:nvGrpSpPr>
              <p:cNvPr id="44046" name="组合 51"/>
              <p:cNvGrpSpPr/>
              <p:nvPr/>
            </p:nvGrpSpPr>
            <p:grpSpPr bwMode="auto">
              <a:xfrm>
                <a:off x="1348661" y="4813467"/>
                <a:ext cx="9372673" cy="4723724"/>
                <a:chOff x="1348661" y="4165767"/>
                <a:chExt cx="9372673" cy="4723724"/>
              </a:xfrm>
            </p:grpSpPr>
            <p:sp>
              <p:nvSpPr>
                <p:cNvPr id="56" name="Oval 5"/>
                <p:cNvSpPr>
                  <a:spLocks noChangeArrowheads="1"/>
                </p:cNvSpPr>
                <p:nvPr/>
              </p:nvSpPr>
              <p:spPr bwMode="gray">
                <a:xfrm>
                  <a:off x="3522665" y="4167187"/>
                  <a:ext cx="1427163" cy="1425576"/>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54" name="Rectangle 22"/>
                <p:cNvSpPr>
                  <a:spLocks noChangeArrowheads="1"/>
                </p:cNvSpPr>
                <p:nvPr/>
              </p:nvSpPr>
              <p:spPr bwMode="auto">
                <a:xfrm>
                  <a:off x="3660091" y="4342791"/>
                  <a:ext cx="1189775" cy="972403"/>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cs typeface="+mn-ea"/>
                    </a:rPr>
                    <a:t>生产工艺过程</a:t>
                  </a:r>
                  <a:endParaRPr lang="zh-CN" altLang="en-US" b="1" kern="0" dirty="0">
                    <a:solidFill>
                      <a:schemeClr val="bg1"/>
                    </a:solidFill>
                    <a:latin typeface="微软雅黑" pitchFamily="34" charset="-122"/>
                    <a:ea typeface="微软雅黑" pitchFamily="34" charset="-122"/>
                  </a:endParaRPr>
                </a:p>
              </p:txBody>
            </p:sp>
            <p:sp>
              <p:nvSpPr>
                <p:cNvPr id="108" name="Oval 5"/>
                <p:cNvSpPr>
                  <a:spLocks noChangeArrowheads="1"/>
                </p:cNvSpPr>
                <p:nvPr/>
              </p:nvSpPr>
              <p:spPr bwMode="gray">
                <a:xfrm>
                  <a:off x="1800087" y="4165767"/>
                  <a:ext cx="1427163" cy="1425576"/>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09" name="Rectangle 22"/>
                <p:cNvSpPr>
                  <a:spLocks noChangeArrowheads="1"/>
                </p:cNvSpPr>
                <p:nvPr/>
              </p:nvSpPr>
              <p:spPr bwMode="auto">
                <a:xfrm>
                  <a:off x="1937513" y="4341371"/>
                  <a:ext cx="1189775" cy="972403"/>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作业活动</a:t>
                  </a:r>
                </a:p>
              </p:txBody>
            </p:sp>
            <p:sp>
              <p:nvSpPr>
                <p:cNvPr id="110" name="Oval 5"/>
                <p:cNvSpPr>
                  <a:spLocks noChangeArrowheads="1"/>
                </p:cNvSpPr>
                <p:nvPr/>
              </p:nvSpPr>
              <p:spPr bwMode="gray">
                <a:xfrm>
                  <a:off x="8371167" y="4233181"/>
                  <a:ext cx="1427163" cy="1425576"/>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11" name="Rectangle 22"/>
                <p:cNvSpPr>
                  <a:spLocks noChangeArrowheads="1"/>
                </p:cNvSpPr>
                <p:nvPr/>
              </p:nvSpPr>
              <p:spPr bwMode="auto">
                <a:xfrm>
                  <a:off x="8508592" y="4408785"/>
                  <a:ext cx="1189775" cy="972404"/>
                </a:xfrm>
                <a:prstGeom prst="rect">
                  <a:avLst/>
                </a:prstGeom>
                <a:noFill/>
                <a:ln w="9525">
                  <a:noFill/>
                  <a:miter lim="800000"/>
                </a:ln>
              </p:spPr>
              <p:txBody>
                <a:bodyPr lIns="91366" tIns="45681" rIns="91366" bIns="45681" anchor="ctr"/>
                <a:lstStyle/>
                <a:p>
                  <a:pPr algn="ctr">
                    <a:defRPr/>
                  </a:pPr>
                  <a:r>
                    <a:rPr lang="zh-CN" altLang="en-US" b="1" kern="0" dirty="0">
                      <a:solidFill>
                        <a:schemeClr val="bg1"/>
                      </a:solidFill>
                      <a:latin typeface="微软雅黑" pitchFamily="34" charset="-122"/>
                      <a:ea typeface="微软雅黑" pitchFamily="34" charset="-122"/>
                    </a:rPr>
                    <a:t>场所</a:t>
                  </a:r>
                </a:p>
              </p:txBody>
            </p:sp>
            <p:sp>
              <p:nvSpPr>
                <p:cNvPr id="113" name="Rectangle 22"/>
                <p:cNvSpPr>
                  <a:spLocks noChangeArrowheads="1"/>
                </p:cNvSpPr>
                <p:nvPr/>
              </p:nvSpPr>
              <p:spPr bwMode="auto">
                <a:xfrm>
                  <a:off x="5710601" y="5610196"/>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cs typeface="+mn-ea"/>
                    </a:rPr>
                    <a:t>生产工艺过程</a:t>
                  </a:r>
                  <a:endParaRPr lang="zh-CN" altLang="en-US" b="1" kern="0" dirty="0">
                    <a:solidFill>
                      <a:schemeClr val="bg1"/>
                    </a:solidFill>
                    <a:latin typeface="微软雅黑" pitchFamily="34" charset="-122"/>
                    <a:ea typeface="微软雅黑" pitchFamily="34" charset="-122"/>
                  </a:endParaRPr>
                </a:p>
              </p:txBody>
            </p:sp>
            <p:sp>
              <p:nvSpPr>
                <p:cNvPr id="114" name="Oval 5"/>
                <p:cNvSpPr>
                  <a:spLocks noChangeArrowheads="1"/>
                </p:cNvSpPr>
                <p:nvPr/>
              </p:nvSpPr>
              <p:spPr bwMode="gray">
                <a:xfrm>
                  <a:off x="1348661" y="5863845"/>
                  <a:ext cx="1427163" cy="1425578"/>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15" name="Rectangle 22"/>
                <p:cNvSpPr>
                  <a:spLocks noChangeArrowheads="1"/>
                </p:cNvSpPr>
                <p:nvPr/>
              </p:nvSpPr>
              <p:spPr bwMode="auto">
                <a:xfrm>
                  <a:off x="1486087" y="6039450"/>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活动</a:t>
                  </a:r>
                  <a:r>
                    <a:rPr lang="en-US" altLang="zh-CN" b="1" kern="0" dirty="0">
                      <a:solidFill>
                        <a:schemeClr val="bg1"/>
                      </a:solidFill>
                      <a:latin typeface="微软雅黑" pitchFamily="34" charset="-122"/>
                      <a:ea typeface="微软雅黑" pitchFamily="34" charset="-122"/>
                    </a:rPr>
                    <a:t>1</a:t>
                  </a:r>
                  <a:endParaRPr lang="zh-CN" altLang="en-US" b="1" kern="0" dirty="0">
                    <a:solidFill>
                      <a:schemeClr val="bg1"/>
                    </a:solidFill>
                    <a:latin typeface="微软雅黑" pitchFamily="34" charset="-122"/>
                    <a:ea typeface="微软雅黑" pitchFamily="34" charset="-122"/>
                  </a:endParaRPr>
                </a:p>
              </p:txBody>
            </p:sp>
            <p:sp>
              <p:nvSpPr>
                <p:cNvPr id="116" name="Oval 5"/>
                <p:cNvSpPr>
                  <a:spLocks noChangeArrowheads="1"/>
                </p:cNvSpPr>
                <p:nvPr/>
              </p:nvSpPr>
              <p:spPr bwMode="gray">
                <a:xfrm>
                  <a:off x="3008982" y="5874585"/>
                  <a:ext cx="1427163" cy="1425579"/>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17" name="Rectangle 22"/>
                <p:cNvSpPr>
                  <a:spLocks noChangeArrowheads="1"/>
                </p:cNvSpPr>
                <p:nvPr/>
              </p:nvSpPr>
              <p:spPr bwMode="auto">
                <a:xfrm>
                  <a:off x="3188806" y="6051569"/>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步骤</a:t>
                  </a:r>
                  <a:r>
                    <a:rPr lang="en-US" altLang="zh-CN" b="1" kern="0" dirty="0">
                      <a:solidFill>
                        <a:schemeClr val="bg1"/>
                      </a:solidFill>
                      <a:latin typeface="微软雅黑" pitchFamily="34" charset="-122"/>
                      <a:ea typeface="微软雅黑" pitchFamily="34" charset="-122"/>
                    </a:rPr>
                    <a:t>1</a:t>
                  </a:r>
                  <a:endParaRPr lang="zh-CN" altLang="en-US" b="1" kern="0" dirty="0">
                    <a:solidFill>
                      <a:schemeClr val="bg1"/>
                    </a:solidFill>
                    <a:latin typeface="微软雅黑" pitchFamily="34" charset="-122"/>
                    <a:ea typeface="微软雅黑" pitchFamily="34" charset="-122"/>
                  </a:endParaRPr>
                </a:p>
              </p:txBody>
            </p:sp>
            <p:sp>
              <p:nvSpPr>
                <p:cNvPr id="118" name="Oval 5"/>
                <p:cNvSpPr>
                  <a:spLocks noChangeArrowheads="1"/>
                </p:cNvSpPr>
                <p:nvPr/>
              </p:nvSpPr>
              <p:spPr bwMode="gray">
                <a:xfrm>
                  <a:off x="4588057" y="5949695"/>
                  <a:ext cx="1427163" cy="1425579"/>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19" name="Rectangle 22"/>
                <p:cNvSpPr>
                  <a:spLocks noChangeArrowheads="1"/>
                </p:cNvSpPr>
                <p:nvPr/>
              </p:nvSpPr>
              <p:spPr bwMode="auto">
                <a:xfrm>
                  <a:off x="4725483" y="6125299"/>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步骤</a:t>
                  </a:r>
                  <a:r>
                    <a:rPr lang="en-US" altLang="zh-CN" b="1" kern="0" dirty="0">
                      <a:solidFill>
                        <a:schemeClr val="bg1"/>
                      </a:solidFill>
                      <a:latin typeface="微软雅黑" pitchFamily="34" charset="-122"/>
                      <a:ea typeface="微软雅黑" pitchFamily="34" charset="-122"/>
                    </a:rPr>
                    <a:t>3</a:t>
                  </a:r>
                  <a:endParaRPr lang="zh-CN" altLang="en-US" b="1" kern="0" dirty="0">
                    <a:solidFill>
                      <a:schemeClr val="bg1"/>
                    </a:solidFill>
                    <a:latin typeface="微软雅黑" pitchFamily="34" charset="-122"/>
                    <a:ea typeface="微软雅黑" pitchFamily="34" charset="-122"/>
                  </a:endParaRPr>
                </a:p>
              </p:txBody>
            </p:sp>
            <p:sp>
              <p:nvSpPr>
                <p:cNvPr id="120" name="Oval 5"/>
                <p:cNvSpPr>
                  <a:spLocks noChangeArrowheads="1"/>
                </p:cNvSpPr>
                <p:nvPr/>
              </p:nvSpPr>
              <p:spPr bwMode="gray">
                <a:xfrm>
                  <a:off x="6248379" y="5934818"/>
                  <a:ext cx="1427163" cy="1425579"/>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21" name="Rectangle 22"/>
                <p:cNvSpPr>
                  <a:spLocks noChangeArrowheads="1"/>
                </p:cNvSpPr>
                <p:nvPr/>
              </p:nvSpPr>
              <p:spPr bwMode="auto">
                <a:xfrm>
                  <a:off x="6385805" y="6110422"/>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设施</a:t>
                  </a:r>
                  <a:r>
                    <a:rPr lang="en-US" altLang="zh-CN" b="1" kern="0" dirty="0">
                      <a:solidFill>
                        <a:schemeClr val="bg1"/>
                      </a:solidFill>
                      <a:latin typeface="微软雅黑" pitchFamily="34" charset="-122"/>
                      <a:ea typeface="微软雅黑" pitchFamily="34" charset="-122"/>
                    </a:rPr>
                    <a:t>1</a:t>
                  </a:r>
                  <a:endParaRPr lang="zh-CN" altLang="en-US" b="1" kern="0" dirty="0">
                    <a:solidFill>
                      <a:schemeClr val="bg1"/>
                    </a:solidFill>
                    <a:latin typeface="微软雅黑" pitchFamily="34" charset="-122"/>
                    <a:ea typeface="微软雅黑" pitchFamily="34" charset="-122"/>
                  </a:endParaRPr>
                </a:p>
              </p:txBody>
            </p:sp>
            <p:sp>
              <p:nvSpPr>
                <p:cNvPr id="122" name="Oval 5"/>
                <p:cNvSpPr>
                  <a:spLocks noChangeArrowheads="1"/>
                </p:cNvSpPr>
                <p:nvPr/>
              </p:nvSpPr>
              <p:spPr bwMode="gray">
                <a:xfrm>
                  <a:off x="7771274" y="6026315"/>
                  <a:ext cx="1427163" cy="1425579"/>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23" name="Rectangle 22"/>
                <p:cNvSpPr>
                  <a:spLocks noChangeArrowheads="1"/>
                </p:cNvSpPr>
                <p:nvPr/>
              </p:nvSpPr>
              <p:spPr bwMode="auto">
                <a:xfrm>
                  <a:off x="7908700" y="6201920"/>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场所</a:t>
                  </a:r>
                  <a:r>
                    <a:rPr lang="en-US" altLang="zh-CN" b="1" kern="0" dirty="0">
                      <a:solidFill>
                        <a:schemeClr val="bg1"/>
                      </a:solidFill>
                      <a:latin typeface="微软雅黑" pitchFamily="34" charset="-122"/>
                      <a:ea typeface="微软雅黑" pitchFamily="34" charset="-122"/>
                    </a:rPr>
                    <a:t>1</a:t>
                  </a:r>
                  <a:endParaRPr lang="zh-CN" altLang="en-US" b="1" kern="0" dirty="0">
                    <a:solidFill>
                      <a:schemeClr val="bg1"/>
                    </a:solidFill>
                    <a:latin typeface="微软雅黑" pitchFamily="34" charset="-122"/>
                    <a:ea typeface="微软雅黑" pitchFamily="34" charset="-122"/>
                  </a:endParaRPr>
                </a:p>
              </p:txBody>
            </p:sp>
            <p:sp>
              <p:nvSpPr>
                <p:cNvPr id="124" name="Oval 5"/>
                <p:cNvSpPr>
                  <a:spLocks noChangeArrowheads="1"/>
                </p:cNvSpPr>
                <p:nvPr/>
              </p:nvSpPr>
              <p:spPr bwMode="gray">
                <a:xfrm>
                  <a:off x="9294171" y="6162555"/>
                  <a:ext cx="1427163" cy="1425578"/>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25" name="Rectangle 22"/>
                <p:cNvSpPr>
                  <a:spLocks noChangeArrowheads="1"/>
                </p:cNvSpPr>
                <p:nvPr/>
              </p:nvSpPr>
              <p:spPr bwMode="auto">
                <a:xfrm>
                  <a:off x="9431595" y="6338159"/>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场所</a:t>
                  </a:r>
                  <a:r>
                    <a:rPr lang="en-US" altLang="zh-CN" b="1" kern="0" dirty="0">
                      <a:solidFill>
                        <a:schemeClr val="bg1"/>
                      </a:solidFill>
                      <a:latin typeface="微软雅黑" pitchFamily="34" charset="-122"/>
                      <a:ea typeface="微软雅黑" pitchFamily="34" charset="-122"/>
                    </a:rPr>
                    <a:t>2</a:t>
                  </a:r>
                  <a:endParaRPr lang="zh-CN" altLang="en-US" b="1" kern="0" dirty="0">
                    <a:solidFill>
                      <a:schemeClr val="bg1"/>
                    </a:solidFill>
                    <a:latin typeface="微软雅黑" pitchFamily="34" charset="-122"/>
                    <a:ea typeface="微软雅黑" pitchFamily="34" charset="-122"/>
                  </a:endParaRPr>
                </a:p>
              </p:txBody>
            </p:sp>
            <p:sp>
              <p:nvSpPr>
                <p:cNvPr id="129" name="Oval 5"/>
                <p:cNvSpPr>
                  <a:spLocks noChangeArrowheads="1"/>
                </p:cNvSpPr>
                <p:nvPr/>
              </p:nvSpPr>
              <p:spPr bwMode="gray">
                <a:xfrm>
                  <a:off x="2095503" y="7360397"/>
                  <a:ext cx="1427163" cy="1425578"/>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30" name="Rectangle 22"/>
                <p:cNvSpPr>
                  <a:spLocks noChangeArrowheads="1"/>
                </p:cNvSpPr>
                <p:nvPr/>
              </p:nvSpPr>
              <p:spPr bwMode="auto">
                <a:xfrm>
                  <a:off x="2289846" y="7639518"/>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活动</a:t>
                  </a:r>
                  <a:r>
                    <a:rPr lang="en-US" altLang="zh-CN" b="1" kern="0" dirty="0">
                      <a:solidFill>
                        <a:schemeClr val="bg1"/>
                      </a:solidFill>
                      <a:latin typeface="微软雅黑" pitchFamily="34" charset="-122"/>
                      <a:ea typeface="微软雅黑" pitchFamily="34" charset="-122"/>
                    </a:rPr>
                    <a:t>2</a:t>
                  </a:r>
                  <a:endParaRPr lang="zh-CN" altLang="en-US" b="1" kern="0" dirty="0">
                    <a:solidFill>
                      <a:schemeClr val="bg1"/>
                    </a:solidFill>
                    <a:latin typeface="微软雅黑" pitchFamily="34" charset="-122"/>
                    <a:ea typeface="微软雅黑" pitchFamily="34" charset="-122"/>
                  </a:endParaRPr>
                </a:p>
              </p:txBody>
            </p:sp>
            <p:sp>
              <p:nvSpPr>
                <p:cNvPr id="139" name="Oval 5"/>
                <p:cNvSpPr>
                  <a:spLocks noChangeArrowheads="1"/>
                </p:cNvSpPr>
                <p:nvPr/>
              </p:nvSpPr>
              <p:spPr bwMode="gray">
                <a:xfrm>
                  <a:off x="5534797" y="7391114"/>
                  <a:ext cx="1427163" cy="1425578"/>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40" name="Rectangle 22"/>
                <p:cNvSpPr>
                  <a:spLocks noChangeArrowheads="1"/>
                </p:cNvSpPr>
                <p:nvPr/>
              </p:nvSpPr>
              <p:spPr bwMode="auto">
                <a:xfrm>
                  <a:off x="5674918" y="7588133"/>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设施</a:t>
                  </a:r>
                  <a:r>
                    <a:rPr lang="en-US" altLang="zh-CN" b="1" kern="0" dirty="0">
                      <a:solidFill>
                        <a:schemeClr val="bg1"/>
                      </a:solidFill>
                      <a:latin typeface="微软雅黑" pitchFamily="34" charset="-122"/>
                      <a:ea typeface="微软雅黑" pitchFamily="34" charset="-122"/>
                    </a:rPr>
                    <a:t>2</a:t>
                  </a:r>
                  <a:endParaRPr lang="zh-CN" altLang="en-US" b="1" kern="0" dirty="0">
                    <a:solidFill>
                      <a:schemeClr val="bg1"/>
                    </a:solidFill>
                    <a:latin typeface="微软雅黑" pitchFamily="34" charset="-122"/>
                    <a:ea typeface="微软雅黑" pitchFamily="34" charset="-122"/>
                  </a:endParaRPr>
                </a:p>
              </p:txBody>
            </p:sp>
            <p:sp>
              <p:nvSpPr>
                <p:cNvPr id="141" name="Oval 5"/>
                <p:cNvSpPr>
                  <a:spLocks noChangeArrowheads="1"/>
                </p:cNvSpPr>
                <p:nvPr/>
              </p:nvSpPr>
              <p:spPr bwMode="gray">
                <a:xfrm>
                  <a:off x="3757966" y="7463913"/>
                  <a:ext cx="1427163" cy="1425578"/>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142" name="Rectangle 22"/>
                <p:cNvSpPr>
                  <a:spLocks noChangeArrowheads="1"/>
                </p:cNvSpPr>
                <p:nvPr/>
              </p:nvSpPr>
              <p:spPr bwMode="auto">
                <a:xfrm>
                  <a:off x="3895392" y="7639517"/>
                  <a:ext cx="1189775" cy="972405"/>
                </a:xfrm>
                <a:prstGeom prst="rect">
                  <a:avLst/>
                </a:prstGeom>
                <a:noFill/>
                <a:ln w="9525">
                  <a:noFill/>
                  <a:miter lim="800000"/>
                </a:ln>
              </p:spPr>
              <p:txBody>
                <a:bodyPr lIns="91366" tIns="45681" rIns="91366" bIns="45681" anchor="ctr"/>
                <a:lstStyle/>
                <a:p>
                  <a:pPr>
                    <a:defRPr/>
                  </a:pPr>
                  <a:r>
                    <a:rPr lang="zh-CN" altLang="en-US" b="1" kern="0" dirty="0">
                      <a:solidFill>
                        <a:schemeClr val="bg1"/>
                      </a:solidFill>
                      <a:latin typeface="微软雅黑" pitchFamily="34" charset="-122"/>
                      <a:ea typeface="微软雅黑" pitchFamily="34" charset="-122"/>
                    </a:rPr>
                    <a:t>步骤</a:t>
                  </a:r>
                  <a:r>
                    <a:rPr lang="en-US" altLang="zh-CN" b="1" kern="0" dirty="0">
                      <a:solidFill>
                        <a:schemeClr val="bg1"/>
                      </a:solidFill>
                      <a:latin typeface="微软雅黑" pitchFamily="34" charset="-122"/>
                      <a:ea typeface="微软雅黑" pitchFamily="34" charset="-122"/>
                    </a:rPr>
                    <a:t>2</a:t>
                  </a:r>
                  <a:endParaRPr lang="zh-CN" altLang="en-US" b="1" kern="0" dirty="0">
                    <a:solidFill>
                      <a:schemeClr val="bg1"/>
                    </a:solidFill>
                    <a:latin typeface="微软雅黑" pitchFamily="34" charset="-122"/>
                    <a:ea typeface="微软雅黑" pitchFamily="34" charset="-122"/>
                  </a:endParaRPr>
                </a:p>
              </p:txBody>
            </p:sp>
          </p:grpSp>
          <p:grpSp>
            <p:nvGrpSpPr>
              <p:cNvPr id="44047" name="组合 57"/>
              <p:cNvGrpSpPr/>
              <p:nvPr/>
            </p:nvGrpSpPr>
            <p:grpSpPr bwMode="auto">
              <a:xfrm>
                <a:off x="4892675" y="4864101"/>
                <a:ext cx="1876425" cy="1616076"/>
                <a:chOff x="4892675" y="4216401"/>
                <a:chExt cx="1876425" cy="1616076"/>
              </a:xfrm>
            </p:grpSpPr>
            <p:grpSp>
              <p:nvGrpSpPr>
                <p:cNvPr id="44054" name="Group 23"/>
                <p:cNvGrpSpPr/>
                <p:nvPr/>
              </p:nvGrpSpPr>
              <p:grpSpPr bwMode="auto">
                <a:xfrm>
                  <a:off x="4892675" y="4216401"/>
                  <a:ext cx="1876425" cy="1616076"/>
                  <a:chOff x="3608" y="1699"/>
                  <a:chExt cx="1182" cy="1018"/>
                </a:xfrm>
              </p:grpSpPr>
              <p:sp>
                <p:nvSpPr>
                  <p:cNvPr id="61" name="Oval 24"/>
                  <p:cNvSpPr>
                    <a:spLocks noChangeArrowheads="1"/>
                  </p:cNvSpPr>
                  <p:nvPr/>
                </p:nvSpPr>
                <p:spPr bwMode="auto">
                  <a:xfrm flipV="1">
                    <a:off x="3608" y="2448"/>
                    <a:ext cx="1182" cy="269"/>
                  </a:xfrm>
                  <a:prstGeom prst="ellipse">
                    <a:avLst/>
                  </a:prstGeom>
                  <a:gradFill rotWithShape="1">
                    <a:gsLst>
                      <a:gs pos="0">
                        <a:srgbClr val="000000"/>
                      </a:gs>
                      <a:gs pos="100000">
                        <a:srgbClr val="FFFFFF">
                          <a:alpha val="0"/>
                        </a:srgbClr>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62" name="Oval 25"/>
                  <p:cNvSpPr>
                    <a:spLocks noChangeArrowheads="1"/>
                  </p:cNvSpPr>
                  <p:nvPr/>
                </p:nvSpPr>
                <p:spPr bwMode="gray">
                  <a:xfrm>
                    <a:off x="3745" y="1699"/>
                    <a:ext cx="899" cy="898"/>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63" name="Freeform 26"/>
                  <p:cNvSpPr/>
                  <p:nvPr/>
                </p:nvSpPr>
                <p:spPr bwMode="gray">
                  <a:xfrm>
                    <a:off x="3855" y="1724"/>
                    <a:ext cx="696" cy="337"/>
                  </a:xfrm>
                  <a:custGeom>
                    <a:avLst/>
                    <a:gdLst>
                      <a:gd name="T0" fmla="*/ 27 w 1321"/>
                      <a:gd name="T1" fmla="*/ 4 h 712"/>
                      <a:gd name="T2" fmla="*/ 28 w 1321"/>
                      <a:gd name="T3" fmla="*/ 5 h 712"/>
                      <a:gd name="T4" fmla="*/ 28 w 1321"/>
                      <a:gd name="T5" fmla="*/ 5 h 712"/>
                      <a:gd name="T6" fmla="*/ 28 w 1321"/>
                      <a:gd name="T7" fmla="*/ 6 h 712"/>
                      <a:gd name="T8" fmla="*/ 27 w 1321"/>
                      <a:gd name="T9" fmla="*/ 6 h 712"/>
                      <a:gd name="T10" fmla="*/ 27 w 1321"/>
                      <a:gd name="T11" fmla="*/ 7 h 712"/>
                      <a:gd name="T12" fmla="*/ 26 w 1321"/>
                      <a:gd name="T13" fmla="*/ 7 h 712"/>
                      <a:gd name="T14" fmla="*/ 25 w 1321"/>
                      <a:gd name="T15" fmla="*/ 7 h 712"/>
                      <a:gd name="T16" fmla="*/ 24 w 1321"/>
                      <a:gd name="T17" fmla="*/ 8 h 712"/>
                      <a:gd name="T18" fmla="*/ 23 w 1321"/>
                      <a:gd name="T19" fmla="*/ 8 h 712"/>
                      <a:gd name="T20" fmla="*/ 22 w 1321"/>
                      <a:gd name="T21" fmla="*/ 8 h 712"/>
                      <a:gd name="T22" fmla="*/ 20 w 1321"/>
                      <a:gd name="T23" fmla="*/ 8 h 712"/>
                      <a:gd name="T24" fmla="*/ 19 w 1321"/>
                      <a:gd name="T25" fmla="*/ 8 h 712"/>
                      <a:gd name="T26" fmla="*/ 17 w 1321"/>
                      <a:gd name="T27" fmla="*/ 8 h 712"/>
                      <a:gd name="T28" fmla="*/ 17 w 1321"/>
                      <a:gd name="T29" fmla="*/ 8 h 712"/>
                      <a:gd name="T30" fmla="*/ 10 w 1321"/>
                      <a:gd name="T31" fmla="*/ 8 h 712"/>
                      <a:gd name="T32" fmla="*/ 10 w 1321"/>
                      <a:gd name="T33" fmla="*/ 8 h 712"/>
                      <a:gd name="T34" fmla="*/ 8 w 1321"/>
                      <a:gd name="T35" fmla="*/ 8 h 712"/>
                      <a:gd name="T36" fmla="*/ 7 w 1321"/>
                      <a:gd name="T37" fmla="*/ 8 h 712"/>
                      <a:gd name="T38" fmla="*/ 6 w 1321"/>
                      <a:gd name="T39" fmla="*/ 8 h 712"/>
                      <a:gd name="T40" fmla="*/ 5 w 1321"/>
                      <a:gd name="T41" fmla="*/ 8 h 712"/>
                      <a:gd name="T42" fmla="*/ 4 w 1321"/>
                      <a:gd name="T43" fmla="*/ 8 h 712"/>
                      <a:gd name="T44" fmla="*/ 3 w 1321"/>
                      <a:gd name="T45" fmla="*/ 8 h 712"/>
                      <a:gd name="T46" fmla="*/ 2 w 1321"/>
                      <a:gd name="T47" fmla="*/ 8 h 712"/>
                      <a:gd name="T48" fmla="*/ 2 w 1321"/>
                      <a:gd name="T49" fmla="*/ 7 h 712"/>
                      <a:gd name="T50" fmla="*/ 1 w 1321"/>
                      <a:gd name="T51" fmla="*/ 7 h 712"/>
                      <a:gd name="T52" fmla="*/ 1 w 1321"/>
                      <a:gd name="T53" fmla="*/ 7 h 712"/>
                      <a:gd name="T54" fmla="*/ 1 w 1321"/>
                      <a:gd name="T55" fmla="*/ 6 h 712"/>
                      <a:gd name="T56" fmla="*/ 0 w 1321"/>
                      <a:gd name="T57" fmla="*/ 6 h 712"/>
                      <a:gd name="T58" fmla="*/ 0 w 1321"/>
                      <a:gd name="T59" fmla="*/ 6 h 712"/>
                      <a:gd name="T60" fmla="*/ 1 w 1321"/>
                      <a:gd name="T61" fmla="*/ 6 h 712"/>
                      <a:gd name="T62" fmla="*/ 1 w 1321"/>
                      <a:gd name="T63" fmla="*/ 5 h 712"/>
                      <a:gd name="T64" fmla="*/ 1 w 1321"/>
                      <a:gd name="T65" fmla="*/ 4 h 712"/>
                      <a:gd name="T66" fmla="*/ 2 w 1321"/>
                      <a:gd name="T67" fmla="*/ 3 h 712"/>
                      <a:gd name="T68" fmla="*/ 3 w 1321"/>
                      <a:gd name="T69" fmla="*/ 3 h 712"/>
                      <a:gd name="T70" fmla="*/ 4 w 1321"/>
                      <a:gd name="T71" fmla="*/ 2 h 712"/>
                      <a:gd name="T72" fmla="*/ 6 w 1321"/>
                      <a:gd name="T73" fmla="*/ 1 h 712"/>
                      <a:gd name="T74" fmla="*/ 7 w 1321"/>
                      <a:gd name="T75" fmla="*/ 1 h 712"/>
                      <a:gd name="T76" fmla="*/ 9 w 1321"/>
                      <a:gd name="T77" fmla="*/ 0 h 712"/>
                      <a:gd name="T78" fmla="*/ 11 w 1321"/>
                      <a:gd name="T79" fmla="*/ 0 h 712"/>
                      <a:gd name="T80" fmla="*/ 12 w 1321"/>
                      <a:gd name="T81" fmla="*/ 0 h 712"/>
                      <a:gd name="T82" fmla="*/ 14 w 1321"/>
                      <a:gd name="T83" fmla="*/ 0 h 712"/>
                      <a:gd name="T84" fmla="*/ 14 w 1321"/>
                      <a:gd name="T85" fmla="*/ 0 h 712"/>
                      <a:gd name="T86" fmla="*/ 16 w 1321"/>
                      <a:gd name="T87" fmla="*/ 0 h 712"/>
                      <a:gd name="T88" fmla="*/ 18 w 1321"/>
                      <a:gd name="T89" fmla="*/ 0 h 712"/>
                      <a:gd name="T90" fmla="*/ 19 w 1321"/>
                      <a:gd name="T91" fmla="*/ 0 h 712"/>
                      <a:gd name="T92" fmla="*/ 21 w 1321"/>
                      <a:gd name="T93" fmla="*/ 1 h 712"/>
                      <a:gd name="T94" fmla="*/ 23 w 1321"/>
                      <a:gd name="T95" fmla="*/ 1 h 712"/>
                      <a:gd name="T96" fmla="*/ 24 w 1321"/>
                      <a:gd name="T97" fmla="*/ 2 h 712"/>
                      <a:gd name="T98" fmla="*/ 25 w 1321"/>
                      <a:gd name="T99" fmla="*/ 3 h 712"/>
                      <a:gd name="T100" fmla="*/ 26 w 1321"/>
                      <a:gd name="T101" fmla="*/ 4 h 712"/>
                      <a:gd name="T102" fmla="*/ 27 w 1321"/>
                      <a:gd name="T103" fmla="*/ 4 h 712"/>
                      <a:gd name="T104" fmla="*/ 27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w="9525">
                    <a:noFill/>
                    <a:round/>
                  </a:ln>
                </p:spPr>
                <p:txBody>
                  <a:bodyPr/>
                  <a:lstStyle/>
                  <a:p>
                    <a:pPr>
                      <a:defRPr/>
                    </a:pPr>
                    <a:endParaRPr lang="zh-CN" altLang="en-US" kern="0">
                      <a:solidFill>
                        <a:sysClr val="windowText" lastClr="000000"/>
                      </a:solidFill>
                    </a:endParaRPr>
                  </a:p>
                </p:txBody>
              </p:sp>
            </p:grpSp>
            <p:sp>
              <p:nvSpPr>
                <p:cNvPr id="60" name="Rectangle 27"/>
                <p:cNvSpPr>
                  <a:spLocks noChangeArrowheads="1"/>
                </p:cNvSpPr>
                <p:nvPr/>
              </p:nvSpPr>
              <p:spPr bwMode="auto">
                <a:xfrm>
                  <a:off x="5237582" y="4342790"/>
                  <a:ext cx="1189775" cy="1172183"/>
                </a:xfrm>
                <a:prstGeom prst="rect">
                  <a:avLst/>
                </a:prstGeom>
                <a:noFill/>
                <a:ln w="9525">
                  <a:noFill/>
                  <a:miter lim="800000"/>
                </a:ln>
              </p:spPr>
              <p:txBody>
                <a:bodyPr lIns="91366" tIns="45681" rIns="91366" bIns="45681" anchor="ctr"/>
                <a:lstStyle/>
                <a:p>
                  <a:pPr>
                    <a:defRPr/>
                  </a:pPr>
                  <a:r>
                    <a:rPr lang="zh-CN" altLang="en-US" b="1" kern="0" dirty="0">
                      <a:solidFill>
                        <a:srgbClr val="FFFFFF"/>
                      </a:solidFill>
                      <a:latin typeface="微软雅黑" pitchFamily="34" charset="-122"/>
                      <a:ea typeface="微软雅黑" pitchFamily="34" charset="-122"/>
                      <a:cs typeface="+mn-ea"/>
                    </a:rPr>
                    <a:t>动力辅助设施</a:t>
                  </a:r>
                  <a:endParaRPr lang="zh-CN" altLang="en-US" b="1" kern="0" dirty="0">
                    <a:solidFill>
                      <a:srgbClr val="FFFFFF"/>
                    </a:solidFill>
                    <a:latin typeface="微软雅黑" pitchFamily="34" charset="-122"/>
                    <a:ea typeface="微软雅黑" pitchFamily="34" charset="-122"/>
                  </a:endParaRPr>
                </a:p>
              </p:txBody>
            </p:sp>
          </p:grpSp>
          <p:grpSp>
            <p:nvGrpSpPr>
              <p:cNvPr id="44048" name="组合 63"/>
              <p:cNvGrpSpPr/>
              <p:nvPr/>
            </p:nvGrpSpPr>
            <p:grpSpPr bwMode="auto">
              <a:xfrm>
                <a:off x="6804027" y="4811712"/>
                <a:ext cx="2033588" cy="1425575"/>
                <a:chOff x="6804027" y="4164012"/>
                <a:chExt cx="2033588" cy="1425575"/>
              </a:xfrm>
            </p:grpSpPr>
            <p:grpSp>
              <p:nvGrpSpPr>
                <p:cNvPr id="44049" name="Group 28"/>
                <p:cNvGrpSpPr/>
                <p:nvPr/>
              </p:nvGrpSpPr>
              <p:grpSpPr bwMode="auto">
                <a:xfrm>
                  <a:off x="6804027" y="4164012"/>
                  <a:ext cx="2033588" cy="1425575"/>
                  <a:chOff x="3268" y="1666"/>
                  <a:chExt cx="1281" cy="898"/>
                </a:xfrm>
              </p:grpSpPr>
              <p:sp>
                <p:nvSpPr>
                  <p:cNvPr id="68" name="Oval 30"/>
                  <p:cNvSpPr>
                    <a:spLocks noChangeArrowheads="1"/>
                  </p:cNvSpPr>
                  <p:nvPr/>
                </p:nvSpPr>
                <p:spPr bwMode="gray">
                  <a:xfrm>
                    <a:off x="3268" y="1666"/>
                    <a:ext cx="897" cy="898"/>
                  </a:xfrm>
                  <a:prstGeom prst="ellipse">
                    <a:avLst/>
                  </a:prstGeom>
                  <a:gradFill rotWithShape="1">
                    <a:gsLst>
                      <a:gs pos="0">
                        <a:srgbClr val="777777"/>
                      </a:gs>
                      <a:gs pos="100000">
                        <a:srgbClr val="383838"/>
                      </a:gs>
                    </a:gsLst>
                    <a:path path="shape">
                      <a:fillToRect l="50000" t="50000" r="50000" b="50000"/>
                    </a:path>
                  </a:gradFill>
                  <a:ln w="9525">
                    <a:noFill/>
                    <a:round/>
                  </a:ln>
                </p:spPr>
                <p:txBody>
                  <a:bodyPr wrap="none" anchor="ctr"/>
                  <a:lstStyle/>
                  <a:p>
                    <a:pPr>
                      <a:defRPr/>
                    </a:pPr>
                    <a:endParaRPr lang="zh-CN" altLang="en-US" kern="0">
                      <a:solidFill>
                        <a:sysClr val="windowText" lastClr="000000"/>
                      </a:solidFill>
                      <a:latin typeface="微软雅黑" pitchFamily="34" charset="-122"/>
                      <a:ea typeface="微软雅黑" pitchFamily="34" charset="-122"/>
                    </a:endParaRPr>
                  </a:p>
                </p:txBody>
              </p:sp>
              <p:sp>
                <p:nvSpPr>
                  <p:cNvPr id="69" name="Freeform 31"/>
                  <p:cNvSpPr/>
                  <p:nvPr/>
                </p:nvSpPr>
                <p:spPr bwMode="gray">
                  <a:xfrm>
                    <a:off x="3855" y="1724"/>
                    <a:ext cx="694" cy="337"/>
                  </a:xfrm>
                  <a:custGeom>
                    <a:avLst/>
                    <a:gdLst>
                      <a:gd name="T0" fmla="*/ 27 w 1321"/>
                      <a:gd name="T1" fmla="*/ 4 h 712"/>
                      <a:gd name="T2" fmla="*/ 28 w 1321"/>
                      <a:gd name="T3" fmla="*/ 5 h 712"/>
                      <a:gd name="T4" fmla="*/ 28 w 1321"/>
                      <a:gd name="T5" fmla="*/ 5 h 712"/>
                      <a:gd name="T6" fmla="*/ 28 w 1321"/>
                      <a:gd name="T7" fmla="*/ 6 h 712"/>
                      <a:gd name="T8" fmla="*/ 27 w 1321"/>
                      <a:gd name="T9" fmla="*/ 6 h 712"/>
                      <a:gd name="T10" fmla="*/ 27 w 1321"/>
                      <a:gd name="T11" fmla="*/ 7 h 712"/>
                      <a:gd name="T12" fmla="*/ 26 w 1321"/>
                      <a:gd name="T13" fmla="*/ 7 h 712"/>
                      <a:gd name="T14" fmla="*/ 25 w 1321"/>
                      <a:gd name="T15" fmla="*/ 7 h 712"/>
                      <a:gd name="T16" fmla="*/ 24 w 1321"/>
                      <a:gd name="T17" fmla="*/ 8 h 712"/>
                      <a:gd name="T18" fmla="*/ 23 w 1321"/>
                      <a:gd name="T19" fmla="*/ 8 h 712"/>
                      <a:gd name="T20" fmla="*/ 22 w 1321"/>
                      <a:gd name="T21" fmla="*/ 8 h 712"/>
                      <a:gd name="T22" fmla="*/ 20 w 1321"/>
                      <a:gd name="T23" fmla="*/ 8 h 712"/>
                      <a:gd name="T24" fmla="*/ 19 w 1321"/>
                      <a:gd name="T25" fmla="*/ 8 h 712"/>
                      <a:gd name="T26" fmla="*/ 17 w 1321"/>
                      <a:gd name="T27" fmla="*/ 8 h 712"/>
                      <a:gd name="T28" fmla="*/ 17 w 1321"/>
                      <a:gd name="T29" fmla="*/ 8 h 712"/>
                      <a:gd name="T30" fmla="*/ 10 w 1321"/>
                      <a:gd name="T31" fmla="*/ 8 h 712"/>
                      <a:gd name="T32" fmla="*/ 10 w 1321"/>
                      <a:gd name="T33" fmla="*/ 8 h 712"/>
                      <a:gd name="T34" fmla="*/ 8 w 1321"/>
                      <a:gd name="T35" fmla="*/ 8 h 712"/>
                      <a:gd name="T36" fmla="*/ 7 w 1321"/>
                      <a:gd name="T37" fmla="*/ 8 h 712"/>
                      <a:gd name="T38" fmla="*/ 6 w 1321"/>
                      <a:gd name="T39" fmla="*/ 8 h 712"/>
                      <a:gd name="T40" fmla="*/ 5 w 1321"/>
                      <a:gd name="T41" fmla="*/ 8 h 712"/>
                      <a:gd name="T42" fmla="*/ 4 w 1321"/>
                      <a:gd name="T43" fmla="*/ 8 h 712"/>
                      <a:gd name="T44" fmla="*/ 3 w 1321"/>
                      <a:gd name="T45" fmla="*/ 8 h 712"/>
                      <a:gd name="T46" fmla="*/ 2 w 1321"/>
                      <a:gd name="T47" fmla="*/ 8 h 712"/>
                      <a:gd name="T48" fmla="*/ 2 w 1321"/>
                      <a:gd name="T49" fmla="*/ 7 h 712"/>
                      <a:gd name="T50" fmla="*/ 1 w 1321"/>
                      <a:gd name="T51" fmla="*/ 7 h 712"/>
                      <a:gd name="T52" fmla="*/ 1 w 1321"/>
                      <a:gd name="T53" fmla="*/ 7 h 712"/>
                      <a:gd name="T54" fmla="*/ 1 w 1321"/>
                      <a:gd name="T55" fmla="*/ 6 h 712"/>
                      <a:gd name="T56" fmla="*/ 0 w 1321"/>
                      <a:gd name="T57" fmla="*/ 6 h 712"/>
                      <a:gd name="T58" fmla="*/ 0 w 1321"/>
                      <a:gd name="T59" fmla="*/ 6 h 712"/>
                      <a:gd name="T60" fmla="*/ 1 w 1321"/>
                      <a:gd name="T61" fmla="*/ 6 h 712"/>
                      <a:gd name="T62" fmla="*/ 1 w 1321"/>
                      <a:gd name="T63" fmla="*/ 5 h 712"/>
                      <a:gd name="T64" fmla="*/ 1 w 1321"/>
                      <a:gd name="T65" fmla="*/ 4 h 712"/>
                      <a:gd name="T66" fmla="*/ 2 w 1321"/>
                      <a:gd name="T67" fmla="*/ 3 h 712"/>
                      <a:gd name="T68" fmla="*/ 3 w 1321"/>
                      <a:gd name="T69" fmla="*/ 3 h 712"/>
                      <a:gd name="T70" fmla="*/ 4 w 1321"/>
                      <a:gd name="T71" fmla="*/ 2 h 712"/>
                      <a:gd name="T72" fmla="*/ 6 w 1321"/>
                      <a:gd name="T73" fmla="*/ 1 h 712"/>
                      <a:gd name="T74" fmla="*/ 7 w 1321"/>
                      <a:gd name="T75" fmla="*/ 1 h 712"/>
                      <a:gd name="T76" fmla="*/ 9 w 1321"/>
                      <a:gd name="T77" fmla="*/ 0 h 712"/>
                      <a:gd name="T78" fmla="*/ 11 w 1321"/>
                      <a:gd name="T79" fmla="*/ 0 h 712"/>
                      <a:gd name="T80" fmla="*/ 12 w 1321"/>
                      <a:gd name="T81" fmla="*/ 0 h 712"/>
                      <a:gd name="T82" fmla="*/ 14 w 1321"/>
                      <a:gd name="T83" fmla="*/ 0 h 712"/>
                      <a:gd name="T84" fmla="*/ 14 w 1321"/>
                      <a:gd name="T85" fmla="*/ 0 h 712"/>
                      <a:gd name="T86" fmla="*/ 16 w 1321"/>
                      <a:gd name="T87" fmla="*/ 0 h 712"/>
                      <a:gd name="T88" fmla="*/ 18 w 1321"/>
                      <a:gd name="T89" fmla="*/ 0 h 712"/>
                      <a:gd name="T90" fmla="*/ 19 w 1321"/>
                      <a:gd name="T91" fmla="*/ 0 h 712"/>
                      <a:gd name="T92" fmla="*/ 21 w 1321"/>
                      <a:gd name="T93" fmla="*/ 1 h 712"/>
                      <a:gd name="T94" fmla="*/ 23 w 1321"/>
                      <a:gd name="T95" fmla="*/ 1 h 712"/>
                      <a:gd name="T96" fmla="*/ 24 w 1321"/>
                      <a:gd name="T97" fmla="*/ 2 h 712"/>
                      <a:gd name="T98" fmla="*/ 25 w 1321"/>
                      <a:gd name="T99" fmla="*/ 3 h 712"/>
                      <a:gd name="T100" fmla="*/ 26 w 1321"/>
                      <a:gd name="T101" fmla="*/ 4 h 712"/>
                      <a:gd name="T102" fmla="*/ 27 w 1321"/>
                      <a:gd name="T103" fmla="*/ 4 h 712"/>
                      <a:gd name="T104" fmla="*/ 27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w="9525">
                    <a:noFill/>
                    <a:round/>
                  </a:ln>
                </p:spPr>
                <p:txBody>
                  <a:bodyPr/>
                  <a:lstStyle/>
                  <a:p>
                    <a:pPr>
                      <a:defRPr/>
                    </a:pPr>
                    <a:endParaRPr lang="zh-CN" altLang="en-US" kern="0">
                      <a:solidFill>
                        <a:sysClr val="windowText" lastClr="000000"/>
                      </a:solidFill>
                    </a:endParaRPr>
                  </a:p>
                </p:txBody>
              </p:sp>
            </p:grpSp>
            <p:sp>
              <p:nvSpPr>
                <p:cNvPr id="66" name="Rectangle 32"/>
                <p:cNvSpPr>
                  <a:spLocks noChangeArrowheads="1"/>
                </p:cNvSpPr>
                <p:nvPr/>
              </p:nvSpPr>
              <p:spPr bwMode="auto">
                <a:xfrm>
                  <a:off x="6976044" y="4390597"/>
                  <a:ext cx="1188182" cy="972403"/>
                </a:xfrm>
                <a:prstGeom prst="rect">
                  <a:avLst/>
                </a:prstGeom>
                <a:noFill/>
                <a:ln w="9525">
                  <a:noFill/>
                  <a:miter lim="800000"/>
                </a:ln>
              </p:spPr>
              <p:txBody>
                <a:bodyPr lIns="91366" tIns="45681" rIns="91366" bIns="45681" anchor="ctr"/>
                <a:lstStyle/>
                <a:p>
                  <a:pPr>
                    <a:defRPr/>
                  </a:pPr>
                  <a:r>
                    <a:rPr lang="zh-CN" altLang="en-US" b="1" kern="0" dirty="0">
                      <a:solidFill>
                        <a:srgbClr val="FFFFFF"/>
                      </a:solidFill>
                      <a:latin typeface="微软雅黑" pitchFamily="34" charset="-122"/>
                      <a:ea typeface="微软雅黑" pitchFamily="34" charset="-122"/>
                      <a:cs typeface="+mn-ea"/>
                    </a:rPr>
                    <a:t>厂区内及周边环境</a:t>
                  </a:r>
                  <a:endParaRPr lang="zh-CN" altLang="en-US" b="1" kern="0" dirty="0">
                    <a:solidFill>
                      <a:srgbClr val="FFFFFF"/>
                    </a:solidFill>
                    <a:latin typeface="微软雅黑" pitchFamily="34" charset="-122"/>
                    <a:ea typeface="微软雅黑" pitchFamily="34" charset="-122"/>
                  </a:endParaRPr>
                </a:p>
              </p:txBody>
            </p:sp>
          </p:grpSp>
        </p:grpSp>
        <p:cxnSp>
          <p:nvCxnSpPr>
            <p:cNvPr id="3" name="直接连接符 2"/>
            <p:cNvCxnSpPr>
              <a:endCxn id="114" idx="0"/>
            </p:cNvCxnSpPr>
            <p:nvPr/>
          </p:nvCxnSpPr>
          <p:spPr>
            <a:xfrm flipH="1">
              <a:off x="2277596" y="3858655"/>
              <a:ext cx="108832" cy="197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931103" y="3835285"/>
              <a:ext cx="82530" cy="216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141" idx="0"/>
            </p:cNvCxnSpPr>
            <p:nvPr/>
          </p:nvCxnSpPr>
          <p:spPr>
            <a:xfrm flipH="1">
              <a:off x="4678979" y="3900898"/>
              <a:ext cx="2729" cy="106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56" idx="5"/>
            </p:cNvCxnSpPr>
            <p:nvPr/>
          </p:nvCxnSpPr>
          <p:spPr>
            <a:xfrm>
              <a:off x="4947371" y="3784496"/>
              <a:ext cx="346155" cy="291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139" idx="0"/>
            </p:cNvCxnSpPr>
            <p:nvPr/>
          </p:nvCxnSpPr>
          <p:spPr>
            <a:xfrm>
              <a:off x="6327652" y="4091114"/>
              <a:ext cx="122316" cy="829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62" idx="5"/>
            </p:cNvCxnSpPr>
            <p:nvPr/>
          </p:nvCxnSpPr>
          <p:spPr>
            <a:xfrm>
              <a:off x="6529648" y="3812359"/>
              <a:ext cx="468372" cy="28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468077" y="3994537"/>
              <a:ext cx="404677" cy="386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902023" y="3978100"/>
              <a:ext cx="184569" cy="217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29" idx="0"/>
            </p:cNvCxnSpPr>
            <p:nvPr/>
          </p:nvCxnSpPr>
          <p:spPr>
            <a:xfrm flipH="1">
              <a:off x="3021982" y="3697161"/>
              <a:ext cx="38276" cy="120632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9386" y="2100266"/>
            <a:ext cx="8331199" cy="3970318"/>
          </a:xfrm>
          <a:prstGeom prst="rect">
            <a:avLst/>
          </a:prstGeom>
        </p:spPr>
        <p:txBody>
          <a:bodyPr wrap="square">
            <a:spAutoFit/>
          </a:bodyPr>
          <a:lstStyle/>
          <a:p>
            <a:pPr marL="514350" indent="-514350">
              <a:buFont typeface="+mj-lt"/>
              <a:buAutoNum type="arabicPeriod"/>
            </a:pPr>
            <a:r>
              <a:rPr lang="zh-CN" altLang="en-US" sz="2800" dirty="0" smtClean="0"/>
              <a:t>根据</a:t>
            </a:r>
            <a:r>
              <a:rPr lang="zh-CN" altLang="en-US" sz="2800" dirty="0"/>
              <a:t>风险</a:t>
            </a:r>
            <a:r>
              <a:rPr lang="zh-CN" altLang="en-US" sz="2800" dirty="0" smtClean="0"/>
              <a:t>点和</a:t>
            </a:r>
            <a:r>
              <a:rPr lang="en-US" altLang="zh-CN" sz="2800" dirty="0" smtClean="0"/>
              <a:t>/</a:t>
            </a:r>
            <a:r>
              <a:rPr lang="zh-CN" altLang="en-US" sz="2800" dirty="0" smtClean="0"/>
              <a:t>或危险</a:t>
            </a:r>
            <a:r>
              <a:rPr lang="zh-CN" altLang="en-US" sz="2800" dirty="0"/>
              <a:t>源</a:t>
            </a:r>
            <a:r>
              <a:rPr lang="zh-CN" altLang="en-US" sz="2800" dirty="0" smtClean="0"/>
              <a:t>风险等级确定隐患</a:t>
            </a:r>
            <a:r>
              <a:rPr lang="zh-CN" altLang="en-US" sz="2800" dirty="0"/>
              <a:t>排查的实施</a:t>
            </a:r>
            <a:r>
              <a:rPr lang="zh-CN" altLang="en-US" sz="2800" dirty="0" smtClean="0"/>
              <a:t>时间间隔，</a:t>
            </a:r>
            <a:r>
              <a:rPr lang="zh-CN" altLang="en-US" sz="2800" dirty="0"/>
              <a:t>可能的</a:t>
            </a:r>
            <a:r>
              <a:rPr lang="zh-CN" altLang="en-US" sz="2800" dirty="0" smtClean="0"/>
              <a:t>周期从一级到四级风险大致可以为：</a:t>
            </a:r>
            <a:r>
              <a:rPr lang="zh-CN" altLang="en-US" sz="2800" dirty="0"/>
              <a:t>一班三检、每班一次、每周一次、每月一</a:t>
            </a:r>
            <a:r>
              <a:rPr lang="zh-CN" altLang="en-US" sz="2800" dirty="0" smtClean="0"/>
              <a:t>次等。</a:t>
            </a:r>
            <a:endParaRPr lang="en-US" altLang="zh-CN" sz="2800" dirty="0"/>
          </a:p>
          <a:p>
            <a:pPr marL="514350" indent="-514350">
              <a:buFont typeface="+mj-lt"/>
              <a:buAutoNum type="arabicPeriod"/>
            </a:pPr>
            <a:r>
              <a:rPr lang="zh-CN" altLang="en-US" sz="2800" dirty="0" smtClean="0"/>
              <a:t>隐患</a:t>
            </a:r>
            <a:r>
              <a:rPr lang="zh-CN" altLang="en-US" sz="2800" dirty="0"/>
              <a:t>排查周期可根据安全形式的变化、上级主管部门要求等情况，</a:t>
            </a:r>
            <a:r>
              <a:rPr lang="zh-CN" altLang="en-US" sz="2800" dirty="0" smtClean="0"/>
              <a:t>增减隐患</a:t>
            </a:r>
            <a:r>
              <a:rPr lang="zh-CN" altLang="en-US" sz="2800" dirty="0"/>
              <a:t>排查的频次</a:t>
            </a:r>
            <a:r>
              <a:rPr lang="zh-CN" altLang="en-US" sz="2800" dirty="0" smtClean="0"/>
              <a:t>。</a:t>
            </a:r>
            <a:endParaRPr lang="en-US" altLang="zh-CN" sz="2800" dirty="0"/>
          </a:p>
          <a:p>
            <a:pPr marL="514350" indent="-514350">
              <a:buFont typeface="+mj-lt"/>
              <a:buAutoNum type="arabicPeriod"/>
            </a:pPr>
            <a:r>
              <a:rPr lang="zh-CN" altLang="en-US" sz="2800" dirty="0" smtClean="0"/>
              <a:t>涉及</a:t>
            </a:r>
            <a:r>
              <a:rPr lang="zh-CN" altLang="en-US" sz="2800" dirty="0"/>
              <a:t>季节性、节假日、检修、抢修、开停机等间断性出现的风险点及危险源，可针对其特点制定专项排查表。</a:t>
            </a:r>
          </a:p>
        </p:txBody>
      </p:sp>
      <p:sp>
        <p:nvSpPr>
          <p:cNvPr id="3" name="标题 2"/>
          <p:cNvSpPr>
            <a:spLocks noGrp="1"/>
          </p:cNvSpPr>
          <p:nvPr>
            <p:ph type="title"/>
          </p:nvPr>
        </p:nvSpPr>
        <p:spPr>
          <a:xfrm>
            <a:off x="753035" y="685800"/>
            <a:ext cx="9020610" cy="1281113"/>
          </a:xfrm>
        </p:spPr>
        <p:txBody>
          <a:bodyPr/>
          <a:lstStyle/>
          <a:p>
            <a:r>
              <a:rPr lang="zh-CN" altLang="en-US" dirty="0">
                <a:solidFill>
                  <a:srgbClr val="FF0000"/>
                </a:solidFill>
              </a:rPr>
              <a:t>十、排查周期的建议</a:t>
            </a:r>
            <a:r>
              <a:rPr lang="zh-CN" altLang="en-US" dirty="0" smtClean="0">
                <a:solidFill>
                  <a:srgbClr val="FF0000"/>
                </a:solidFill>
              </a:rPr>
              <a:t>：</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a:spLocks noChangeArrowheads="1"/>
          </p:cNvSpPr>
          <p:nvPr/>
        </p:nvSpPr>
        <p:spPr bwMode="auto">
          <a:xfrm>
            <a:off x="1549401" y="2307318"/>
            <a:ext cx="8831728"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2400" b="1" kern="0" dirty="0" smtClean="0">
                <a:latin typeface="微软雅黑" pitchFamily="34" charset="-122"/>
                <a:ea typeface="微软雅黑" pitchFamily="34" charset="-122"/>
              </a:rPr>
              <a:t>     </a:t>
            </a:r>
            <a:r>
              <a:rPr lang="zh-CN" altLang="en-US" sz="2800" kern="0" dirty="0" smtClean="0">
                <a:latin typeface="微软雅黑" pitchFamily="34" charset="-122"/>
                <a:ea typeface="微软雅黑" pitchFamily="34" charset="-122"/>
              </a:rPr>
              <a:t>企业可按照前面风险分级管控体系中的的风险点风险等级和</a:t>
            </a:r>
            <a:r>
              <a:rPr lang="en-US" altLang="zh-CN" sz="2800" kern="0" dirty="0" smtClean="0">
                <a:latin typeface="微软雅黑" pitchFamily="34" charset="-122"/>
                <a:ea typeface="微软雅黑" pitchFamily="34" charset="-122"/>
              </a:rPr>
              <a:t>/</a:t>
            </a:r>
            <a:r>
              <a:rPr lang="zh-CN" altLang="en-US" sz="2800" kern="0" dirty="0" smtClean="0">
                <a:latin typeface="微软雅黑" pitchFamily="34" charset="-122"/>
                <a:ea typeface="微软雅黑" pitchFamily="34" charset="-122"/>
              </a:rPr>
              <a:t>或危险源风险等级的划分结果，直接确定企业内部的隐患分级。 </a:t>
            </a:r>
            <a:endParaRPr lang="en-US" altLang="zh-CN" sz="2800" kern="0" dirty="0" smtClean="0">
              <a:latin typeface="微软雅黑" pitchFamily="34" charset="-122"/>
              <a:ea typeface="微软雅黑" pitchFamily="34" charset="-122"/>
            </a:endParaRPr>
          </a:p>
          <a:p>
            <a:pPr>
              <a:lnSpc>
                <a:spcPct val="150000"/>
              </a:lnSpc>
            </a:pPr>
            <a:r>
              <a:rPr lang="en-US" altLang="zh-CN" sz="2800" kern="0" dirty="0">
                <a:latin typeface="微软雅黑" pitchFamily="34" charset="-122"/>
                <a:ea typeface="微软雅黑" pitchFamily="34" charset="-122"/>
              </a:rPr>
              <a:t> </a:t>
            </a:r>
            <a:r>
              <a:rPr lang="en-US" altLang="zh-CN" sz="2800" kern="0" dirty="0" smtClean="0">
                <a:latin typeface="微软雅黑" pitchFamily="34" charset="-122"/>
                <a:ea typeface="微软雅黑" pitchFamily="34" charset="-122"/>
              </a:rPr>
              <a:t>    </a:t>
            </a:r>
            <a:r>
              <a:rPr lang="zh-CN" altLang="en-US" sz="2800" kern="0" dirty="0" smtClean="0">
                <a:latin typeface="微软雅黑" pitchFamily="34" charset="-122"/>
                <a:ea typeface="微软雅黑" pitchFamily="34" charset="-122"/>
              </a:rPr>
              <a:t>当行政</a:t>
            </a:r>
            <a:r>
              <a:rPr lang="zh-CN" altLang="en-US" sz="2800" kern="0" dirty="0">
                <a:latin typeface="微软雅黑" pitchFamily="34" charset="-122"/>
                <a:ea typeface="微软雅黑" pitchFamily="34" charset="-122"/>
              </a:rPr>
              <a:t>主管</a:t>
            </a:r>
            <a:r>
              <a:rPr lang="zh-CN" altLang="en-US" sz="2800" kern="0" dirty="0" smtClean="0">
                <a:latin typeface="微软雅黑" pitchFamily="34" charset="-122"/>
                <a:ea typeface="微软雅黑" pitchFamily="34" charset="-122"/>
              </a:rPr>
              <a:t>部门制定出明确地风险准则时，应符合其规定。</a:t>
            </a:r>
            <a:endParaRPr lang="zh-CN" altLang="en-US" sz="2800" kern="0" dirty="0">
              <a:latin typeface="微软雅黑" pitchFamily="34" charset="-122"/>
              <a:ea typeface="微软雅黑" pitchFamily="34" charset="-122"/>
            </a:endParaRPr>
          </a:p>
        </p:txBody>
      </p:sp>
      <p:sp>
        <p:nvSpPr>
          <p:cNvPr id="3" name="文本框 1"/>
          <p:cNvSpPr txBox="1">
            <a:spLocks noChangeArrowheads="1"/>
          </p:cNvSpPr>
          <p:nvPr/>
        </p:nvSpPr>
        <p:spPr bwMode="auto">
          <a:xfrm>
            <a:off x="726282" y="1245617"/>
            <a:ext cx="5080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3200" b="1" kern="0" dirty="0" smtClean="0">
                <a:solidFill>
                  <a:srgbClr val="FF0000"/>
                </a:solidFill>
                <a:latin typeface="微软雅黑" pitchFamily="34" charset="-122"/>
                <a:ea typeface="微软雅黑" pitchFamily="34" charset="-122"/>
              </a:rPr>
              <a:t>十一、关于隐患分级建议：</a:t>
            </a:r>
            <a:endParaRPr lang="zh-CN" altLang="en-US" sz="3200" b="1" kern="0" dirty="0">
              <a:solidFill>
                <a:srgbClr val="FF0000"/>
              </a:solidFill>
              <a:latin typeface="微软雅黑" pitchFamily="34" charset="-122"/>
              <a:ea typeface="微软雅黑"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文本框 99"/>
          <p:cNvSpPr txBox="1">
            <a:spLocks noChangeArrowheads="1"/>
          </p:cNvSpPr>
          <p:nvPr/>
        </p:nvSpPr>
        <p:spPr bwMode="auto">
          <a:xfrm>
            <a:off x="887506" y="2499042"/>
            <a:ext cx="10461812" cy="301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gn="ctr">
              <a:lnSpc>
                <a:spcPct val="120000"/>
              </a:lnSpc>
            </a:pPr>
            <a:r>
              <a:rPr lang="zh-CN" altLang="en-US" sz="5400" b="1" kern="0" dirty="0" smtClean="0">
                <a:solidFill>
                  <a:srgbClr val="FF0000"/>
                </a:solidFill>
                <a:latin typeface="微软雅黑" pitchFamily="34" charset="-122"/>
                <a:ea typeface="微软雅黑" pitchFamily="34" charset="-122"/>
              </a:rPr>
              <a:t>其中的个人</a:t>
            </a:r>
            <a:r>
              <a:rPr lang="zh-CN" altLang="en-US" sz="5400" b="1" kern="0" dirty="0">
                <a:solidFill>
                  <a:srgbClr val="FF0000"/>
                </a:solidFill>
                <a:latin typeface="微软雅黑" pitchFamily="34" charset="-122"/>
                <a:ea typeface="微软雅黑" pitchFamily="34" charset="-122"/>
              </a:rPr>
              <a:t>观点</a:t>
            </a:r>
            <a:r>
              <a:rPr lang="zh-CN" altLang="en-US" sz="5400" b="1" kern="0" dirty="0" smtClean="0">
                <a:solidFill>
                  <a:srgbClr val="FF0000"/>
                </a:solidFill>
                <a:latin typeface="微软雅黑" pitchFamily="34" charset="-122"/>
                <a:ea typeface="微软雅黑" pitchFamily="34" charset="-122"/>
              </a:rPr>
              <a:t>，请批评指正！</a:t>
            </a:r>
            <a:r>
              <a:rPr lang="en-US" altLang="zh-CN" sz="5400" b="1" kern="0" dirty="0" smtClean="0">
                <a:solidFill>
                  <a:srgbClr val="FF0000"/>
                </a:solidFill>
                <a:latin typeface="微软雅黑" pitchFamily="34" charset="-122"/>
                <a:ea typeface="微软雅黑" pitchFamily="34" charset="-122"/>
              </a:rPr>
              <a:t> </a:t>
            </a:r>
          </a:p>
          <a:p>
            <a:pPr algn="ctr">
              <a:lnSpc>
                <a:spcPct val="120000"/>
              </a:lnSpc>
            </a:pPr>
            <a:r>
              <a:rPr lang="zh-CN" altLang="en-US" sz="7200" b="1" kern="0" dirty="0" smtClean="0">
                <a:solidFill>
                  <a:srgbClr val="FF0000"/>
                </a:solidFill>
                <a:latin typeface="微软雅黑" pitchFamily="34" charset="-122"/>
                <a:ea typeface="微软雅黑" pitchFamily="34" charset="-122"/>
              </a:rPr>
              <a:t>谢       谢</a:t>
            </a:r>
            <a:endParaRPr lang="en-US" altLang="zh-CN" sz="7200" b="1" kern="0" dirty="0" smtClean="0">
              <a:solidFill>
                <a:srgbClr val="FF0000"/>
              </a:solidFill>
              <a:latin typeface="微软雅黑" pitchFamily="34" charset="-122"/>
              <a:ea typeface="微软雅黑" pitchFamily="34" charset="-122"/>
            </a:endParaRPr>
          </a:p>
          <a:p>
            <a:pPr algn="ctr">
              <a:lnSpc>
                <a:spcPct val="120000"/>
              </a:lnSpc>
            </a:pPr>
            <a:r>
              <a:rPr lang="zh-CN" altLang="en-US" sz="3200" b="1" kern="0" dirty="0">
                <a:solidFill>
                  <a:srgbClr val="FF0000"/>
                </a:solidFill>
                <a:latin typeface="微软雅黑" pitchFamily="34" charset="-122"/>
                <a:ea typeface="微软雅黑" pitchFamily="34" charset="-122"/>
              </a:rPr>
              <a:t>济南和鉴信成技术服务有限公司</a:t>
            </a:r>
            <a:endParaRPr lang="en-US" altLang="zh-CN" sz="3200" b="1" kern="0" dirty="0">
              <a:solidFill>
                <a:srgbClr val="FF0000"/>
              </a:solidFill>
              <a:latin typeface="微软雅黑" pitchFamily="34" charset="-122"/>
              <a:ea typeface="微软雅黑"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a:spLocks noChangeArrowheads="1"/>
          </p:cNvSpPr>
          <p:nvPr/>
        </p:nvSpPr>
        <p:spPr bwMode="auto">
          <a:xfrm>
            <a:off x="1482500" y="2031093"/>
            <a:ext cx="8208962"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69875">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zh-CN" altLang="en-US" sz="2400" b="1" kern="0" dirty="0" smtClean="0">
                <a:latin typeface="微软雅黑" pitchFamily="34" charset="-122"/>
                <a:ea typeface="微软雅黑" pitchFamily="34" charset="-122"/>
              </a:rPr>
              <a:t>   通过以上单元划分，明确</a:t>
            </a:r>
            <a:r>
              <a:rPr lang="zh-CN" altLang="en-US" sz="2400" b="1" kern="0" dirty="0">
                <a:latin typeface="微软雅黑" pitchFamily="34" charset="-122"/>
                <a:ea typeface="微软雅黑" pitchFamily="34" charset="-122"/>
              </a:rPr>
              <a:t>到特定的部位、设施、场所和区域，以及在特定部位、设施、场所和区域实施的伴随风险的作业过程，作为危险源辨识的基本单元，即确定的“风险点”</a:t>
            </a:r>
            <a:r>
              <a:rPr lang="zh-CN" altLang="en-US" sz="2400" b="1" kern="0" dirty="0" smtClean="0">
                <a:latin typeface="微软雅黑" pitchFamily="34" charset="-122"/>
                <a:ea typeface="微软雅黑" pitchFamily="34" charset="-122"/>
              </a:rPr>
              <a:t>。</a:t>
            </a:r>
            <a:endParaRPr lang="en-US" altLang="zh-CN" sz="2400" b="1" kern="0" dirty="0" smtClean="0">
              <a:latin typeface="微软雅黑" pitchFamily="34" charset="-122"/>
              <a:ea typeface="微软雅黑" pitchFamily="34" charset="-122"/>
            </a:endParaRPr>
          </a:p>
          <a:p>
            <a:pPr>
              <a:lnSpc>
                <a:spcPct val="150000"/>
              </a:lnSpc>
            </a:pPr>
            <a:r>
              <a:rPr lang="zh-CN" altLang="en-US" sz="2400" b="1" kern="0" dirty="0" smtClean="0">
                <a:latin typeface="微软雅黑" pitchFamily="34" charset="-122"/>
                <a:ea typeface="微软雅黑" pitchFamily="34" charset="-122"/>
              </a:rPr>
              <a:t>   每一个风险点至少包含一种能量或有害物质，</a:t>
            </a:r>
            <a:r>
              <a:rPr lang="zh-CN" altLang="en-US" sz="2400" b="1" kern="0" dirty="0">
                <a:latin typeface="微软雅黑" pitchFamily="34" charset="-122"/>
                <a:ea typeface="微软雅黑" pitchFamily="34" charset="-122"/>
              </a:rPr>
              <a:t>既“第一类危险</a:t>
            </a:r>
            <a:r>
              <a:rPr lang="zh-CN" altLang="en-US" sz="2400" b="1" kern="0" dirty="0" smtClean="0">
                <a:latin typeface="微软雅黑" pitchFamily="34" charset="-122"/>
                <a:ea typeface="微软雅黑" pitchFamily="34" charset="-122"/>
              </a:rPr>
              <a:t>源”，且</a:t>
            </a:r>
            <a:r>
              <a:rPr lang="zh-CN" altLang="en-US" sz="2400" b="1" kern="0" dirty="0">
                <a:latin typeface="微软雅黑" pitchFamily="34" charset="-122"/>
                <a:ea typeface="微软雅黑" pitchFamily="34" charset="-122"/>
              </a:rPr>
              <a:t>其</a:t>
            </a:r>
            <a:r>
              <a:rPr lang="zh-CN" altLang="en-US" sz="2400" b="1" kern="0" dirty="0" smtClean="0">
                <a:latin typeface="微软雅黑" pitchFamily="34" charset="-122"/>
                <a:ea typeface="微软雅黑" pitchFamily="34" charset="-122"/>
              </a:rPr>
              <a:t>“影响力相对独立”。</a:t>
            </a:r>
            <a:endParaRPr lang="zh-CN" altLang="en-US" sz="2400" b="1" kern="0" dirty="0">
              <a:latin typeface="微软雅黑" pitchFamily="34" charset="-122"/>
              <a:ea typeface="微软雅黑" pitchFamily="34" charset="-122"/>
            </a:endParaRPr>
          </a:p>
        </p:txBody>
      </p:sp>
      <p:sp>
        <p:nvSpPr>
          <p:cNvPr id="3" name="文本框 1"/>
          <p:cNvSpPr txBox="1">
            <a:spLocks noChangeArrowheads="1"/>
          </p:cNvSpPr>
          <p:nvPr/>
        </p:nvSpPr>
        <p:spPr bwMode="auto">
          <a:xfrm>
            <a:off x="1354706" y="1139623"/>
            <a:ext cx="4232275" cy="613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3200" b="1" kern="0" dirty="0">
                <a:solidFill>
                  <a:srgbClr val="3600FF"/>
                </a:solidFill>
                <a:latin typeface="微软雅黑" pitchFamily="34" charset="-122"/>
                <a:ea typeface="微软雅黑" pitchFamily="34" charset="-122"/>
              </a:rPr>
              <a:t>风险点的确定</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文本框 1"/>
          <p:cNvSpPr txBox="1">
            <a:spLocks noChangeArrowheads="1"/>
          </p:cNvSpPr>
          <p:nvPr/>
        </p:nvSpPr>
        <p:spPr bwMode="auto">
          <a:xfrm>
            <a:off x="410437" y="935007"/>
            <a:ext cx="63532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3200" b="1" kern="0" dirty="0" smtClean="0">
                <a:solidFill>
                  <a:srgbClr val="3600FF"/>
                </a:solidFill>
                <a:latin typeface="微软雅黑" pitchFamily="34" charset="-122"/>
                <a:ea typeface="微软雅黑" pitchFamily="34" charset="-122"/>
              </a:rPr>
              <a:t>三、风险点风险评价及分级：</a:t>
            </a:r>
            <a:endParaRPr lang="zh-CN" altLang="en-US" sz="3200" b="1" kern="0" dirty="0">
              <a:solidFill>
                <a:srgbClr val="3600FF"/>
              </a:solidFill>
              <a:latin typeface="微软雅黑" pitchFamily="34" charset="-122"/>
              <a:ea typeface="微软雅黑" pitchFamily="34" charset="-122"/>
            </a:endParaRPr>
          </a:p>
        </p:txBody>
      </p:sp>
      <p:sp>
        <p:nvSpPr>
          <p:cNvPr id="46085" name="文本框 3"/>
          <p:cNvSpPr txBox="1">
            <a:spLocks noChangeArrowheads="1"/>
          </p:cNvSpPr>
          <p:nvPr/>
        </p:nvSpPr>
        <p:spPr bwMode="auto">
          <a:xfrm>
            <a:off x="887505" y="1980277"/>
            <a:ext cx="10593293"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pPr>
            <a:r>
              <a:rPr lang="en-US" altLang="zh-CN" sz="2000" b="1" kern="0" dirty="0">
                <a:latin typeface="微软雅黑" pitchFamily="34" charset="-122"/>
                <a:ea typeface="微软雅黑" pitchFamily="34" charset="-122"/>
                <a:sym typeface="Arial" pitchFamily="34" charset="0"/>
              </a:rPr>
              <a:t>    </a:t>
            </a:r>
            <a:r>
              <a:rPr lang="en-US" altLang="zh-CN" sz="2000" b="1" kern="0" dirty="0" smtClean="0">
                <a:latin typeface="微软雅黑" pitchFamily="34" charset="-122"/>
                <a:ea typeface="微软雅黑" pitchFamily="34" charset="-122"/>
                <a:sym typeface="Arial" pitchFamily="34" charset="0"/>
              </a:rPr>
              <a:t>     </a:t>
            </a:r>
            <a:r>
              <a:rPr lang="zh-CN" altLang="en-US" sz="2400" b="1" kern="0" dirty="0" smtClean="0">
                <a:latin typeface="微软雅黑" pitchFamily="34" charset="-122"/>
                <a:ea typeface="微软雅黑" pitchFamily="34" charset="-122"/>
                <a:sym typeface="Arial" pitchFamily="34" charset="0"/>
              </a:rPr>
              <a:t>风险</a:t>
            </a:r>
            <a:r>
              <a:rPr lang="zh-CN" altLang="en-US" sz="2400" b="1" kern="0" dirty="0">
                <a:latin typeface="微软雅黑" pitchFamily="34" charset="-122"/>
                <a:ea typeface="微软雅黑" pitchFamily="34" charset="-122"/>
                <a:sym typeface="Arial" pitchFamily="34" charset="0"/>
              </a:rPr>
              <a:t>点级别依据</a:t>
            </a:r>
            <a:r>
              <a:rPr lang="en-US" altLang="zh-CN" sz="2400" b="1" kern="0" dirty="0">
                <a:latin typeface="微软雅黑" pitchFamily="34" charset="-122"/>
                <a:ea typeface="微软雅黑" pitchFamily="34" charset="-122"/>
                <a:sym typeface="Arial" pitchFamily="34" charset="0"/>
              </a:rPr>
              <a:t>《</a:t>
            </a:r>
            <a:r>
              <a:rPr lang="zh-CN" altLang="en-US" sz="2400" b="1" kern="0" dirty="0">
                <a:latin typeface="微软雅黑" pitchFamily="34" charset="-122"/>
                <a:ea typeface="微软雅黑" pitchFamily="34" charset="-122"/>
                <a:sym typeface="Arial" pitchFamily="34" charset="0"/>
              </a:rPr>
              <a:t>关于建立完善风险管控和隐患排查治理双重预防机制的通知</a:t>
            </a:r>
            <a:r>
              <a:rPr lang="en-US" altLang="zh-CN" sz="2400" b="1" kern="0" dirty="0" smtClean="0">
                <a:latin typeface="微软雅黑" pitchFamily="34" charset="-122"/>
                <a:ea typeface="微软雅黑" pitchFamily="34" charset="-122"/>
                <a:sym typeface="Arial" pitchFamily="34" charset="0"/>
              </a:rPr>
              <a:t>》</a:t>
            </a:r>
            <a:r>
              <a:rPr lang="zh-CN" altLang="en-US" sz="2400" b="1" kern="0" dirty="0" smtClean="0">
                <a:latin typeface="微软雅黑" pitchFamily="34" charset="-122"/>
                <a:ea typeface="微软雅黑" pitchFamily="34" charset="-122"/>
                <a:sym typeface="Arial" pitchFamily="34" charset="0"/>
              </a:rPr>
              <a:t>（</a:t>
            </a:r>
            <a:r>
              <a:rPr lang="zh-CN" altLang="en-US" sz="2400" b="1" kern="0" dirty="0">
                <a:latin typeface="微软雅黑" pitchFamily="34" charset="-122"/>
                <a:ea typeface="微软雅黑" pitchFamily="34" charset="-122"/>
                <a:sym typeface="Arial" pitchFamily="34" charset="0"/>
              </a:rPr>
              <a:t>鲁政办字〔</a:t>
            </a:r>
            <a:r>
              <a:rPr lang="en-US" altLang="zh-CN" sz="2400" b="1" kern="0" dirty="0">
                <a:latin typeface="微软雅黑" pitchFamily="34" charset="-122"/>
                <a:ea typeface="微软雅黑" pitchFamily="34" charset="-122"/>
                <a:sym typeface="Arial" pitchFamily="34" charset="0"/>
              </a:rPr>
              <a:t>2016</a:t>
            </a:r>
            <a:r>
              <a:rPr lang="zh-CN" altLang="en-US" sz="2400" b="1" kern="0" dirty="0">
                <a:latin typeface="微软雅黑" pitchFamily="34" charset="-122"/>
                <a:ea typeface="微软雅黑" pitchFamily="34" charset="-122"/>
                <a:sym typeface="Arial" pitchFamily="34" charset="0"/>
              </a:rPr>
              <a:t>〕</a:t>
            </a:r>
            <a:r>
              <a:rPr lang="en-US" altLang="zh-CN" sz="2400" b="1" kern="0" dirty="0">
                <a:latin typeface="微软雅黑" pitchFamily="34" charset="-122"/>
                <a:ea typeface="微软雅黑" pitchFamily="34" charset="-122"/>
                <a:sym typeface="Arial" pitchFamily="34" charset="0"/>
              </a:rPr>
              <a:t>36</a:t>
            </a:r>
            <a:r>
              <a:rPr lang="zh-CN" altLang="en-US" sz="2400" b="1" kern="0" dirty="0">
                <a:latin typeface="微软雅黑" pitchFamily="34" charset="-122"/>
                <a:ea typeface="微软雅黑" pitchFamily="34" charset="-122"/>
                <a:sym typeface="Arial" pitchFamily="34" charset="0"/>
              </a:rPr>
              <a:t>号）的要求，风险</a:t>
            </a:r>
            <a:r>
              <a:rPr lang="zh-CN" altLang="en-US" sz="2400" b="1" kern="0" dirty="0" smtClean="0">
                <a:latin typeface="微软雅黑" pitchFamily="34" charset="-122"/>
                <a:ea typeface="微软雅黑" pitchFamily="34" charset="-122"/>
                <a:sym typeface="Arial" pitchFamily="34" charset="0"/>
              </a:rPr>
              <a:t>点风险等级分为</a:t>
            </a:r>
            <a:r>
              <a:rPr lang="zh-CN" altLang="en-US" sz="2400" b="1" kern="0" dirty="0">
                <a:latin typeface="微软雅黑" pitchFamily="34" charset="-122"/>
                <a:ea typeface="微软雅黑" pitchFamily="34" charset="-122"/>
                <a:sym typeface="Arial" pitchFamily="34" charset="0"/>
              </a:rPr>
              <a:t>四</a:t>
            </a:r>
            <a:r>
              <a:rPr lang="zh-CN" altLang="en-US" sz="2400" b="1" kern="0" dirty="0" smtClean="0">
                <a:latin typeface="微软雅黑" pitchFamily="34" charset="-122"/>
                <a:ea typeface="微软雅黑" pitchFamily="34" charset="-122"/>
                <a:sym typeface="Arial" pitchFamily="34" charset="0"/>
              </a:rPr>
              <a:t>级。</a:t>
            </a:r>
            <a:endParaRPr lang="en-US" altLang="zh-CN" sz="2400" b="1" kern="0" dirty="0" smtClean="0">
              <a:latin typeface="微软雅黑" pitchFamily="34" charset="-122"/>
              <a:ea typeface="微软雅黑" pitchFamily="34" charset="-122"/>
              <a:sym typeface="Arial" pitchFamily="34" charset="0"/>
            </a:endParaRPr>
          </a:p>
          <a:p>
            <a:pPr>
              <a:lnSpc>
                <a:spcPct val="150000"/>
              </a:lnSpc>
            </a:pPr>
            <a:r>
              <a:rPr lang="en-US" altLang="zh-CN" sz="2400" b="1" kern="0" dirty="0">
                <a:latin typeface="微软雅黑" pitchFamily="34" charset="-122"/>
                <a:ea typeface="微软雅黑" pitchFamily="34" charset="-122"/>
                <a:sym typeface="Arial" pitchFamily="34" charset="0"/>
              </a:rPr>
              <a:t> </a:t>
            </a:r>
            <a:r>
              <a:rPr lang="en-US" altLang="zh-CN" sz="2400" b="1" kern="0" dirty="0" smtClean="0">
                <a:latin typeface="微软雅黑" pitchFamily="34" charset="-122"/>
                <a:ea typeface="微软雅黑" pitchFamily="34" charset="-122"/>
                <a:sym typeface="Arial" pitchFamily="34" charset="0"/>
              </a:rPr>
              <a:t>      </a:t>
            </a:r>
            <a:r>
              <a:rPr lang="zh-CN" altLang="en-US" sz="2400" b="1" kern="0" dirty="0" smtClean="0">
                <a:latin typeface="微软雅黑" pitchFamily="34" charset="-122"/>
                <a:ea typeface="微软雅黑" pitchFamily="34" charset="-122"/>
                <a:sym typeface="Arial" pitchFamily="34" charset="0"/>
              </a:rPr>
              <a:t>风险点的风险评价针对的是其初始固有风险，仅考虑后果的严重性，可作为后期分级管控的依据。</a:t>
            </a:r>
            <a:endParaRPr lang="en-US" altLang="zh-CN" sz="2400" b="1" kern="0" dirty="0" smtClean="0">
              <a:latin typeface="微软雅黑" pitchFamily="34" charset="-122"/>
              <a:ea typeface="微软雅黑" pitchFamily="34" charset="-122"/>
              <a:sym typeface="Arial" pitchFamily="34" charset="0"/>
            </a:endParaRPr>
          </a:p>
          <a:p>
            <a:pPr>
              <a:lnSpc>
                <a:spcPct val="150000"/>
              </a:lnSpc>
            </a:pPr>
            <a:r>
              <a:rPr lang="zh-CN" altLang="en-US" sz="2400" b="1" kern="0" dirty="0" smtClean="0">
                <a:latin typeface="微软雅黑" pitchFamily="34" charset="-122"/>
                <a:ea typeface="微软雅黑" pitchFamily="34" charset="-122"/>
                <a:sym typeface="Arial" pitchFamily="34" charset="0"/>
              </a:rPr>
              <a:t>       企业</a:t>
            </a:r>
            <a:r>
              <a:rPr lang="zh-CN" altLang="en-US" sz="2400" b="1" kern="0" dirty="0">
                <a:latin typeface="微软雅黑" pitchFamily="34" charset="-122"/>
                <a:ea typeface="微软雅黑" pitchFamily="34" charset="-122"/>
                <a:sym typeface="Arial" pitchFamily="34" charset="0"/>
              </a:rPr>
              <a:t>自</a:t>
            </a:r>
            <a:r>
              <a:rPr lang="zh-CN" altLang="en-US" sz="2400" b="1" kern="0" dirty="0" smtClean="0">
                <a:latin typeface="微软雅黑" pitchFamily="34" charset="-122"/>
                <a:ea typeface="微软雅黑" pitchFamily="34" charset="-122"/>
                <a:sym typeface="Arial" pitchFamily="34" charset="0"/>
              </a:rPr>
              <a:t>有风险准则示例：</a:t>
            </a:r>
            <a:r>
              <a:rPr lang="en-US" altLang="zh-CN" sz="2400" b="1" kern="0" dirty="0" smtClean="0">
                <a:latin typeface="微软雅黑" pitchFamily="34" charset="-122"/>
                <a:ea typeface="微软雅黑" pitchFamily="34" charset="-122"/>
                <a:sym typeface="Arial" pitchFamily="34" charset="0"/>
                <a:hlinkClick r:id="rId2" action="ppaction://hlinkfile"/>
              </a:rPr>
              <a:t>《</a:t>
            </a:r>
            <a:r>
              <a:rPr lang="zh-CN" altLang="en-US" sz="2400" dirty="0">
                <a:sym typeface="Arial" pitchFamily="34" charset="0"/>
                <a:hlinkClick r:id="rId3" action="ppaction://hlinkfile"/>
              </a:rPr>
              <a:t>某</a:t>
            </a:r>
            <a:r>
              <a:rPr lang="zh-CN" altLang="zh-CN" sz="2400" dirty="0" smtClean="0">
                <a:hlinkClick r:id="rId3" action="ppaction://hlinkfile"/>
              </a:rPr>
              <a:t>燃气</a:t>
            </a:r>
            <a:r>
              <a:rPr lang="zh-CN" altLang="en-US" sz="2400" dirty="0" smtClean="0">
                <a:hlinkClick r:id="rId3" action="ppaction://hlinkfile"/>
              </a:rPr>
              <a:t>公司</a:t>
            </a:r>
            <a:r>
              <a:rPr lang="zh-CN" altLang="zh-CN" sz="2400" dirty="0" smtClean="0">
                <a:hlinkClick r:id="rId3" action="ppaction://hlinkfile"/>
              </a:rPr>
              <a:t>原始</a:t>
            </a:r>
            <a:r>
              <a:rPr lang="zh-CN" altLang="zh-CN" sz="2400" dirty="0">
                <a:hlinkClick r:id="rId3" action="ppaction://hlinkfile"/>
              </a:rPr>
              <a:t>固有风险矩阵</a:t>
            </a:r>
            <a:r>
              <a:rPr lang="en-US" altLang="zh-CN" sz="2400" b="1" kern="0" dirty="0" smtClean="0">
                <a:latin typeface="微软雅黑" pitchFamily="34" charset="-122"/>
                <a:ea typeface="微软雅黑" pitchFamily="34" charset="-122"/>
                <a:sym typeface="Arial" pitchFamily="34" charset="0"/>
                <a:hlinkClick r:id="rId2" action="ppaction://hlinkfile"/>
              </a:rPr>
              <a:t>》</a:t>
            </a:r>
            <a:endParaRPr lang="en-US" altLang="zh-CN" sz="2400" b="1" kern="0" dirty="0" smtClean="0">
              <a:latin typeface="微软雅黑" pitchFamily="34" charset="-122"/>
              <a:ea typeface="微软雅黑" pitchFamily="34" charset="-122"/>
              <a:sym typeface="Arial" pitchFamily="34" charset="0"/>
            </a:endParaRPr>
          </a:p>
          <a:p>
            <a:pPr>
              <a:lnSpc>
                <a:spcPct val="150000"/>
              </a:lnSpc>
            </a:pPr>
            <a:r>
              <a:rPr lang="en-US" altLang="zh-CN" sz="2400" b="1" kern="0" dirty="0">
                <a:latin typeface="微软雅黑" pitchFamily="34" charset="-122"/>
                <a:ea typeface="微软雅黑" pitchFamily="34" charset="-122"/>
                <a:sym typeface="Arial" pitchFamily="34" charset="0"/>
              </a:rPr>
              <a:t> </a:t>
            </a:r>
            <a:r>
              <a:rPr lang="en-US" altLang="zh-CN" sz="2400" b="1" kern="0" dirty="0" smtClean="0">
                <a:latin typeface="微软雅黑" pitchFamily="34" charset="-122"/>
                <a:ea typeface="微软雅黑" pitchFamily="34" charset="-122"/>
                <a:sym typeface="Arial" pitchFamily="34" charset="0"/>
              </a:rPr>
              <a:t>      </a:t>
            </a:r>
            <a:r>
              <a:rPr lang="zh-CN" altLang="en-US" sz="2400" b="1" kern="0" dirty="0">
                <a:latin typeface="微软雅黑" pitchFamily="34" charset="-122"/>
                <a:ea typeface="微软雅黑" pitchFamily="34" charset="-122"/>
                <a:sym typeface="Arial" pitchFamily="34" charset="0"/>
              </a:rPr>
              <a:t>以物质</a:t>
            </a:r>
            <a:r>
              <a:rPr lang="zh-CN" altLang="en-US" sz="2400" b="1" kern="0" dirty="0" smtClean="0">
                <a:latin typeface="微软雅黑" pitchFamily="34" charset="-122"/>
                <a:ea typeface="微软雅黑" pitchFamily="34" charset="-122"/>
                <a:sym typeface="Arial" pitchFamily="34" charset="0"/>
              </a:rPr>
              <a:t>系数为基础的固有危险分析可以采用：</a:t>
            </a:r>
            <a:r>
              <a:rPr lang="en-US" altLang="zh-CN" sz="2400" dirty="0"/>
              <a:t>DOW</a:t>
            </a:r>
            <a:r>
              <a:rPr lang="zh-CN" altLang="zh-CN" sz="2400" dirty="0"/>
              <a:t>法、</a:t>
            </a:r>
            <a:r>
              <a:rPr lang="en-US" altLang="zh-CN" sz="2400" dirty="0"/>
              <a:t>TNT</a:t>
            </a:r>
            <a:r>
              <a:rPr lang="zh-CN" altLang="zh-CN" sz="2400" dirty="0" smtClean="0"/>
              <a:t>当量</a:t>
            </a:r>
            <a:r>
              <a:rPr lang="zh-CN" altLang="en-US" sz="2400" dirty="0" smtClean="0"/>
              <a:t>等</a:t>
            </a:r>
            <a:endParaRPr lang="en-US" altLang="zh-CN" sz="2400" b="1" kern="0" dirty="0" smtClean="0">
              <a:latin typeface="微软雅黑" pitchFamily="34" charset="-122"/>
              <a:ea typeface="微软雅黑" pitchFamily="34" charset="-122"/>
              <a:sym typeface="Arial" pitchFamily="34" charset="0"/>
            </a:endParaRPr>
          </a:p>
          <a:p>
            <a:pPr>
              <a:lnSpc>
                <a:spcPct val="150000"/>
              </a:lnSpc>
            </a:pPr>
            <a:endParaRPr lang="zh-CN" altLang="en-US" sz="2000" b="1" kern="0" dirty="0">
              <a:latin typeface="微软雅黑" pitchFamily="34" charset="-122"/>
              <a:ea typeface="微软雅黑" pitchFamily="34" charset="-122"/>
              <a:sym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文本框 1"/>
          <p:cNvSpPr txBox="1">
            <a:spLocks noChangeArrowheads="1"/>
          </p:cNvSpPr>
          <p:nvPr/>
        </p:nvSpPr>
        <p:spPr bwMode="auto">
          <a:xfrm>
            <a:off x="282388" y="756285"/>
            <a:ext cx="48798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r>
              <a:rPr lang="zh-CN" altLang="en-US" sz="3200" b="1" kern="0" dirty="0" smtClean="0">
                <a:solidFill>
                  <a:srgbClr val="FF0000"/>
                </a:solidFill>
                <a:latin typeface="微软雅黑" pitchFamily="34" charset="-122"/>
                <a:ea typeface="微软雅黑" pitchFamily="34" charset="-122"/>
              </a:rPr>
              <a:t>四、危险</a:t>
            </a:r>
            <a:r>
              <a:rPr lang="zh-CN" altLang="en-US" sz="3200" b="1" kern="0" dirty="0">
                <a:solidFill>
                  <a:srgbClr val="FF0000"/>
                </a:solidFill>
                <a:latin typeface="微软雅黑" pitchFamily="34" charset="-122"/>
                <a:ea typeface="微软雅黑" pitchFamily="34" charset="-122"/>
              </a:rPr>
              <a:t>源辨识</a:t>
            </a:r>
          </a:p>
        </p:txBody>
      </p:sp>
      <p:sp>
        <p:nvSpPr>
          <p:cNvPr id="49156" name="文本框 99"/>
          <p:cNvSpPr txBox="1">
            <a:spLocks noChangeArrowheads="1"/>
          </p:cNvSpPr>
          <p:nvPr/>
        </p:nvSpPr>
        <p:spPr bwMode="auto">
          <a:xfrm>
            <a:off x="1035425" y="4599940"/>
            <a:ext cx="96198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buFont typeface="Wingdings" pitchFamily="2" charset="2"/>
              <a:buChar char="l"/>
            </a:pPr>
            <a:r>
              <a:rPr lang="zh-CN" altLang="en-US" sz="2000" b="1" kern="0" dirty="0">
                <a:latin typeface="微软雅黑" pitchFamily="34" charset="-122"/>
                <a:ea typeface="微软雅黑" pitchFamily="34" charset="-122"/>
              </a:rPr>
              <a:t>以生产工艺过程为主线进行危险源识别可选用“</a:t>
            </a:r>
            <a:r>
              <a:rPr lang="zh-CN" altLang="en-US" sz="2400" b="1" kern="0" dirty="0">
                <a:solidFill>
                  <a:srgbClr val="FF0000"/>
                </a:solidFill>
                <a:latin typeface="微软雅黑" pitchFamily="34" charset="-122"/>
                <a:ea typeface="微软雅黑" pitchFamily="34" charset="-122"/>
              </a:rPr>
              <a:t>工作危害分析（JHA）法</a:t>
            </a:r>
            <a:r>
              <a:rPr lang="zh-CN" altLang="en-US" b="1" kern="0" dirty="0">
                <a:latin typeface="微软雅黑" pitchFamily="34" charset="-122"/>
                <a:ea typeface="微软雅黑" pitchFamily="34" charset="-122"/>
              </a:rPr>
              <a:t>”</a:t>
            </a:r>
          </a:p>
        </p:txBody>
      </p:sp>
      <p:sp>
        <p:nvSpPr>
          <p:cNvPr id="49157" name="文本框 1"/>
          <p:cNvSpPr txBox="1">
            <a:spLocks noChangeArrowheads="1"/>
          </p:cNvSpPr>
          <p:nvPr/>
        </p:nvSpPr>
        <p:spPr bwMode="auto">
          <a:xfrm>
            <a:off x="1035425" y="5031740"/>
            <a:ext cx="1083018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buFont typeface="Wingdings" pitchFamily="2" charset="2"/>
              <a:buChar char="l"/>
            </a:pPr>
            <a:r>
              <a:rPr lang="zh-CN" altLang="en-US" sz="2000" b="1" kern="0" dirty="0">
                <a:latin typeface="微软雅黑" pitchFamily="34" charset="-122"/>
                <a:ea typeface="微软雅黑" pitchFamily="34" charset="-122"/>
              </a:rPr>
              <a:t>以动力辅助设施和厂区内及周边环境为基础</a:t>
            </a:r>
            <a:r>
              <a:rPr lang="zh-CN" altLang="en-US" sz="2000" b="1" kern="0" dirty="0" smtClean="0">
                <a:latin typeface="微软雅黑" pitchFamily="34" charset="-122"/>
                <a:ea typeface="微软雅黑" pitchFamily="34" charset="-122"/>
              </a:rPr>
              <a:t>单元，且相应法律法规安全标准健全的前提下，进行</a:t>
            </a:r>
            <a:r>
              <a:rPr lang="zh-CN" altLang="en-US" sz="2000" b="1" kern="0" dirty="0">
                <a:latin typeface="微软雅黑" pitchFamily="34" charset="-122"/>
                <a:ea typeface="微软雅黑" pitchFamily="34" charset="-122"/>
              </a:rPr>
              <a:t>危险源识别可选用</a:t>
            </a:r>
            <a:r>
              <a:rPr lang="zh-CN" altLang="en-US" sz="2400" b="1" kern="0" dirty="0">
                <a:solidFill>
                  <a:srgbClr val="FF0000"/>
                </a:solidFill>
                <a:latin typeface="微软雅黑" pitchFamily="34" charset="-122"/>
                <a:ea typeface="微软雅黑" pitchFamily="34" charset="-122"/>
              </a:rPr>
              <a:t>”安全检查表法”</a:t>
            </a:r>
          </a:p>
        </p:txBody>
      </p:sp>
      <p:sp>
        <p:nvSpPr>
          <p:cNvPr id="89090" name="Rectangle 2"/>
          <p:cNvSpPr>
            <a:spLocks noGrp="1"/>
          </p:cNvSpPr>
          <p:nvPr/>
        </p:nvSpPr>
        <p:spPr>
          <a:xfrm>
            <a:off x="595315" y="1813244"/>
            <a:ext cx="6326186" cy="377825"/>
          </a:xfrm>
          <a:prstGeom prst="rect">
            <a:avLst/>
          </a:prstGeom>
          <a:noFill/>
          <a:ln w="9525">
            <a:noFill/>
          </a:ln>
        </p:spPr>
        <p:txBody>
          <a:bodyPr lIns="68580" tIns="34290" rIns="68580" bIns="34290" anchor="ct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pPr>
              <a:defRPr/>
            </a:pPr>
            <a:r>
              <a:rPr lang="en-US" altLang="zh-CN" sz="2800" b="1" noProof="1" smtClean="0">
                <a:solidFill>
                  <a:srgbClr val="0000FF"/>
                </a:solidFill>
                <a:latin typeface="微软雅黑" pitchFamily="34" charset="-122"/>
                <a:ea typeface="微软雅黑" pitchFamily="34" charset="-122"/>
              </a:rPr>
              <a:t>1</a:t>
            </a:r>
            <a:r>
              <a:rPr lang="zh-CN" altLang="en-US" sz="2800" b="1" noProof="1" smtClean="0">
                <a:solidFill>
                  <a:srgbClr val="0000FF"/>
                </a:solidFill>
                <a:latin typeface="微软雅黑" pitchFamily="34" charset="-122"/>
                <a:ea typeface="微软雅黑" pitchFamily="34" charset="-122"/>
              </a:rPr>
              <a:t>、危险</a:t>
            </a:r>
            <a:r>
              <a:rPr lang="zh-CN" altLang="en-US" sz="2800" b="1" noProof="1">
                <a:solidFill>
                  <a:srgbClr val="0000FF"/>
                </a:solidFill>
                <a:latin typeface="微软雅黑" pitchFamily="34" charset="-122"/>
                <a:ea typeface="微软雅黑" pitchFamily="34" charset="-122"/>
              </a:rPr>
              <a:t>源辨识的</a:t>
            </a:r>
            <a:r>
              <a:rPr lang="zh-CN" altLang="en-US" sz="2800" b="1" noProof="1" smtClean="0">
                <a:solidFill>
                  <a:srgbClr val="0000FF"/>
                </a:solidFill>
                <a:latin typeface="微软雅黑" pitchFamily="34" charset="-122"/>
                <a:ea typeface="微软雅黑" pitchFamily="34" charset="-122"/>
              </a:rPr>
              <a:t>方法简介：</a:t>
            </a:r>
            <a:endParaRPr lang="zh-CN" altLang="en-US" sz="2800" b="1" noProof="1">
              <a:solidFill>
                <a:srgbClr val="0000FF"/>
              </a:solidFill>
              <a:latin typeface="微软雅黑" pitchFamily="34" charset="-122"/>
              <a:ea typeface="微软雅黑" pitchFamily="34" charset="-122"/>
            </a:endParaRPr>
          </a:p>
        </p:txBody>
      </p:sp>
      <p:grpSp>
        <p:nvGrpSpPr>
          <p:cNvPr id="42" name="组合 41"/>
          <p:cNvGrpSpPr/>
          <p:nvPr/>
        </p:nvGrpSpPr>
        <p:grpSpPr bwMode="auto">
          <a:xfrm>
            <a:off x="5291130" y="1234758"/>
            <a:ext cx="4832350" cy="3136900"/>
            <a:chOff x="947652" y="2193925"/>
            <a:chExt cx="5937655" cy="3854450"/>
          </a:xfrm>
        </p:grpSpPr>
        <p:grpSp>
          <p:nvGrpSpPr>
            <p:cNvPr id="49160" name="Group 3"/>
            <p:cNvGrpSpPr/>
            <p:nvPr/>
          </p:nvGrpSpPr>
          <p:grpSpPr bwMode="auto">
            <a:xfrm>
              <a:off x="1746101" y="2193925"/>
              <a:ext cx="1932731" cy="2047746"/>
              <a:chOff x="1791" y="1344"/>
              <a:chExt cx="1089" cy="1154"/>
            </a:xfrm>
          </p:grpSpPr>
          <p:sp>
            <p:nvSpPr>
              <p:cNvPr id="75" name="Freeform 4"/>
              <p:cNvSpPr/>
              <p:nvPr/>
            </p:nvSpPr>
            <p:spPr bwMode="auto">
              <a:xfrm>
                <a:off x="1791" y="1344"/>
                <a:ext cx="1089" cy="768"/>
              </a:xfrm>
              <a:custGeom>
                <a:avLst/>
                <a:gdLst>
                  <a:gd name="T0" fmla="*/ 0 w 1089"/>
                  <a:gd name="T1" fmla="*/ 225 h 768"/>
                  <a:gd name="T2" fmla="*/ 0 w 1089"/>
                  <a:gd name="T3" fmla="*/ 225 h 768"/>
                  <a:gd name="T4" fmla="*/ 54 w 1089"/>
                  <a:gd name="T5" fmla="*/ 199 h 768"/>
                  <a:gd name="T6" fmla="*/ 110 w 1089"/>
                  <a:gd name="T7" fmla="*/ 175 h 768"/>
                  <a:gd name="T8" fmla="*/ 168 w 1089"/>
                  <a:gd name="T9" fmla="*/ 153 h 768"/>
                  <a:gd name="T10" fmla="*/ 229 w 1089"/>
                  <a:gd name="T11" fmla="*/ 130 h 768"/>
                  <a:gd name="T12" fmla="*/ 291 w 1089"/>
                  <a:gd name="T13" fmla="*/ 111 h 768"/>
                  <a:gd name="T14" fmla="*/ 356 w 1089"/>
                  <a:gd name="T15" fmla="*/ 92 h 768"/>
                  <a:gd name="T16" fmla="*/ 422 w 1089"/>
                  <a:gd name="T17" fmla="*/ 75 h 768"/>
                  <a:gd name="T18" fmla="*/ 490 w 1089"/>
                  <a:gd name="T19" fmla="*/ 60 h 768"/>
                  <a:gd name="T20" fmla="*/ 560 w 1089"/>
                  <a:gd name="T21" fmla="*/ 46 h 768"/>
                  <a:gd name="T22" fmla="*/ 632 w 1089"/>
                  <a:gd name="T23" fmla="*/ 34 h 768"/>
                  <a:gd name="T24" fmla="*/ 704 w 1089"/>
                  <a:gd name="T25" fmla="*/ 23 h 768"/>
                  <a:gd name="T26" fmla="*/ 778 w 1089"/>
                  <a:gd name="T27" fmla="*/ 15 h 768"/>
                  <a:gd name="T28" fmla="*/ 855 w 1089"/>
                  <a:gd name="T29" fmla="*/ 9 h 768"/>
                  <a:gd name="T30" fmla="*/ 932 w 1089"/>
                  <a:gd name="T31" fmla="*/ 4 h 768"/>
                  <a:gd name="T32" fmla="*/ 1010 w 1089"/>
                  <a:gd name="T33" fmla="*/ 1 h 768"/>
                  <a:gd name="T34" fmla="*/ 1089 w 1089"/>
                  <a:gd name="T35" fmla="*/ 0 h 768"/>
                  <a:gd name="T36" fmla="*/ 1089 w 1089"/>
                  <a:gd name="T37" fmla="*/ 768 h 768"/>
                  <a:gd name="T38" fmla="*/ 0 w 1089"/>
                  <a:gd name="T39" fmla="*/ 22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68">
                    <a:moveTo>
                      <a:pt x="0" y="225"/>
                    </a:moveTo>
                    <a:lnTo>
                      <a:pt x="0" y="225"/>
                    </a:lnTo>
                    <a:lnTo>
                      <a:pt x="54" y="199"/>
                    </a:lnTo>
                    <a:lnTo>
                      <a:pt x="110" y="175"/>
                    </a:lnTo>
                    <a:lnTo>
                      <a:pt x="168" y="153"/>
                    </a:lnTo>
                    <a:lnTo>
                      <a:pt x="229" y="130"/>
                    </a:lnTo>
                    <a:lnTo>
                      <a:pt x="291" y="111"/>
                    </a:lnTo>
                    <a:lnTo>
                      <a:pt x="356" y="92"/>
                    </a:lnTo>
                    <a:lnTo>
                      <a:pt x="422" y="75"/>
                    </a:lnTo>
                    <a:lnTo>
                      <a:pt x="490" y="60"/>
                    </a:lnTo>
                    <a:lnTo>
                      <a:pt x="560" y="46"/>
                    </a:lnTo>
                    <a:lnTo>
                      <a:pt x="632" y="34"/>
                    </a:lnTo>
                    <a:lnTo>
                      <a:pt x="704" y="23"/>
                    </a:lnTo>
                    <a:lnTo>
                      <a:pt x="778" y="15"/>
                    </a:lnTo>
                    <a:lnTo>
                      <a:pt x="855" y="9"/>
                    </a:lnTo>
                    <a:lnTo>
                      <a:pt x="932" y="4"/>
                    </a:lnTo>
                    <a:lnTo>
                      <a:pt x="1010" y="1"/>
                    </a:lnTo>
                    <a:lnTo>
                      <a:pt x="1089" y="0"/>
                    </a:lnTo>
                    <a:lnTo>
                      <a:pt x="1089" y="768"/>
                    </a:lnTo>
                    <a:lnTo>
                      <a:pt x="0" y="225"/>
                    </a:lnTo>
                    <a:close/>
                  </a:path>
                </a:pathLst>
              </a:custGeom>
              <a:solidFill>
                <a:srgbClr val="FFFFFF"/>
              </a:solidFill>
              <a:ln>
                <a:noFill/>
              </a:ln>
              <a:effectLst/>
            </p:spPr>
            <p:txBody>
              <a:bodyPr wrap="none" anchor="ctr"/>
              <a:lstStyle/>
              <a:p>
                <a:pPr>
                  <a:defRPr/>
                </a:pPr>
                <a:endParaRPr lang="zh-CN" altLang="en-US" sz="1600" b="1" kern="0">
                  <a:solidFill>
                    <a:sysClr val="windowText" lastClr="000000"/>
                  </a:solidFill>
                  <a:latin typeface="微软雅黑"/>
                  <a:ea typeface="微软雅黑"/>
                </a:endParaRPr>
              </a:p>
            </p:txBody>
          </p:sp>
          <p:sp>
            <p:nvSpPr>
              <p:cNvPr id="76" name="Freeform 5"/>
              <p:cNvSpPr/>
              <p:nvPr/>
            </p:nvSpPr>
            <p:spPr bwMode="auto">
              <a:xfrm>
                <a:off x="1791" y="1569"/>
                <a:ext cx="1089" cy="929"/>
              </a:xfrm>
              <a:custGeom>
                <a:avLst/>
                <a:gdLst>
                  <a:gd name="T0" fmla="*/ 1089 w 1089"/>
                  <a:gd name="T1" fmla="*/ 543 h 929"/>
                  <a:gd name="T2" fmla="*/ 0 w 1089"/>
                  <a:gd name="T3" fmla="*/ 0 h 929"/>
                  <a:gd name="T4" fmla="*/ 0 w 1089"/>
                  <a:gd name="T5" fmla="*/ 385 h 929"/>
                  <a:gd name="T6" fmla="*/ 1089 w 1089"/>
                  <a:gd name="T7" fmla="*/ 929 h 929"/>
                  <a:gd name="T8" fmla="*/ 1089 w 1089"/>
                  <a:gd name="T9" fmla="*/ 543 h 929"/>
                </a:gdLst>
                <a:ahLst/>
                <a:cxnLst>
                  <a:cxn ang="0">
                    <a:pos x="T0" y="T1"/>
                  </a:cxn>
                  <a:cxn ang="0">
                    <a:pos x="T2" y="T3"/>
                  </a:cxn>
                  <a:cxn ang="0">
                    <a:pos x="T4" y="T5"/>
                  </a:cxn>
                  <a:cxn ang="0">
                    <a:pos x="T6" y="T7"/>
                  </a:cxn>
                  <a:cxn ang="0">
                    <a:pos x="T8" y="T9"/>
                  </a:cxn>
                </a:cxnLst>
                <a:rect l="0" t="0" r="r" b="b"/>
                <a:pathLst>
                  <a:path w="1089" h="929">
                    <a:moveTo>
                      <a:pt x="1089" y="543"/>
                    </a:moveTo>
                    <a:lnTo>
                      <a:pt x="0" y="0"/>
                    </a:lnTo>
                    <a:lnTo>
                      <a:pt x="0" y="385"/>
                    </a:lnTo>
                    <a:lnTo>
                      <a:pt x="1089" y="929"/>
                    </a:lnTo>
                    <a:lnTo>
                      <a:pt x="1089" y="543"/>
                    </a:lnTo>
                    <a:close/>
                  </a:path>
                </a:pathLst>
              </a:custGeom>
              <a:solidFill>
                <a:srgbClr val="DDDDDD"/>
              </a:solidFill>
              <a:ln>
                <a:noFill/>
              </a:ln>
              <a:effectLst/>
            </p:spPr>
            <p:txBody>
              <a:bodyPr/>
              <a:lstStyle/>
              <a:p>
                <a:pPr>
                  <a:defRPr/>
                </a:pPr>
                <a:endParaRPr lang="zh-CN" altLang="en-US" sz="1600" b="1" kern="0">
                  <a:solidFill>
                    <a:sysClr val="windowText" lastClr="000000"/>
                  </a:solidFill>
                  <a:latin typeface="微软雅黑"/>
                  <a:ea typeface="微软雅黑"/>
                </a:endParaRPr>
              </a:p>
            </p:txBody>
          </p:sp>
        </p:grpSp>
        <p:grpSp>
          <p:nvGrpSpPr>
            <p:cNvPr id="49161" name="Group 6"/>
            <p:cNvGrpSpPr/>
            <p:nvPr/>
          </p:nvGrpSpPr>
          <p:grpSpPr bwMode="auto">
            <a:xfrm>
              <a:off x="3678832" y="2193925"/>
              <a:ext cx="1930519" cy="2047746"/>
              <a:chOff x="2880" y="1344"/>
              <a:chExt cx="1089" cy="1154"/>
            </a:xfrm>
          </p:grpSpPr>
          <p:sp>
            <p:nvSpPr>
              <p:cNvPr id="73" name="Freeform 7"/>
              <p:cNvSpPr/>
              <p:nvPr/>
            </p:nvSpPr>
            <p:spPr bwMode="auto">
              <a:xfrm>
                <a:off x="2880" y="1344"/>
                <a:ext cx="1089" cy="768"/>
              </a:xfrm>
              <a:custGeom>
                <a:avLst/>
                <a:gdLst>
                  <a:gd name="T0" fmla="*/ 1089 w 1089"/>
                  <a:gd name="T1" fmla="*/ 225 h 768"/>
                  <a:gd name="T2" fmla="*/ 1089 w 1089"/>
                  <a:gd name="T3" fmla="*/ 225 h 768"/>
                  <a:gd name="T4" fmla="*/ 1035 w 1089"/>
                  <a:gd name="T5" fmla="*/ 199 h 768"/>
                  <a:gd name="T6" fmla="*/ 979 w 1089"/>
                  <a:gd name="T7" fmla="*/ 175 h 768"/>
                  <a:gd name="T8" fmla="*/ 921 w 1089"/>
                  <a:gd name="T9" fmla="*/ 153 h 768"/>
                  <a:gd name="T10" fmla="*/ 860 w 1089"/>
                  <a:gd name="T11" fmla="*/ 130 h 768"/>
                  <a:gd name="T12" fmla="*/ 798 w 1089"/>
                  <a:gd name="T13" fmla="*/ 111 h 768"/>
                  <a:gd name="T14" fmla="*/ 733 w 1089"/>
                  <a:gd name="T15" fmla="*/ 92 h 768"/>
                  <a:gd name="T16" fmla="*/ 667 w 1089"/>
                  <a:gd name="T17" fmla="*/ 75 h 768"/>
                  <a:gd name="T18" fmla="*/ 599 w 1089"/>
                  <a:gd name="T19" fmla="*/ 60 h 768"/>
                  <a:gd name="T20" fmla="*/ 529 w 1089"/>
                  <a:gd name="T21" fmla="*/ 46 h 768"/>
                  <a:gd name="T22" fmla="*/ 457 w 1089"/>
                  <a:gd name="T23" fmla="*/ 34 h 768"/>
                  <a:gd name="T24" fmla="*/ 385 w 1089"/>
                  <a:gd name="T25" fmla="*/ 23 h 768"/>
                  <a:gd name="T26" fmla="*/ 311 w 1089"/>
                  <a:gd name="T27" fmla="*/ 15 h 768"/>
                  <a:gd name="T28" fmla="*/ 234 w 1089"/>
                  <a:gd name="T29" fmla="*/ 9 h 768"/>
                  <a:gd name="T30" fmla="*/ 157 w 1089"/>
                  <a:gd name="T31" fmla="*/ 4 h 768"/>
                  <a:gd name="T32" fmla="*/ 79 w 1089"/>
                  <a:gd name="T33" fmla="*/ 1 h 768"/>
                  <a:gd name="T34" fmla="*/ 0 w 1089"/>
                  <a:gd name="T35" fmla="*/ 0 h 768"/>
                  <a:gd name="T36" fmla="*/ 0 w 1089"/>
                  <a:gd name="T37" fmla="*/ 768 h 768"/>
                  <a:gd name="T38" fmla="*/ 1089 w 1089"/>
                  <a:gd name="T39" fmla="*/ 22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68">
                    <a:moveTo>
                      <a:pt x="1089" y="225"/>
                    </a:moveTo>
                    <a:lnTo>
                      <a:pt x="1089" y="225"/>
                    </a:lnTo>
                    <a:lnTo>
                      <a:pt x="1035" y="199"/>
                    </a:lnTo>
                    <a:lnTo>
                      <a:pt x="979" y="175"/>
                    </a:lnTo>
                    <a:lnTo>
                      <a:pt x="921" y="153"/>
                    </a:lnTo>
                    <a:lnTo>
                      <a:pt x="860" y="130"/>
                    </a:lnTo>
                    <a:lnTo>
                      <a:pt x="798" y="111"/>
                    </a:lnTo>
                    <a:lnTo>
                      <a:pt x="733" y="92"/>
                    </a:lnTo>
                    <a:lnTo>
                      <a:pt x="667" y="75"/>
                    </a:lnTo>
                    <a:lnTo>
                      <a:pt x="599" y="60"/>
                    </a:lnTo>
                    <a:lnTo>
                      <a:pt x="529" y="46"/>
                    </a:lnTo>
                    <a:lnTo>
                      <a:pt x="457" y="34"/>
                    </a:lnTo>
                    <a:lnTo>
                      <a:pt x="385" y="23"/>
                    </a:lnTo>
                    <a:lnTo>
                      <a:pt x="311" y="15"/>
                    </a:lnTo>
                    <a:lnTo>
                      <a:pt x="234" y="9"/>
                    </a:lnTo>
                    <a:lnTo>
                      <a:pt x="157" y="4"/>
                    </a:lnTo>
                    <a:lnTo>
                      <a:pt x="79" y="1"/>
                    </a:lnTo>
                    <a:lnTo>
                      <a:pt x="0" y="0"/>
                    </a:lnTo>
                    <a:lnTo>
                      <a:pt x="0" y="768"/>
                    </a:lnTo>
                    <a:lnTo>
                      <a:pt x="1089" y="225"/>
                    </a:lnTo>
                    <a:close/>
                  </a:path>
                </a:pathLst>
              </a:custGeom>
              <a:solidFill>
                <a:srgbClr val="C0C0C0"/>
              </a:solidFill>
              <a:ln>
                <a:noFill/>
              </a:ln>
              <a:effectLst/>
            </p:spPr>
            <p:txBody>
              <a:bodyPr wrap="none" anchor="ctr"/>
              <a:lstStyle/>
              <a:p>
                <a:pPr>
                  <a:defRPr/>
                </a:pPr>
                <a:endParaRPr lang="zh-CN" altLang="en-US" sz="1600" b="1" kern="0">
                  <a:solidFill>
                    <a:sysClr val="windowText" lastClr="000000"/>
                  </a:solidFill>
                  <a:latin typeface="微软雅黑"/>
                  <a:ea typeface="微软雅黑"/>
                </a:endParaRPr>
              </a:p>
            </p:txBody>
          </p:sp>
          <p:sp>
            <p:nvSpPr>
              <p:cNvPr id="74" name="Freeform 8"/>
              <p:cNvSpPr/>
              <p:nvPr/>
            </p:nvSpPr>
            <p:spPr bwMode="auto">
              <a:xfrm>
                <a:off x="2880" y="1569"/>
                <a:ext cx="1089" cy="929"/>
              </a:xfrm>
              <a:custGeom>
                <a:avLst/>
                <a:gdLst>
                  <a:gd name="T0" fmla="*/ 0 w 1089"/>
                  <a:gd name="T1" fmla="*/ 543 h 929"/>
                  <a:gd name="T2" fmla="*/ 1089 w 1089"/>
                  <a:gd name="T3" fmla="*/ 0 h 929"/>
                  <a:gd name="T4" fmla="*/ 1089 w 1089"/>
                  <a:gd name="T5" fmla="*/ 385 h 929"/>
                  <a:gd name="T6" fmla="*/ 0 w 1089"/>
                  <a:gd name="T7" fmla="*/ 929 h 929"/>
                  <a:gd name="T8" fmla="*/ 0 w 1089"/>
                  <a:gd name="T9" fmla="*/ 543 h 929"/>
                </a:gdLst>
                <a:ahLst/>
                <a:cxnLst>
                  <a:cxn ang="0">
                    <a:pos x="T0" y="T1"/>
                  </a:cxn>
                  <a:cxn ang="0">
                    <a:pos x="T2" y="T3"/>
                  </a:cxn>
                  <a:cxn ang="0">
                    <a:pos x="T4" y="T5"/>
                  </a:cxn>
                  <a:cxn ang="0">
                    <a:pos x="T6" y="T7"/>
                  </a:cxn>
                  <a:cxn ang="0">
                    <a:pos x="T8" y="T9"/>
                  </a:cxn>
                </a:cxnLst>
                <a:rect l="0" t="0" r="r" b="b"/>
                <a:pathLst>
                  <a:path w="1089" h="929">
                    <a:moveTo>
                      <a:pt x="0" y="543"/>
                    </a:moveTo>
                    <a:lnTo>
                      <a:pt x="1089" y="0"/>
                    </a:lnTo>
                    <a:lnTo>
                      <a:pt x="1089" y="385"/>
                    </a:lnTo>
                    <a:lnTo>
                      <a:pt x="0" y="929"/>
                    </a:lnTo>
                    <a:lnTo>
                      <a:pt x="0" y="543"/>
                    </a:lnTo>
                    <a:close/>
                  </a:path>
                </a:pathLst>
              </a:custGeom>
              <a:solidFill>
                <a:srgbClr val="B2B2B2"/>
              </a:solidFill>
              <a:ln>
                <a:noFill/>
              </a:ln>
              <a:effectLst/>
            </p:spPr>
            <p:txBody>
              <a:bodyPr/>
              <a:lstStyle/>
              <a:p>
                <a:pPr>
                  <a:defRPr/>
                </a:pPr>
                <a:endParaRPr lang="zh-CN" altLang="en-US" sz="1600" b="1" kern="0">
                  <a:solidFill>
                    <a:sysClr val="windowText" lastClr="000000"/>
                  </a:solidFill>
                  <a:latin typeface="微软雅黑"/>
                  <a:ea typeface="微软雅黑"/>
                </a:endParaRPr>
              </a:p>
            </p:txBody>
          </p:sp>
        </p:grpSp>
        <p:grpSp>
          <p:nvGrpSpPr>
            <p:cNvPr id="49162" name="Group 9"/>
            <p:cNvGrpSpPr/>
            <p:nvPr/>
          </p:nvGrpSpPr>
          <p:grpSpPr bwMode="auto">
            <a:xfrm>
              <a:off x="947799" y="2596398"/>
              <a:ext cx="2731032" cy="1647484"/>
              <a:chOff x="1341" y="1569"/>
              <a:chExt cx="1539" cy="929"/>
            </a:xfrm>
          </p:grpSpPr>
          <p:sp>
            <p:nvSpPr>
              <p:cNvPr id="71" name="Freeform 10"/>
              <p:cNvSpPr/>
              <p:nvPr/>
            </p:nvSpPr>
            <p:spPr bwMode="auto">
              <a:xfrm>
                <a:off x="1341" y="1569"/>
                <a:ext cx="1539" cy="542"/>
              </a:xfrm>
              <a:custGeom>
                <a:avLst/>
                <a:gdLst>
                  <a:gd name="T0" fmla="*/ 1539 w 1539"/>
                  <a:gd name="T1" fmla="*/ 543 h 543"/>
                  <a:gd name="T2" fmla="*/ 450 w 1539"/>
                  <a:gd name="T3" fmla="*/ 0 h 543"/>
                  <a:gd name="T4" fmla="*/ 450 w 1539"/>
                  <a:gd name="T5" fmla="*/ 0 h 543"/>
                  <a:gd name="T6" fmla="*/ 400 w 1539"/>
                  <a:gd name="T7" fmla="*/ 27 h 543"/>
                  <a:gd name="T8" fmla="*/ 351 w 1539"/>
                  <a:gd name="T9" fmla="*/ 55 h 543"/>
                  <a:gd name="T10" fmla="*/ 306 w 1539"/>
                  <a:gd name="T11" fmla="*/ 84 h 543"/>
                  <a:gd name="T12" fmla="*/ 263 w 1539"/>
                  <a:gd name="T13" fmla="*/ 114 h 543"/>
                  <a:gd name="T14" fmla="*/ 223 w 1539"/>
                  <a:gd name="T15" fmla="*/ 144 h 543"/>
                  <a:gd name="T16" fmla="*/ 186 w 1539"/>
                  <a:gd name="T17" fmla="*/ 177 h 543"/>
                  <a:gd name="T18" fmla="*/ 152 w 1539"/>
                  <a:gd name="T19" fmla="*/ 210 h 543"/>
                  <a:gd name="T20" fmla="*/ 121 w 1539"/>
                  <a:gd name="T21" fmla="*/ 245 h 543"/>
                  <a:gd name="T22" fmla="*/ 93 w 1539"/>
                  <a:gd name="T23" fmla="*/ 279 h 543"/>
                  <a:gd name="T24" fmla="*/ 80 w 1539"/>
                  <a:gd name="T25" fmla="*/ 298 h 543"/>
                  <a:gd name="T26" fmla="*/ 70 w 1539"/>
                  <a:gd name="T27" fmla="*/ 315 h 543"/>
                  <a:gd name="T28" fmla="*/ 58 w 1539"/>
                  <a:gd name="T29" fmla="*/ 333 h 543"/>
                  <a:gd name="T30" fmla="*/ 49 w 1539"/>
                  <a:gd name="T31" fmla="*/ 352 h 543"/>
                  <a:gd name="T32" fmla="*/ 39 w 1539"/>
                  <a:gd name="T33" fmla="*/ 370 h 543"/>
                  <a:gd name="T34" fmla="*/ 31 w 1539"/>
                  <a:gd name="T35" fmla="*/ 389 h 543"/>
                  <a:gd name="T36" fmla="*/ 23 w 1539"/>
                  <a:gd name="T37" fmla="*/ 407 h 543"/>
                  <a:gd name="T38" fmla="*/ 18 w 1539"/>
                  <a:gd name="T39" fmla="*/ 427 h 543"/>
                  <a:gd name="T40" fmla="*/ 13 w 1539"/>
                  <a:gd name="T41" fmla="*/ 445 h 543"/>
                  <a:gd name="T42" fmla="*/ 8 w 1539"/>
                  <a:gd name="T43" fmla="*/ 465 h 543"/>
                  <a:gd name="T44" fmla="*/ 5 w 1539"/>
                  <a:gd name="T45" fmla="*/ 485 h 543"/>
                  <a:gd name="T46" fmla="*/ 2 w 1539"/>
                  <a:gd name="T47" fmla="*/ 504 h 543"/>
                  <a:gd name="T48" fmla="*/ 1 w 1539"/>
                  <a:gd name="T49" fmla="*/ 523 h 543"/>
                  <a:gd name="T50" fmla="*/ 0 w 1539"/>
                  <a:gd name="T51" fmla="*/ 543 h 543"/>
                  <a:gd name="T52" fmla="*/ 1539 w 1539"/>
                  <a:gd name="T53"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3">
                    <a:moveTo>
                      <a:pt x="1539" y="543"/>
                    </a:moveTo>
                    <a:lnTo>
                      <a:pt x="450" y="0"/>
                    </a:lnTo>
                    <a:lnTo>
                      <a:pt x="450" y="0"/>
                    </a:lnTo>
                    <a:lnTo>
                      <a:pt x="400" y="27"/>
                    </a:lnTo>
                    <a:lnTo>
                      <a:pt x="351" y="55"/>
                    </a:lnTo>
                    <a:lnTo>
                      <a:pt x="306" y="84"/>
                    </a:lnTo>
                    <a:lnTo>
                      <a:pt x="263" y="114"/>
                    </a:lnTo>
                    <a:lnTo>
                      <a:pt x="223" y="144"/>
                    </a:lnTo>
                    <a:lnTo>
                      <a:pt x="186" y="177"/>
                    </a:lnTo>
                    <a:lnTo>
                      <a:pt x="152" y="210"/>
                    </a:lnTo>
                    <a:lnTo>
                      <a:pt x="121" y="245"/>
                    </a:lnTo>
                    <a:lnTo>
                      <a:pt x="93" y="279"/>
                    </a:lnTo>
                    <a:lnTo>
                      <a:pt x="80" y="298"/>
                    </a:lnTo>
                    <a:lnTo>
                      <a:pt x="70" y="315"/>
                    </a:lnTo>
                    <a:lnTo>
                      <a:pt x="58" y="333"/>
                    </a:lnTo>
                    <a:lnTo>
                      <a:pt x="49" y="352"/>
                    </a:lnTo>
                    <a:lnTo>
                      <a:pt x="39" y="370"/>
                    </a:lnTo>
                    <a:lnTo>
                      <a:pt x="31" y="389"/>
                    </a:lnTo>
                    <a:lnTo>
                      <a:pt x="23" y="407"/>
                    </a:lnTo>
                    <a:lnTo>
                      <a:pt x="18" y="427"/>
                    </a:lnTo>
                    <a:lnTo>
                      <a:pt x="13" y="445"/>
                    </a:lnTo>
                    <a:lnTo>
                      <a:pt x="8" y="465"/>
                    </a:lnTo>
                    <a:lnTo>
                      <a:pt x="5" y="485"/>
                    </a:lnTo>
                    <a:lnTo>
                      <a:pt x="2" y="504"/>
                    </a:lnTo>
                    <a:lnTo>
                      <a:pt x="1" y="523"/>
                    </a:lnTo>
                    <a:lnTo>
                      <a:pt x="0" y="543"/>
                    </a:lnTo>
                    <a:lnTo>
                      <a:pt x="1539" y="543"/>
                    </a:lnTo>
                    <a:close/>
                  </a:path>
                </a:pathLst>
              </a:custGeom>
              <a:solidFill>
                <a:srgbClr val="C0C0C0"/>
              </a:solidFill>
              <a:ln>
                <a:noFill/>
              </a:ln>
              <a:effectLst/>
            </p:spPr>
            <p:txBody>
              <a:bodyPr wrap="none" anchor="ctr"/>
              <a:lstStyle/>
              <a:p>
                <a:pPr>
                  <a:defRPr/>
                </a:pPr>
                <a:endParaRPr lang="zh-CN" altLang="en-US" sz="1600" b="1" kern="0">
                  <a:solidFill>
                    <a:sysClr val="windowText" lastClr="000000"/>
                  </a:solidFill>
                  <a:latin typeface="微软雅黑"/>
                  <a:ea typeface="微软雅黑"/>
                </a:endParaRPr>
              </a:p>
            </p:txBody>
          </p:sp>
          <p:sp>
            <p:nvSpPr>
              <p:cNvPr id="72" name="Rectangle 11"/>
              <p:cNvSpPr>
                <a:spLocks noChangeArrowheads="1"/>
              </p:cNvSpPr>
              <p:nvPr/>
            </p:nvSpPr>
            <p:spPr bwMode="auto">
              <a:xfrm>
                <a:off x="1341" y="2112"/>
                <a:ext cx="1539" cy="386"/>
              </a:xfrm>
              <a:prstGeom prst="rect">
                <a:avLst/>
              </a:prstGeom>
              <a:solidFill>
                <a:srgbClr val="DDDDDD"/>
              </a:solidFill>
              <a:ln>
                <a:noFill/>
              </a:ln>
              <a:effectLst/>
            </p:spPr>
            <p:txBody>
              <a:bodyPr/>
              <a:lstStyle/>
              <a:p>
                <a:pPr>
                  <a:defRPr/>
                </a:pPr>
                <a:endParaRPr lang="zh-CN" altLang="en-US" sz="1600" b="1" kern="0">
                  <a:solidFill>
                    <a:sysClr val="windowText" lastClr="000000"/>
                  </a:solidFill>
                  <a:latin typeface="微软雅黑"/>
                  <a:ea typeface="微软雅黑"/>
                </a:endParaRPr>
              </a:p>
            </p:txBody>
          </p:sp>
        </p:grpSp>
        <p:grpSp>
          <p:nvGrpSpPr>
            <p:cNvPr id="49163" name="Group 12"/>
            <p:cNvGrpSpPr/>
            <p:nvPr/>
          </p:nvGrpSpPr>
          <p:grpSpPr bwMode="auto">
            <a:xfrm>
              <a:off x="3678832" y="2596398"/>
              <a:ext cx="2728821" cy="1647484"/>
              <a:chOff x="2880" y="1569"/>
              <a:chExt cx="1539" cy="929"/>
            </a:xfrm>
          </p:grpSpPr>
          <p:sp>
            <p:nvSpPr>
              <p:cNvPr id="69" name="Freeform 13"/>
              <p:cNvSpPr/>
              <p:nvPr/>
            </p:nvSpPr>
            <p:spPr bwMode="auto">
              <a:xfrm>
                <a:off x="2880" y="1569"/>
                <a:ext cx="1539" cy="542"/>
              </a:xfrm>
              <a:custGeom>
                <a:avLst/>
                <a:gdLst>
                  <a:gd name="T0" fmla="*/ 0 w 1539"/>
                  <a:gd name="T1" fmla="*/ 543 h 543"/>
                  <a:gd name="T2" fmla="*/ 1089 w 1539"/>
                  <a:gd name="T3" fmla="*/ 0 h 543"/>
                  <a:gd name="T4" fmla="*/ 1089 w 1539"/>
                  <a:gd name="T5" fmla="*/ 0 h 543"/>
                  <a:gd name="T6" fmla="*/ 1139 w 1539"/>
                  <a:gd name="T7" fmla="*/ 27 h 543"/>
                  <a:gd name="T8" fmla="*/ 1188 w 1539"/>
                  <a:gd name="T9" fmla="*/ 55 h 543"/>
                  <a:gd name="T10" fmla="*/ 1233 w 1539"/>
                  <a:gd name="T11" fmla="*/ 84 h 543"/>
                  <a:gd name="T12" fmla="*/ 1276 w 1539"/>
                  <a:gd name="T13" fmla="*/ 114 h 543"/>
                  <a:gd name="T14" fmla="*/ 1316 w 1539"/>
                  <a:gd name="T15" fmla="*/ 144 h 543"/>
                  <a:gd name="T16" fmla="*/ 1353 w 1539"/>
                  <a:gd name="T17" fmla="*/ 177 h 543"/>
                  <a:gd name="T18" fmla="*/ 1387 w 1539"/>
                  <a:gd name="T19" fmla="*/ 210 h 543"/>
                  <a:gd name="T20" fmla="*/ 1418 w 1539"/>
                  <a:gd name="T21" fmla="*/ 245 h 543"/>
                  <a:gd name="T22" fmla="*/ 1446 w 1539"/>
                  <a:gd name="T23" fmla="*/ 279 h 543"/>
                  <a:gd name="T24" fmla="*/ 1459 w 1539"/>
                  <a:gd name="T25" fmla="*/ 298 h 543"/>
                  <a:gd name="T26" fmla="*/ 1469 w 1539"/>
                  <a:gd name="T27" fmla="*/ 315 h 543"/>
                  <a:gd name="T28" fmla="*/ 1481 w 1539"/>
                  <a:gd name="T29" fmla="*/ 333 h 543"/>
                  <a:gd name="T30" fmla="*/ 1490 w 1539"/>
                  <a:gd name="T31" fmla="*/ 352 h 543"/>
                  <a:gd name="T32" fmla="*/ 1500 w 1539"/>
                  <a:gd name="T33" fmla="*/ 370 h 543"/>
                  <a:gd name="T34" fmla="*/ 1508 w 1539"/>
                  <a:gd name="T35" fmla="*/ 389 h 543"/>
                  <a:gd name="T36" fmla="*/ 1516 w 1539"/>
                  <a:gd name="T37" fmla="*/ 407 h 543"/>
                  <a:gd name="T38" fmla="*/ 1521 w 1539"/>
                  <a:gd name="T39" fmla="*/ 427 h 543"/>
                  <a:gd name="T40" fmla="*/ 1526 w 1539"/>
                  <a:gd name="T41" fmla="*/ 445 h 543"/>
                  <a:gd name="T42" fmla="*/ 1531 w 1539"/>
                  <a:gd name="T43" fmla="*/ 465 h 543"/>
                  <a:gd name="T44" fmla="*/ 1534 w 1539"/>
                  <a:gd name="T45" fmla="*/ 485 h 543"/>
                  <a:gd name="T46" fmla="*/ 1537 w 1539"/>
                  <a:gd name="T47" fmla="*/ 504 h 543"/>
                  <a:gd name="T48" fmla="*/ 1538 w 1539"/>
                  <a:gd name="T49" fmla="*/ 523 h 543"/>
                  <a:gd name="T50" fmla="*/ 1539 w 1539"/>
                  <a:gd name="T51" fmla="*/ 543 h 543"/>
                  <a:gd name="T52" fmla="*/ 0 w 1539"/>
                  <a:gd name="T53"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3">
                    <a:moveTo>
                      <a:pt x="0" y="543"/>
                    </a:moveTo>
                    <a:lnTo>
                      <a:pt x="1089" y="0"/>
                    </a:lnTo>
                    <a:lnTo>
                      <a:pt x="1089" y="0"/>
                    </a:lnTo>
                    <a:lnTo>
                      <a:pt x="1139" y="27"/>
                    </a:lnTo>
                    <a:lnTo>
                      <a:pt x="1188" y="55"/>
                    </a:lnTo>
                    <a:lnTo>
                      <a:pt x="1233" y="84"/>
                    </a:lnTo>
                    <a:lnTo>
                      <a:pt x="1276" y="114"/>
                    </a:lnTo>
                    <a:lnTo>
                      <a:pt x="1316" y="144"/>
                    </a:lnTo>
                    <a:lnTo>
                      <a:pt x="1353" y="177"/>
                    </a:lnTo>
                    <a:lnTo>
                      <a:pt x="1387" y="210"/>
                    </a:lnTo>
                    <a:lnTo>
                      <a:pt x="1418" y="245"/>
                    </a:lnTo>
                    <a:lnTo>
                      <a:pt x="1446" y="279"/>
                    </a:lnTo>
                    <a:lnTo>
                      <a:pt x="1459" y="298"/>
                    </a:lnTo>
                    <a:lnTo>
                      <a:pt x="1469" y="315"/>
                    </a:lnTo>
                    <a:lnTo>
                      <a:pt x="1481" y="333"/>
                    </a:lnTo>
                    <a:lnTo>
                      <a:pt x="1490" y="352"/>
                    </a:lnTo>
                    <a:lnTo>
                      <a:pt x="1500" y="370"/>
                    </a:lnTo>
                    <a:lnTo>
                      <a:pt x="1508" y="389"/>
                    </a:lnTo>
                    <a:lnTo>
                      <a:pt x="1516" y="407"/>
                    </a:lnTo>
                    <a:lnTo>
                      <a:pt x="1521" y="427"/>
                    </a:lnTo>
                    <a:lnTo>
                      <a:pt x="1526" y="445"/>
                    </a:lnTo>
                    <a:lnTo>
                      <a:pt x="1531" y="465"/>
                    </a:lnTo>
                    <a:lnTo>
                      <a:pt x="1534" y="485"/>
                    </a:lnTo>
                    <a:lnTo>
                      <a:pt x="1537" y="504"/>
                    </a:lnTo>
                    <a:lnTo>
                      <a:pt x="1538" y="523"/>
                    </a:lnTo>
                    <a:lnTo>
                      <a:pt x="1539" y="543"/>
                    </a:lnTo>
                    <a:lnTo>
                      <a:pt x="0" y="543"/>
                    </a:lnTo>
                    <a:close/>
                  </a:path>
                </a:pathLst>
              </a:custGeom>
              <a:solidFill>
                <a:srgbClr val="FFFFFF"/>
              </a:solidFill>
              <a:ln>
                <a:noFill/>
              </a:ln>
              <a:effectLst/>
            </p:spPr>
            <p:txBody>
              <a:bodyPr wrap="none" anchor="ctr"/>
              <a:lstStyle/>
              <a:p>
                <a:pPr>
                  <a:defRPr/>
                </a:pPr>
                <a:endParaRPr lang="zh-CN" altLang="en-US" sz="1600" b="1" kern="0">
                  <a:solidFill>
                    <a:sysClr val="windowText" lastClr="000000"/>
                  </a:solidFill>
                  <a:latin typeface="微软雅黑"/>
                  <a:ea typeface="微软雅黑"/>
                </a:endParaRPr>
              </a:p>
            </p:txBody>
          </p:sp>
          <p:sp>
            <p:nvSpPr>
              <p:cNvPr id="70" name="Rectangle 14"/>
              <p:cNvSpPr>
                <a:spLocks noChangeArrowheads="1"/>
              </p:cNvSpPr>
              <p:nvPr/>
            </p:nvSpPr>
            <p:spPr bwMode="auto">
              <a:xfrm>
                <a:off x="2880" y="2112"/>
                <a:ext cx="1539" cy="386"/>
              </a:xfrm>
              <a:prstGeom prst="rect">
                <a:avLst/>
              </a:prstGeom>
              <a:solidFill>
                <a:srgbClr val="B2B2B2"/>
              </a:solidFill>
              <a:ln>
                <a:noFill/>
              </a:ln>
              <a:effectLst/>
            </p:spPr>
            <p:txBody>
              <a:bodyPr/>
              <a:lstStyle/>
              <a:p>
                <a:pPr>
                  <a:defRPr/>
                </a:pPr>
                <a:endParaRPr lang="zh-CN" altLang="en-US" sz="1600" b="1" kern="0">
                  <a:solidFill>
                    <a:sysClr val="windowText" lastClr="000000"/>
                  </a:solidFill>
                  <a:latin typeface="微软雅黑"/>
                  <a:ea typeface="微软雅黑"/>
                </a:endParaRPr>
              </a:p>
            </p:txBody>
          </p:sp>
        </p:grpSp>
        <p:grpSp>
          <p:nvGrpSpPr>
            <p:cNvPr id="49164" name="Group 15"/>
            <p:cNvGrpSpPr/>
            <p:nvPr/>
          </p:nvGrpSpPr>
          <p:grpSpPr bwMode="auto">
            <a:xfrm>
              <a:off x="947799" y="3562774"/>
              <a:ext cx="2731032" cy="1649696"/>
              <a:chOff x="1341" y="2112"/>
              <a:chExt cx="1539" cy="929"/>
            </a:xfrm>
          </p:grpSpPr>
          <p:sp>
            <p:nvSpPr>
              <p:cNvPr id="66" name="Freeform 16"/>
              <p:cNvSpPr/>
              <p:nvPr/>
            </p:nvSpPr>
            <p:spPr bwMode="auto">
              <a:xfrm>
                <a:off x="1341" y="2112"/>
                <a:ext cx="1539" cy="544"/>
              </a:xfrm>
              <a:custGeom>
                <a:avLst/>
                <a:gdLst>
                  <a:gd name="T0" fmla="*/ 1539 w 1539"/>
                  <a:gd name="T1" fmla="*/ 0 h 544"/>
                  <a:gd name="T2" fmla="*/ 450 w 1539"/>
                  <a:gd name="T3" fmla="*/ 544 h 544"/>
                  <a:gd name="T4" fmla="*/ 450 w 1539"/>
                  <a:gd name="T5" fmla="*/ 544 h 544"/>
                  <a:gd name="T6" fmla="*/ 400 w 1539"/>
                  <a:gd name="T7" fmla="*/ 518 h 544"/>
                  <a:gd name="T8" fmla="*/ 351 w 1539"/>
                  <a:gd name="T9" fmla="*/ 490 h 544"/>
                  <a:gd name="T10" fmla="*/ 306 w 1539"/>
                  <a:gd name="T11" fmla="*/ 461 h 544"/>
                  <a:gd name="T12" fmla="*/ 263 w 1539"/>
                  <a:gd name="T13" fmla="*/ 431 h 544"/>
                  <a:gd name="T14" fmla="*/ 223 w 1539"/>
                  <a:gd name="T15" fmla="*/ 399 h 544"/>
                  <a:gd name="T16" fmla="*/ 186 w 1539"/>
                  <a:gd name="T17" fmla="*/ 367 h 544"/>
                  <a:gd name="T18" fmla="*/ 152 w 1539"/>
                  <a:gd name="T19" fmla="*/ 334 h 544"/>
                  <a:gd name="T20" fmla="*/ 121 w 1539"/>
                  <a:gd name="T21" fmla="*/ 300 h 544"/>
                  <a:gd name="T22" fmla="*/ 93 w 1539"/>
                  <a:gd name="T23" fmla="*/ 266 h 544"/>
                  <a:gd name="T24" fmla="*/ 80 w 1539"/>
                  <a:gd name="T25" fmla="*/ 247 h 544"/>
                  <a:gd name="T26" fmla="*/ 70 w 1539"/>
                  <a:gd name="T27" fmla="*/ 230 h 544"/>
                  <a:gd name="T28" fmla="*/ 58 w 1539"/>
                  <a:gd name="T29" fmla="*/ 211 h 544"/>
                  <a:gd name="T30" fmla="*/ 49 w 1539"/>
                  <a:gd name="T31" fmla="*/ 193 h 544"/>
                  <a:gd name="T32" fmla="*/ 39 w 1539"/>
                  <a:gd name="T33" fmla="*/ 175 h 544"/>
                  <a:gd name="T34" fmla="*/ 31 w 1539"/>
                  <a:gd name="T35" fmla="*/ 156 h 544"/>
                  <a:gd name="T36" fmla="*/ 23 w 1539"/>
                  <a:gd name="T37" fmla="*/ 136 h 544"/>
                  <a:gd name="T38" fmla="*/ 18 w 1539"/>
                  <a:gd name="T39" fmla="*/ 118 h 544"/>
                  <a:gd name="T40" fmla="*/ 13 w 1539"/>
                  <a:gd name="T41" fmla="*/ 99 h 544"/>
                  <a:gd name="T42" fmla="*/ 8 w 1539"/>
                  <a:gd name="T43" fmla="*/ 79 h 544"/>
                  <a:gd name="T44" fmla="*/ 5 w 1539"/>
                  <a:gd name="T45" fmla="*/ 60 h 544"/>
                  <a:gd name="T46" fmla="*/ 2 w 1539"/>
                  <a:gd name="T47" fmla="*/ 40 h 544"/>
                  <a:gd name="T48" fmla="*/ 1 w 1539"/>
                  <a:gd name="T49" fmla="*/ 20 h 544"/>
                  <a:gd name="T50" fmla="*/ 0 w 1539"/>
                  <a:gd name="T51" fmla="*/ 0 h 544"/>
                  <a:gd name="T52" fmla="*/ 1539 w 1539"/>
                  <a:gd name="T5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4">
                    <a:moveTo>
                      <a:pt x="1539" y="0"/>
                    </a:moveTo>
                    <a:lnTo>
                      <a:pt x="450" y="544"/>
                    </a:lnTo>
                    <a:lnTo>
                      <a:pt x="450" y="544"/>
                    </a:lnTo>
                    <a:lnTo>
                      <a:pt x="400" y="518"/>
                    </a:lnTo>
                    <a:lnTo>
                      <a:pt x="351" y="490"/>
                    </a:lnTo>
                    <a:lnTo>
                      <a:pt x="306" y="461"/>
                    </a:lnTo>
                    <a:lnTo>
                      <a:pt x="263" y="431"/>
                    </a:lnTo>
                    <a:lnTo>
                      <a:pt x="223" y="399"/>
                    </a:lnTo>
                    <a:lnTo>
                      <a:pt x="186" y="367"/>
                    </a:lnTo>
                    <a:lnTo>
                      <a:pt x="152" y="334"/>
                    </a:lnTo>
                    <a:lnTo>
                      <a:pt x="121" y="300"/>
                    </a:lnTo>
                    <a:lnTo>
                      <a:pt x="93" y="266"/>
                    </a:lnTo>
                    <a:lnTo>
                      <a:pt x="80" y="247"/>
                    </a:lnTo>
                    <a:lnTo>
                      <a:pt x="70" y="230"/>
                    </a:lnTo>
                    <a:lnTo>
                      <a:pt x="58" y="211"/>
                    </a:lnTo>
                    <a:lnTo>
                      <a:pt x="49" y="193"/>
                    </a:lnTo>
                    <a:lnTo>
                      <a:pt x="39" y="175"/>
                    </a:lnTo>
                    <a:lnTo>
                      <a:pt x="31" y="156"/>
                    </a:lnTo>
                    <a:lnTo>
                      <a:pt x="23" y="136"/>
                    </a:lnTo>
                    <a:lnTo>
                      <a:pt x="18" y="118"/>
                    </a:lnTo>
                    <a:lnTo>
                      <a:pt x="13" y="99"/>
                    </a:lnTo>
                    <a:lnTo>
                      <a:pt x="8" y="79"/>
                    </a:lnTo>
                    <a:lnTo>
                      <a:pt x="5" y="60"/>
                    </a:lnTo>
                    <a:lnTo>
                      <a:pt x="2" y="40"/>
                    </a:lnTo>
                    <a:lnTo>
                      <a:pt x="1" y="20"/>
                    </a:lnTo>
                    <a:lnTo>
                      <a:pt x="0" y="0"/>
                    </a:lnTo>
                    <a:lnTo>
                      <a:pt x="1539" y="0"/>
                    </a:lnTo>
                    <a:close/>
                  </a:path>
                </a:pathLst>
              </a:custGeom>
              <a:solidFill>
                <a:srgbClr val="FFFFFF"/>
              </a:solidFill>
              <a:ln>
                <a:noFill/>
              </a:ln>
              <a:effectLst/>
            </p:spPr>
            <p:txBody>
              <a:bodyPr wrap="none" anchor="ctr"/>
              <a:lstStyle/>
              <a:p>
                <a:pPr>
                  <a:defRPr/>
                </a:pPr>
                <a:endParaRPr lang="zh-CN" altLang="en-US" sz="1600" b="1" kern="0">
                  <a:solidFill>
                    <a:sysClr val="windowText" lastClr="000000"/>
                  </a:solidFill>
                  <a:latin typeface="微软雅黑"/>
                  <a:ea typeface="微软雅黑"/>
                </a:endParaRPr>
              </a:p>
            </p:txBody>
          </p:sp>
          <p:sp>
            <p:nvSpPr>
              <p:cNvPr id="67" name="Freeform 17"/>
              <p:cNvSpPr/>
              <p:nvPr/>
            </p:nvSpPr>
            <p:spPr bwMode="auto">
              <a:xfrm>
                <a:off x="1341" y="2112"/>
                <a:ext cx="450" cy="927"/>
              </a:xfrm>
              <a:custGeom>
                <a:avLst/>
                <a:gdLst>
                  <a:gd name="T0" fmla="*/ 450 w 450"/>
                  <a:gd name="T1" fmla="*/ 544 h 929"/>
                  <a:gd name="T2" fmla="*/ 450 w 450"/>
                  <a:gd name="T3" fmla="*/ 544 h 929"/>
                  <a:gd name="T4" fmla="*/ 400 w 450"/>
                  <a:gd name="T5" fmla="*/ 518 h 929"/>
                  <a:gd name="T6" fmla="*/ 351 w 450"/>
                  <a:gd name="T7" fmla="*/ 490 h 929"/>
                  <a:gd name="T8" fmla="*/ 306 w 450"/>
                  <a:gd name="T9" fmla="*/ 461 h 929"/>
                  <a:gd name="T10" fmla="*/ 263 w 450"/>
                  <a:gd name="T11" fmla="*/ 431 h 929"/>
                  <a:gd name="T12" fmla="*/ 223 w 450"/>
                  <a:gd name="T13" fmla="*/ 399 h 929"/>
                  <a:gd name="T14" fmla="*/ 186 w 450"/>
                  <a:gd name="T15" fmla="*/ 367 h 929"/>
                  <a:gd name="T16" fmla="*/ 152 w 450"/>
                  <a:gd name="T17" fmla="*/ 334 h 929"/>
                  <a:gd name="T18" fmla="*/ 121 w 450"/>
                  <a:gd name="T19" fmla="*/ 300 h 929"/>
                  <a:gd name="T20" fmla="*/ 93 w 450"/>
                  <a:gd name="T21" fmla="*/ 266 h 929"/>
                  <a:gd name="T22" fmla="*/ 80 w 450"/>
                  <a:gd name="T23" fmla="*/ 247 h 929"/>
                  <a:gd name="T24" fmla="*/ 70 w 450"/>
                  <a:gd name="T25" fmla="*/ 230 h 929"/>
                  <a:gd name="T26" fmla="*/ 58 w 450"/>
                  <a:gd name="T27" fmla="*/ 211 h 929"/>
                  <a:gd name="T28" fmla="*/ 49 w 450"/>
                  <a:gd name="T29" fmla="*/ 193 h 929"/>
                  <a:gd name="T30" fmla="*/ 39 w 450"/>
                  <a:gd name="T31" fmla="*/ 175 h 929"/>
                  <a:gd name="T32" fmla="*/ 31 w 450"/>
                  <a:gd name="T33" fmla="*/ 156 h 929"/>
                  <a:gd name="T34" fmla="*/ 23 w 450"/>
                  <a:gd name="T35" fmla="*/ 136 h 929"/>
                  <a:gd name="T36" fmla="*/ 18 w 450"/>
                  <a:gd name="T37" fmla="*/ 118 h 929"/>
                  <a:gd name="T38" fmla="*/ 13 w 450"/>
                  <a:gd name="T39" fmla="*/ 99 h 929"/>
                  <a:gd name="T40" fmla="*/ 8 w 450"/>
                  <a:gd name="T41" fmla="*/ 79 h 929"/>
                  <a:gd name="T42" fmla="*/ 5 w 450"/>
                  <a:gd name="T43" fmla="*/ 60 h 929"/>
                  <a:gd name="T44" fmla="*/ 2 w 450"/>
                  <a:gd name="T45" fmla="*/ 40 h 929"/>
                  <a:gd name="T46" fmla="*/ 1 w 450"/>
                  <a:gd name="T47" fmla="*/ 20 h 929"/>
                  <a:gd name="T48" fmla="*/ 0 w 450"/>
                  <a:gd name="T49" fmla="*/ 0 h 929"/>
                  <a:gd name="T50" fmla="*/ 0 w 450"/>
                  <a:gd name="T51" fmla="*/ 386 h 929"/>
                  <a:gd name="T52" fmla="*/ 0 w 450"/>
                  <a:gd name="T53" fmla="*/ 386 h 929"/>
                  <a:gd name="T54" fmla="*/ 1 w 450"/>
                  <a:gd name="T55" fmla="*/ 406 h 929"/>
                  <a:gd name="T56" fmla="*/ 2 w 450"/>
                  <a:gd name="T57" fmla="*/ 425 h 929"/>
                  <a:gd name="T58" fmla="*/ 5 w 450"/>
                  <a:gd name="T59" fmla="*/ 444 h 929"/>
                  <a:gd name="T60" fmla="*/ 8 w 450"/>
                  <a:gd name="T61" fmla="*/ 464 h 929"/>
                  <a:gd name="T62" fmla="*/ 13 w 450"/>
                  <a:gd name="T63" fmla="*/ 484 h 929"/>
                  <a:gd name="T64" fmla="*/ 18 w 450"/>
                  <a:gd name="T65" fmla="*/ 502 h 929"/>
                  <a:gd name="T66" fmla="*/ 23 w 450"/>
                  <a:gd name="T67" fmla="*/ 522 h 929"/>
                  <a:gd name="T68" fmla="*/ 31 w 450"/>
                  <a:gd name="T69" fmla="*/ 540 h 929"/>
                  <a:gd name="T70" fmla="*/ 39 w 450"/>
                  <a:gd name="T71" fmla="*/ 559 h 929"/>
                  <a:gd name="T72" fmla="*/ 49 w 450"/>
                  <a:gd name="T73" fmla="*/ 577 h 929"/>
                  <a:gd name="T74" fmla="*/ 58 w 450"/>
                  <a:gd name="T75" fmla="*/ 596 h 929"/>
                  <a:gd name="T76" fmla="*/ 70 w 450"/>
                  <a:gd name="T77" fmla="*/ 614 h 929"/>
                  <a:gd name="T78" fmla="*/ 80 w 450"/>
                  <a:gd name="T79" fmla="*/ 631 h 929"/>
                  <a:gd name="T80" fmla="*/ 93 w 450"/>
                  <a:gd name="T81" fmla="*/ 650 h 929"/>
                  <a:gd name="T82" fmla="*/ 121 w 450"/>
                  <a:gd name="T83" fmla="*/ 684 h 929"/>
                  <a:gd name="T84" fmla="*/ 152 w 450"/>
                  <a:gd name="T85" fmla="*/ 719 h 929"/>
                  <a:gd name="T86" fmla="*/ 186 w 450"/>
                  <a:gd name="T87" fmla="*/ 752 h 929"/>
                  <a:gd name="T88" fmla="*/ 223 w 450"/>
                  <a:gd name="T89" fmla="*/ 785 h 929"/>
                  <a:gd name="T90" fmla="*/ 263 w 450"/>
                  <a:gd name="T91" fmla="*/ 815 h 929"/>
                  <a:gd name="T92" fmla="*/ 306 w 450"/>
                  <a:gd name="T93" fmla="*/ 845 h 929"/>
                  <a:gd name="T94" fmla="*/ 351 w 450"/>
                  <a:gd name="T95" fmla="*/ 874 h 929"/>
                  <a:gd name="T96" fmla="*/ 400 w 450"/>
                  <a:gd name="T97" fmla="*/ 902 h 929"/>
                  <a:gd name="T98" fmla="*/ 450 w 450"/>
                  <a:gd name="T99" fmla="*/ 929 h 929"/>
                  <a:gd name="T100" fmla="*/ 450 w 450"/>
                  <a:gd name="T101" fmla="*/ 54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929">
                    <a:moveTo>
                      <a:pt x="450" y="544"/>
                    </a:moveTo>
                    <a:lnTo>
                      <a:pt x="450" y="544"/>
                    </a:lnTo>
                    <a:lnTo>
                      <a:pt x="400" y="518"/>
                    </a:lnTo>
                    <a:lnTo>
                      <a:pt x="351" y="490"/>
                    </a:lnTo>
                    <a:lnTo>
                      <a:pt x="306" y="461"/>
                    </a:lnTo>
                    <a:lnTo>
                      <a:pt x="263" y="431"/>
                    </a:lnTo>
                    <a:lnTo>
                      <a:pt x="223" y="399"/>
                    </a:lnTo>
                    <a:lnTo>
                      <a:pt x="186" y="367"/>
                    </a:lnTo>
                    <a:lnTo>
                      <a:pt x="152" y="334"/>
                    </a:lnTo>
                    <a:lnTo>
                      <a:pt x="121" y="300"/>
                    </a:lnTo>
                    <a:lnTo>
                      <a:pt x="93" y="266"/>
                    </a:lnTo>
                    <a:lnTo>
                      <a:pt x="80" y="247"/>
                    </a:lnTo>
                    <a:lnTo>
                      <a:pt x="70" y="230"/>
                    </a:lnTo>
                    <a:lnTo>
                      <a:pt x="58" y="211"/>
                    </a:lnTo>
                    <a:lnTo>
                      <a:pt x="49" y="193"/>
                    </a:lnTo>
                    <a:lnTo>
                      <a:pt x="39" y="175"/>
                    </a:lnTo>
                    <a:lnTo>
                      <a:pt x="31" y="156"/>
                    </a:lnTo>
                    <a:lnTo>
                      <a:pt x="23" y="136"/>
                    </a:lnTo>
                    <a:lnTo>
                      <a:pt x="18" y="118"/>
                    </a:lnTo>
                    <a:lnTo>
                      <a:pt x="13" y="99"/>
                    </a:lnTo>
                    <a:lnTo>
                      <a:pt x="8" y="79"/>
                    </a:lnTo>
                    <a:lnTo>
                      <a:pt x="5" y="60"/>
                    </a:lnTo>
                    <a:lnTo>
                      <a:pt x="2" y="40"/>
                    </a:lnTo>
                    <a:lnTo>
                      <a:pt x="1" y="20"/>
                    </a:lnTo>
                    <a:lnTo>
                      <a:pt x="0" y="0"/>
                    </a:lnTo>
                    <a:lnTo>
                      <a:pt x="0" y="386"/>
                    </a:lnTo>
                    <a:lnTo>
                      <a:pt x="0" y="386"/>
                    </a:lnTo>
                    <a:lnTo>
                      <a:pt x="1" y="406"/>
                    </a:lnTo>
                    <a:lnTo>
                      <a:pt x="2" y="425"/>
                    </a:lnTo>
                    <a:lnTo>
                      <a:pt x="5" y="444"/>
                    </a:lnTo>
                    <a:lnTo>
                      <a:pt x="8" y="464"/>
                    </a:lnTo>
                    <a:lnTo>
                      <a:pt x="13" y="484"/>
                    </a:lnTo>
                    <a:lnTo>
                      <a:pt x="18" y="502"/>
                    </a:lnTo>
                    <a:lnTo>
                      <a:pt x="23" y="522"/>
                    </a:lnTo>
                    <a:lnTo>
                      <a:pt x="31" y="540"/>
                    </a:lnTo>
                    <a:lnTo>
                      <a:pt x="39" y="559"/>
                    </a:lnTo>
                    <a:lnTo>
                      <a:pt x="49" y="577"/>
                    </a:lnTo>
                    <a:lnTo>
                      <a:pt x="58" y="596"/>
                    </a:lnTo>
                    <a:lnTo>
                      <a:pt x="70" y="614"/>
                    </a:lnTo>
                    <a:lnTo>
                      <a:pt x="80" y="631"/>
                    </a:lnTo>
                    <a:lnTo>
                      <a:pt x="93" y="650"/>
                    </a:lnTo>
                    <a:lnTo>
                      <a:pt x="121" y="684"/>
                    </a:lnTo>
                    <a:lnTo>
                      <a:pt x="152" y="719"/>
                    </a:lnTo>
                    <a:lnTo>
                      <a:pt x="186" y="752"/>
                    </a:lnTo>
                    <a:lnTo>
                      <a:pt x="223" y="785"/>
                    </a:lnTo>
                    <a:lnTo>
                      <a:pt x="263" y="815"/>
                    </a:lnTo>
                    <a:lnTo>
                      <a:pt x="306" y="845"/>
                    </a:lnTo>
                    <a:lnTo>
                      <a:pt x="351" y="874"/>
                    </a:lnTo>
                    <a:lnTo>
                      <a:pt x="400" y="902"/>
                    </a:lnTo>
                    <a:lnTo>
                      <a:pt x="450" y="929"/>
                    </a:lnTo>
                    <a:lnTo>
                      <a:pt x="450" y="544"/>
                    </a:lnTo>
                    <a:close/>
                  </a:path>
                </a:pathLst>
              </a:custGeom>
              <a:solidFill>
                <a:srgbClr val="C0C0C0"/>
              </a:solidFill>
              <a:ln>
                <a:noFill/>
              </a:ln>
              <a:effectLst/>
            </p:spPr>
            <p:txBody>
              <a:bodyPr/>
              <a:lstStyle/>
              <a:p>
                <a:pPr>
                  <a:defRPr/>
                </a:pPr>
                <a:endParaRPr lang="zh-CN" altLang="en-US" sz="1600" b="1" kern="0">
                  <a:solidFill>
                    <a:sysClr val="windowText" lastClr="000000"/>
                  </a:solidFill>
                  <a:latin typeface="微软雅黑"/>
                  <a:ea typeface="微软雅黑"/>
                </a:endParaRPr>
              </a:p>
            </p:txBody>
          </p:sp>
          <p:sp>
            <p:nvSpPr>
              <p:cNvPr id="68" name="Freeform 18"/>
              <p:cNvSpPr/>
              <p:nvPr/>
            </p:nvSpPr>
            <p:spPr bwMode="auto">
              <a:xfrm>
                <a:off x="1789" y="2112"/>
                <a:ext cx="1089" cy="927"/>
              </a:xfrm>
              <a:custGeom>
                <a:avLst/>
                <a:gdLst>
                  <a:gd name="T0" fmla="*/ 1089 w 1089"/>
                  <a:gd name="T1" fmla="*/ 386 h 929"/>
                  <a:gd name="T2" fmla="*/ 0 w 1089"/>
                  <a:gd name="T3" fmla="*/ 929 h 929"/>
                  <a:gd name="T4" fmla="*/ 0 w 1089"/>
                  <a:gd name="T5" fmla="*/ 544 h 929"/>
                  <a:gd name="T6" fmla="*/ 1089 w 1089"/>
                  <a:gd name="T7" fmla="*/ 0 h 929"/>
                  <a:gd name="T8" fmla="*/ 1089 w 1089"/>
                  <a:gd name="T9" fmla="*/ 386 h 929"/>
                </a:gdLst>
                <a:ahLst/>
                <a:cxnLst>
                  <a:cxn ang="0">
                    <a:pos x="T0" y="T1"/>
                  </a:cxn>
                  <a:cxn ang="0">
                    <a:pos x="T2" y="T3"/>
                  </a:cxn>
                  <a:cxn ang="0">
                    <a:pos x="T4" y="T5"/>
                  </a:cxn>
                  <a:cxn ang="0">
                    <a:pos x="T6" y="T7"/>
                  </a:cxn>
                  <a:cxn ang="0">
                    <a:pos x="T8" y="T9"/>
                  </a:cxn>
                </a:cxnLst>
                <a:rect l="0" t="0" r="r" b="b"/>
                <a:pathLst>
                  <a:path w="1089" h="929">
                    <a:moveTo>
                      <a:pt x="1089" y="386"/>
                    </a:moveTo>
                    <a:lnTo>
                      <a:pt x="0" y="929"/>
                    </a:lnTo>
                    <a:lnTo>
                      <a:pt x="0" y="544"/>
                    </a:lnTo>
                    <a:lnTo>
                      <a:pt x="1089" y="0"/>
                    </a:lnTo>
                    <a:lnTo>
                      <a:pt x="1089" y="386"/>
                    </a:lnTo>
                    <a:close/>
                  </a:path>
                </a:pathLst>
              </a:custGeom>
              <a:solidFill>
                <a:srgbClr val="B2B2B2"/>
              </a:solidFill>
              <a:ln>
                <a:noFill/>
              </a:ln>
              <a:effectLst/>
            </p:spPr>
            <p:txBody>
              <a:bodyPr/>
              <a:lstStyle/>
              <a:p>
                <a:pPr>
                  <a:defRPr/>
                </a:pPr>
                <a:endParaRPr lang="zh-CN" altLang="en-US" sz="1600" b="1" kern="0">
                  <a:solidFill>
                    <a:sysClr val="windowText" lastClr="000000"/>
                  </a:solidFill>
                  <a:latin typeface="微软雅黑"/>
                  <a:ea typeface="微软雅黑"/>
                </a:endParaRPr>
              </a:p>
            </p:txBody>
          </p:sp>
        </p:grpSp>
        <p:grpSp>
          <p:nvGrpSpPr>
            <p:cNvPr id="49165" name="Group 19"/>
            <p:cNvGrpSpPr/>
            <p:nvPr/>
          </p:nvGrpSpPr>
          <p:grpSpPr bwMode="auto">
            <a:xfrm>
              <a:off x="4156486" y="3799393"/>
              <a:ext cx="2728821" cy="1649696"/>
              <a:chOff x="2880" y="2112"/>
              <a:chExt cx="1539" cy="929"/>
            </a:xfrm>
          </p:grpSpPr>
          <p:sp>
            <p:nvSpPr>
              <p:cNvPr id="63" name="Freeform 20"/>
              <p:cNvSpPr/>
              <p:nvPr/>
            </p:nvSpPr>
            <p:spPr bwMode="auto">
              <a:xfrm>
                <a:off x="2880" y="2112"/>
                <a:ext cx="1539" cy="544"/>
              </a:xfrm>
              <a:custGeom>
                <a:avLst/>
                <a:gdLst>
                  <a:gd name="T0" fmla="*/ 0 w 1539"/>
                  <a:gd name="T1" fmla="*/ 0 h 544"/>
                  <a:gd name="T2" fmla="*/ 1089 w 1539"/>
                  <a:gd name="T3" fmla="*/ 544 h 544"/>
                  <a:gd name="T4" fmla="*/ 1089 w 1539"/>
                  <a:gd name="T5" fmla="*/ 544 h 544"/>
                  <a:gd name="T6" fmla="*/ 1139 w 1539"/>
                  <a:gd name="T7" fmla="*/ 518 h 544"/>
                  <a:gd name="T8" fmla="*/ 1188 w 1539"/>
                  <a:gd name="T9" fmla="*/ 490 h 544"/>
                  <a:gd name="T10" fmla="*/ 1233 w 1539"/>
                  <a:gd name="T11" fmla="*/ 461 h 544"/>
                  <a:gd name="T12" fmla="*/ 1276 w 1539"/>
                  <a:gd name="T13" fmla="*/ 431 h 544"/>
                  <a:gd name="T14" fmla="*/ 1316 w 1539"/>
                  <a:gd name="T15" fmla="*/ 399 h 544"/>
                  <a:gd name="T16" fmla="*/ 1353 w 1539"/>
                  <a:gd name="T17" fmla="*/ 367 h 544"/>
                  <a:gd name="T18" fmla="*/ 1387 w 1539"/>
                  <a:gd name="T19" fmla="*/ 334 h 544"/>
                  <a:gd name="T20" fmla="*/ 1418 w 1539"/>
                  <a:gd name="T21" fmla="*/ 300 h 544"/>
                  <a:gd name="T22" fmla="*/ 1446 w 1539"/>
                  <a:gd name="T23" fmla="*/ 266 h 544"/>
                  <a:gd name="T24" fmla="*/ 1459 w 1539"/>
                  <a:gd name="T25" fmla="*/ 247 h 544"/>
                  <a:gd name="T26" fmla="*/ 1469 w 1539"/>
                  <a:gd name="T27" fmla="*/ 230 h 544"/>
                  <a:gd name="T28" fmla="*/ 1481 w 1539"/>
                  <a:gd name="T29" fmla="*/ 211 h 544"/>
                  <a:gd name="T30" fmla="*/ 1490 w 1539"/>
                  <a:gd name="T31" fmla="*/ 193 h 544"/>
                  <a:gd name="T32" fmla="*/ 1500 w 1539"/>
                  <a:gd name="T33" fmla="*/ 175 h 544"/>
                  <a:gd name="T34" fmla="*/ 1508 w 1539"/>
                  <a:gd name="T35" fmla="*/ 156 h 544"/>
                  <a:gd name="T36" fmla="*/ 1516 w 1539"/>
                  <a:gd name="T37" fmla="*/ 136 h 544"/>
                  <a:gd name="T38" fmla="*/ 1521 w 1539"/>
                  <a:gd name="T39" fmla="*/ 118 h 544"/>
                  <a:gd name="T40" fmla="*/ 1526 w 1539"/>
                  <a:gd name="T41" fmla="*/ 99 h 544"/>
                  <a:gd name="T42" fmla="*/ 1531 w 1539"/>
                  <a:gd name="T43" fmla="*/ 79 h 544"/>
                  <a:gd name="T44" fmla="*/ 1534 w 1539"/>
                  <a:gd name="T45" fmla="*/ 60 h 544"/>
                  <a:gd name="T46" fmla="*/ 1537 w 1539"/>
                  <a:gd name="T47" fmla="*/ 40 h 544"/>
                  <a:gd name="T48" fmla="*/ 1538 w 1539"/>
                  <a:gd name="T49" fmla="*/ 20 h 544"/>
                  <a:gd name="T50" fmla="*/ 1539 w 1539"/>
                  <a:gd name="T51" fmla="*/ 0 h 544"/>
                  <a:gd name="T52" fmla="*/ 0 w 1539"/>
                  <a:gd name="T5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4">
                    <a:moveTo>
                      <a:pt x="0" y="0"/>
                    </a:moveTo>
                    <a:lnTo>
                      <a:pt x="1089" y="544"/>
                    </a:lnTo>
                    <a:lnTo>
                      <a:pt x="1089" y="544"/>
                    </a:lnTo>
                    <a:lnTo>
                      <a:pt x="1139" y="518"/>
                    </a:lnTo>
                    <a:lnTo>
                      <a:pt x="1188" y="490"/>
                    </a:lnTo>
                    <a:lnTo>
                      <a:pt x="1233" y="461"/>
                    </a:lnTo>
                    <a:lnTo>
                      <a:pt x="1276" y="431"/>
                    </a:lnTo>
                    <a:lnTo>
                      <a:pt x="1316" y="399"/>
                    </a:lnTo>
                    <a:lnTo>
                      <a:pt x="1353" y="367"/>
                    </a:lnTo>
                    <a:lnTo>
                      <a:pt x="1387" y="334"/>
                    </a:lnTo>
                    <a:lnTo>
                      <a:pt x="1418" y="300"/>
                    </a:lnTo>
                    <a:lnTo>
                      <a:pt x="1446" y="266"/>
                    </a:lnTo>
                    <a:lnTo>
                      <a:pt x="1459" y="247"/>
                    </a:lnTo>
                    <a:lnTo>
                      <a:pt x="1469" y="230"/>
                    </a:lnTo>
                    <a:lnTo>
                      <a:pt x="1481" y="211"/>
                    </a:lnTo>
                    <a:lnTo>
                      <a:pt x="1490" y="193"/>
                    </a:lnTo>
                    <a:lnTo>
                      <a:pt x="1500" y="175"/>
                    </a:lnTo>
                    <a:lnTo>
                      <a:pt x="1508" y="156"/>
                    </a:lnTo>
                    <a:lnTo>
                      <a:pt x="1516" y="136"/>
                    </a:lnTo>
                    <a:lnTo>
                      <a:pt x="1521" y="118"/>
                    </a:lnTo>
                    <a:lnTo>
                      <a:pt x="1526" y="99"/>
                    </a:lnTo>
                    <a:lnTo>
                      <a:pt x="1531" y="79"/>
                    </a:lnTo>
                    <a:lnTo>
                      <a:pt x="1534" y="60"/>
                    </a:lnTo>
                    <a:lnTo>
                      <a:pt x="1537" y="40"/>
                    </a:lnTo>
                    <a:lnTo>
                      <a:pt x="1538" y="20"/>
                    </a:lnTo>
                    <a:lnTo>
                      <a:pt x="1539" y="0"/>
                    </a:lnTo>
                    <a:lnTo>
                      <a:pt x="0" y="0"/>
                    </a:lnTo>
                    <a:close/>
                  </a:path>
                </a:pathLst>
              </a:cu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a:lstStyle/>
              <a:p>
                <a:pPr>
                  <a:defRPr/>
                </a:pPr>
                <a:endParaRPr lang="zh-CN" altLang="en-US" sz="1600" b="1" kern="0">
                  <a:solidFill>
                    <a:srgbClr val="FFFFFF"/>
                  </a:solidFill>
                  <a:latin typeface="微软雅黑"/>
                  <a:ea typeface="微软雅黑"/>
                </a:endParaRPr>
              </a:p>
            </p:txBody>
          </p:sp>
          <p:sp>
            <p:nvSpPr>
              <p:cNvPr id="64" name="Freeform 21"/>
              <p:cNvSpPr/>
              <p:nvPr/>
            </p:nvSpPr>
            <p:spPr bwMode="auto">
              <a:xfrm>
                <a:off x="3968" y="2112"/>
                <a:ext cx="450" cy="929"/>
              </a:xfrm>
              <a:custGeom>
                <a:avLst/>
                <a:gdLst>
                  <a:gd name="T0" fmla="*/ 0 w 450"/>
                  <a:gd name="T1" fmla="*/ 544 h 929"/>
                  <a:gd name="T2" fmla="*/ 0 w 450"/>
                  <a:gd name="T3" fmla="*/ 544 h 929"/>
                  <a:gd name="T4" fmla="*/ 50 w 450"/>
                  <a:gd name="T5" fmla="*/ 518 h 929"/>
                  <a:gd name="T6" fmla="*/ 99 w 450"/>
                  <a:gd name="T7" fmla="*/ 490 h 929"/>
                  <a:gd name="T8" fmla="*/ 144 w 450"/>
                  <a:gd name="T9" fmla="*/ 461 h 929"/>
                  <a:gd name="T10" fmla="*/ 187 w 450"/>
                  <a:gd name="T11" fmla="*/ 431 h 929"/>
                  <a:gd name="T12" fmla="*/ 227 w 450"/>
                  <a:gd name="T13" fmla="*/ 399 h 929"/>
                  <a:gd name="T14" fmla="*/ 264 w 450"/>
                  <a:gd name="T15" fmla="*/ 367 h 929"/>
                  <a:gd name="T16" fmla="*/ 298 w 450"/>
                  <a:gd name="T17" fmla="*/ 334 h 929"/>
                  <a:gd name="T18" fmla="*/ 329 w 450"/>
                  <a:gd name="T19" fmla="*/ 300 h 929"/>
                  <a:gd name="T20" fmla="*/ 357 w 450"/>
                  <a:gd name="T21" fmla="*/ 266 h 929"/>
                  <a:gd name="T22" fmla="*/ 370 w 450"/>
                  <a:gd name="T23" fmla="*/ 247 h 929"/>
                  <a:gd name="T24" fmla="*/ 380 w 450"/>
                  <a:gd name="T25" fmla="*/ 230 h 929"/>
                  <a:gd name="T26" fmla="*/ 392 w 450"/>
                  <a:gd name="T27" fmla="*/ 211 h 929"/>
                  <a:gd name="T28" fmla="*/ 401 w 450"/>
                  <a:gd name="T29" fmla="*/ 193 h 929"/>
                  <a:gd name="T30" fmla="*/ 411 w 450"/>
                  <a:gd name="T31" fmla="*/ 175 h 929"/>
                  <a:gd name="T32" fmla="*/ 419 w 450"/>
                  <a:gd name="T33" fmla="*/ 156 h 929"/>
                  <a:gd name="T34" fmla="*/ 427 w 450"/>
                  <a:gd name="T35" fmla="*/ 136 h 929"/>
                  <a:gd name="T36" fmla="*/ 432 w 450"/>
                  <a:gd name="T37" fmla="*/ 118 h 929"/>
                  <a:gd name="T38" fmla="*/ 437 w 450"/>
                  <a:gd name="T39" fmla="*/ 99 h 929"/>
                  <a:gd name="T40" fmla="*/ 442 w 450"/>
                  <a:gd name="T41" fmla="*/ 79 h 929"/>
                  <a:gd name="T42" fmla="*/ 445 w 450"/>
                  <a:gd name="T43" fmla="*/ 60 h 929"/>
                  <a:gd name="T44" fmla="*/ 448 w 450"/>
                  <a:gd name="T45" fmla="*/ 40 h 929"/>
                  <a:gd name="T46" fmla="*/ 449 w 450"/>
                  <a:gd name="T47" fmla="*/ 20 h 929"/>
                  <a:gd name="T48" fmla="*/ 450 w 450"/>
                  <a:gd name="T49" fmla="*/ 0 h 929"/>
                  <a:gd name="T50" fmla="*/ 450 w 450"/>
                  <a:gd name="T51" fmla="*/ 386 h 929"/>
                  <a:gd name="T52" fmla="*/ 450 w 450"/>
                  <a:gd name="T53" fmla="*/ 386 h 929"/>
                  <a:gd name="T54" fmla="*/ 449 w 450"/>
                  <a:gd name="T55" fmla="*/ 406 h 929"/>
                  <a:gd name="T56" fmla="*/ 448 w 450"/>
                  <a:gd name="T57" fmla="*/ 425 h 929"/>
                  <a:gd name="T58" fmla="*/ 445 w 450"/>
                  <a:gd name="T59" fmla="*/ 444 h 929"/>
                  <a:gd name="T60" fmla="*/ 442 w 450"/>
                  <a:gd name="T61" fmla="*/ 464 h 929"/>
                  <a:gd name="T62" fmla="*/ 437 w 450"/>
                  <a:gd name="T63" fmla="*/ 484 h 929"/>
                  <a:gd name="T64" fmla="*/ 432 w 450"/>
                  <a:gd name="T65" fmla="*/ 502 h 929"/>
                  <a:gd name="T66" fmla="*/ 427 w 450"/>
                  <a:gd name="T67" fmla="*/ 522 h 929"/>
                  <a:gd name="T68" fmla="*/ 419 w 450"/>
                  <a:gd name="T69" fmla="*/ 540 h 929"/>
                  <a:gd name="T70" fmla="*/ 411 w 450"/>
                  <a:gd name="T71" fmla="*/ 559 h 929"/>
                  <a:gd name="T72" fmla="*/ 401 w 450"/>
                  <a:gd name="T73" fmla="*/ 577 h 929"/>
                  <a:gd name="T74" fmla="*/ 392 w 450"/>
                  <a:gd name="T75" fmla="*/ 596 h 929"/>
                  <a:gd name="T76" fmla="*/ 380 w 450"/>
                  <a:gd name="T77" fmla="*/ 614 h 929"/>
                  <a:gd name="T78" fmla="*/ 370 w 450"/>
                  <a:gd name="T79" fmla="*/ 631 h 929"/>
                  <a:gd name="T80" fmla="*/ 357 w 450"/>
                  <a:gd name="T81" fmla="*/ 650 h 929"/>
                  <a:gd name="T82" fmla="*/ 329 w 450"/>
                  <a:gd name="T83" fmla="*/ 684 h 929"/>
                  <a:gd name="T84" fmla="*/ 298 w 450"/>
                  <a:gd name="T85" fmla="*/ 719 h 929"/>
                  <a:gd name="T86" fmla="*/ 264 w 450"/>
                  <a:gd name="T87" fmla="*/ 752 h 929"/>
                  <a:gd name="T88" fmla="*/ 227 w 450"/>
                  <a:gd name="T89" fmla="*/ 785 h 929"/>
                  <a:gd name="T90" fmla="*/ 187 w 450"/>
                  <a:gd name="T91" fmla="*/ 815 h 929"/>
                  <a:gd name="T92" fmla="*/ 144 w 450"/>
                  <a:gd name="T93" fmla="*/ 845 h 929"/>
                  <a:gd name="T94" fmla="*/ 99 w 450"/>
                  <a:gd name="T95" fmla="*/ 874 h 929"/>
                  <a:gd name="T96" fmla="*/ 50 w 450"/>
                  <a:gd name="T97" fmla="*/ 902 h 929"/>
                  <a:gd name="T98" fmla="*/ 0 w 450"/>
                  <a:gd name="T99" fmla="*/ 929 h 929"/>
                  <a:gd name="T100" fmla="*/ 0 w 450"/>
                  <a:gd name="T101" fmla="*/ 54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929">
                    <a:moveTo>
                      <a:pt x="0" y="544"/>
                    </a:moveTo>
                    <a:lnTo>
                      <a:pt x="0" y="544"/>
                    </a:lnTo>
                    <a:lnTo>
                      <a:pt x="50" y="518"/>
                    </a:lnTo>
                    <a:lnTo>
                      <a:pt x="99" y="490"/>
                    </a:lnTo>
                    <a:lnTo>
                      <a:pt x="144" y="461"/>
                    </a:lnTo>
                    <a:lnTo>
                      <a:pt x="187" y="431"/>
                    </a:lnTo>
                    <a:lnTo>
                      <a:pt x="227" y="399"/>
                    </a:lnTo>
                    <a:lnTo>
                      <a:pt x="264" y="367"/>
                    </a:lnTo>
                    <a:lnTo>
                      <a:pt x="298" y="334"/>
                    </a:lnTo>
                    <a:lnTo>
                      <a:pt x="329" y="300"/>
                    </a:lnTo>
                    <a:lnTo>
                      <a:pt x="357" y="266"/>
                    </a:lnTo>
                    <a:lnTo>
                      <a:pt x="370" y="247"/>
                    </a:lnTo>
                    <a:lnTo>
                      <a:pt x="380" y="230"/>
                    </a:lnTo>
                    <a:lnTo>
                      <a:pt x="392" y="211"/>
                    </a:lnTo>
                    <a:lnTo>
                      <a:pt x="401" y="193"/>
                    </a:lnTo>
                    <a:lnTo>
                      <a:pt x="411" y="175"/>
                    </a:lnTo>
                    <a:lnTo>
                      <a:pt x="419" y="156"/>
                    </a:lnTo>
                    <a:lnTo>
                      <a:pt x="427" y="136"/>
                    </a:lnTo>
                    <a:lnTo>
                      <a:pt x="432" y="118"/>
                    </a:lnTo>
                    <a:lnTo>
                      <a:pt x="437" y="99"/>
                    </a:lnTo>
                    <a:lnTo>
                      <a:pt x="442" y="79"/>
                    </a:lnTo>
                    <a:lnTo>
                      <a:pt x="445" y="60"/>
                    </a:lnTo>
                    <a:lnTo>
                      <a:pt x="448" y="40"/>
                    </a:lnTo>
                    <a:lnTo>
                      <a:pt x="449" y="20"/>
                    </a:lnTo>
                    <a:lnTo>
                      <a:pt x="450" y="0"/>
                    </a:lnTo>
                    <a:lnTo>
                      <a:pt x="450" y="386"/>
                    </a:lnTo>
                    <a:lnTo>
                      <a:pt x="450" y="386"/>
                    </a:lnTo>
                    <a:lnTo>
                      <a:pt x="449" y="406"/>
                    </a:lnTo>
                    <a:lnTo>
                      <a:pt x="448" y="425"/>
                    </a:lnTo>
                    <a:lnTo>
                      <a:pt x="445" y="444"/>
                    </a:lnTo>
                    <a:lnTo>
                      <a:pt x="442" y="464"/>
                    </a:lnTo>
                    <a:lnTo>
                      <a:pt x="437" y="484"/>
                    </a:lnTo>
                    <a:lnTo>
                      <a:pt x="432" y="502"/>
                    </a:lnTo>
                    <a:lnTo>
                      <a:pt x="427" y="522"/>
                    </a:lnTo>
                    <a:lnTo>
                      <a:pt x="419" y="540"/>
                    </a:lnTo>
                    <a:lnTo>
                      <a:pt x="411" y="559"/>
                    </a:lnTo>
                    <a:lnTo>
                      <a:pt x="401" y="577"/>
                    </a:lnTo>
                    <a:lnTo>
                      <a:pt x="392" y="596"/>
                    </a:lnTo>
                    <a:lnTo>
                      <a:pt x="380" y="614"/>
                    </a:lnTo>
                    <a:lnTo>
                      <a:pt x="370" y="631"/>
                    </a:lnTo>
                    <a:lnTo>
                      <a:pt x="357" y="650"/>
                    </a:lnTo>
                    <a:lnTo>
                      <a:pt x="329" y="684"/>
                    </a:lnTo>
                    <a:lnTo>
                      <a:pt x="298" y="719"/>
                    </a:lnTo>
                    <a:lnTo>
                      <a:pt x="264" y="752"/>
                    </a:lnTo>
                    <a:lnTo>
                      <a:pt x="227" y="785"/>
                    </a:lnTo>
                    <a:lnTo>
                      <a:pt x="187" y="815"/>
                    </a:lnTo>
                    <a:lnTo>
                      <a:pt x="144" y="845"/>
                    </a:lnTo>
                    <a:lnTo>
                      <a:pt x="99" y="874"/>
                    </a:lnTo>
                    <a:lnTo>
                      <a:pt x="50" y="902"/>
                    </a:lnTo>
                    <a:lnTo>
                      <a:pt x="0" y="929"/>
                    </a:lnTo>
                    <a:lnTo>
                      <a:pt x="0" y="544"/>
                    </a:lnTo>
                    <a:close/>
                  </a:path>
                </a:pathLst>
              </a:cu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a:lstStyle/>
              <a:p>
                <a:pPr>
                  <a:defRPr/>
                </a:pPr>
                <a:endParaRPr lang="zh-CN" altLang="en-US" sz="1600" b="1" kern="0">
                  <a:solidFill>
                    <a:srgbClr val="FFFFFF"/>
                  </a:solidFill>
                  <a:latin typeface="微软雅黑"/>
                  <a:ea typeface="微软雅黑"/>
                </a:endParaRPr>
              </a:p>
            </p:txBody>
          </p:sp>
          <p:sp>
            <p:nvSpPr>
              <p:cNvPr id="65" name="Freeform 22"/>
              <p:cNvSpPr/>
              <p:nvPr/>
            </p:nvSpPr>
            <p:spPr bwMode="auto">
              <a:xfrm>
                <a:off x="2880" y="2112"/>
                <a:ext cx="1089" cy="929"/>
              </a:xfrm>
              <a:custGeom>
                <a:avLst/>
                <a:gdLst>
                  <a:gd name="T0" fmla="*/ 0 w 1089"/>
                  <a:gd name="T1" fmla="*/ 386 h 929"/>
                  <a:gd name="T2" fmla="*/ 1089 w 1089"/>
                  <a:gd name="T3" fmla="*/ 929 h 929"/>
                  <a:gd name="T4" fmla="*/ 1089 w 1089"/>
                  <a:gd name="T5" fmla="*/ 544 h 929"/>
                  <a:gd name="T6" fmla="*/ 0 w 1089"/>
                  <a:gd name="T7" fmla="*/ 0 h 929"/>
                  <a:gd name="T8" fmla="*/ 0 w 1089"/>
                  <a:gd name="T9" fmla="*/ 386 h 929"/>
                </a:gdLst>
                <a:ahLst/>
                <a:cxnLst>
                  <a:cxn ang="0">
                    <a:pos x="T0" y="T1"/>
                  </a:cxn>
                  <a:cxn ang="0">
                    <a:pos x="T2" y="T3"/>
                  </a:cxn>
                  <a:cxn ang="0">
                    <a:pos x="T4" y="T5"/>
                  </a:cxn>
                  <a:cxn ang="0">
                    <a:pos x="T6" y="T7"/>
                  </a:cxn>
                  <a:cxn ang="0">
                    <a:pos x="T8" y="T9"/>
                  </a:cxn>
                </a:cxnLst>
                <a:rect l="0" t="0" r="r" b="b"/>
                <a:pathLst>
                  <a:path w="1089" h="929">
                    <a:moveTo>
                      <a:pt x="0" y="386"/>
                    </a:moveTo>
                    <a:lnTo>
                      <a:pt x="1089" y="929"/>
                    </a:lnTo>
                    <a:lnTo>
                      <a:pt x="1089" y="544"/>
                    </a:lnTo>
                    <a:lnTo>
                      <a:pt x="0" y="0"/>
                    </a:lnTo>
                    <a:lnTo>
                      <a:pt x="0" y="386"/>
                    </a:lnTo>
                    <a:close/>
                  </a:path>
                </a:pathLst>
              </a:custGeom>
              <a:gradFill rotWithShape="1">
                <a:gsLst>
                  <a:gs pos="0">
                    <a:srgbClr val="E20000">
                      <a:shade val="51000"/>
                      <a:satMod val="130000"/>
                    </a:srgbClr>
                  </a:gs>
                  <a:gs pos="80000">
                    <a:srgbClr val="E20000">
                      <a:shade val="93000"/>
                      <a:satMod val="130000"/>
                    </a:srgbClr>
                  </a:gs>
                  <a:gs pos="100000">
                    <a:srgbClr val="E20000">
                      <a:shade val="94000"/>
                      <a:satMod val="135000"/>
                    </a:srgbClr>
                  </a:gs>
                </a:gsLst>
                <a:lin ang="16200000" scaled="0"/>
              </a:gradFill>
              <a:ln w="9525" cap="flat" cmpd="sng" algn="ctr">
                <a:solidFill>
                  <a:srgbClr val="E20000">
                    <a:shade val="95000"/>
                    <a:satMod val="105000"/>
                  </a:srgbClr>
                </a:solidFill>
                <a:prstDash val="solid"/>
              </a:ln>
              <a:effectLst>
                <a:outerShdw blurRad="40000" dist="23000" dir="5400000" rotWithShape="0">
                  <a:srgbClr val="000000">
                    <a:alpha val="35000"/>
                  </a:srgbClr>
                </a:outerShdw>
              </a:effectLst>
            </p:spPr>
            <p:txBody>
              <a:bodyPr/>
              <a:lstStyle/>
              <a:p>
                <a:pPr>
                  <a:defRPr/>
                </a:pPr>
                <a:endParaRPr lang="zh-CN" altLang="en-US" sz="1600" b="1" kern="0">
                  <a:solidFill>
                    <a:srgbClr val="FFFFFF"/>
                  </a:solidFill>
                  <a:latin typeface="微软雅黑"/>
                  <a:ea typeface="微软雅黑"/>
                </a:endParaRPr>
              </a:p>
            </p:txBody>
          </p:sp>
        </p:grpSp>
        <p:grpSp>
          <p:nvGrpSpPr>
            <p:cNvPr id="49166" name="Group 23"/>
            <p:cNvGrpSpPr/>
            <p:nvPr/>
          </p:nvGrpSpPr>
          <p:grpSpPr bwMode="auto">
            <a:xfrm>
              <a:off x="3906602" y="4000629"/>
              <a:ext cx="1932731" cy="2047746"/>
              <a:chOff x="2880" y="2112"/>
              <a:chExt cx="1089" cy="1154"/>
            </a:xfrm>
          </p:grpSpPr>
          <p:sp>
            <p:nvSpPr>
              <p:cNvPr id="61" name="Freeform 24"/>
              <p:cNvSpPr/>
              <p:nvPr/>
            </p:nvSpPr>
            <p:spPr bwMode="auto">
              <a:xfrm>
                <a:off x="2880" y="2112"/>
                <a:ext cx="1089" cy="772"/>
              </a:xfrm>
              <a:custGeom>
                <a:avLst/>
                <a:gdLst>
                  <a:gd name="T0" fmla="*/ 1089 w 1089"/>
                  <a:gd name="T1" fmla="*/ 544 h 770"/>
                  <a:gd name="T2" fmla="*/ 1089 w 1089"/>
                  <a:gd name="T3" fmla="*/ 544 h 770"/>
                  <a:gd name="T4" fmla="*/ 1035 w 1089"/>
                  <a:gd name="T5" fmla="*/ 571 h 770"/>
                  <a:gd name="T6" fmla="*/ 979 w 1089"/>
                  <a:gd name="T7" fmla="*/ 594 h 770"/>
                  <a:gd name="T8" fmla="*/ 921 w 1089"/>
                  <a:gd name="T9" fmla="*/ 617 h 770"/>
                  <a:gd name="T10" fmla="*/ 860 w 1089"/>
                  <a:gd name="T11" fmla="*/ 638 h 770"/>
                  <a:gd name="T12" fmla="*/ 798 w 1089"/>
                  <a:gd name="T13" fmla="*/ 658 h 770"/>
                  <a:gd name="T14" fmla="*/ 733 w 1089"/>
                  <a:gd name="T15" fmla="*/ 678 h 770"/>
                  <a:gd name="T16" fmla="*/ 667 w 1089"/>
                  <a:gd name="T17" fmla="*/ 693 h 770"/>
                  <a:gd name="T18" fmla="*/ 599 w 1089"/>
                  <a:gd name="T19" fmla="*/ 709 h 770"/>
                  <a:gd name="T20" fmla="*/ 529 w 1089"/>
                  <a:gd name="T21" fmla="*/ 723 h 770"/>
                  <a:gd name="T22" fmla="*/ 457 w 1089"/>
                  <a:gd name="T23" fmla="*/ 736 h 770"/>
                  <a:gd name="T24" fmla="*/ 385 w 1089"/>
                  <a:gd name="T25" fmla="*/ 745 h 770"/>
                  <a:gd name="T26" fmla="*/ 311 w 1089"/>
                  <a:gd name="T27" fmla="*/ 754 h 770"/>
                  <a:gd name="T28" fmla="*/ 234 w 1089"/>
                  <a:gd name="T29" fmla="*/ 761 h 770"/>
                  <a:gd name="T30" fmla="*/ 157 w 1089"/>
                  <a:gd name="T31" fmla="*/ 766 h 770"/>
                  <a:gd name="T32" fmla="*/ 79 w 1089"/>
                  <a:gd name="T33" fmla="*/ 769 h 770"/>
                  <a:gd name="T34" fmla="*/ 0 w 1089"/>
                  <a:gd name="T35" fmla="*/ 770 h 770"/>
                  <a:gd name="T36" fmla="*/ 0 w 1089"/>
                  <a:gd name="T37" fmla="*/ 0 h 770"/>
                  <a:gd name="T38" fmla="*/ 1089 w 1089"/>
                  <a:gd name="T39" fmla="*/ 5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70">
                    <a:moveTo>
                      <a:pt x="1089" y="544"/>
                    </a:moveTo>
                    <a:lnTo>
                      <a:pt x="1089" y="544"/>
                    </a:lnTo>
                    <a:lnTo>
                      <a:pt x="1035" y="571"/>
                    </a:lnTo>
                    <a:lnTo>
                      <a:pt x="979" y="594"/>
                    </a:lnTo>
                    <a:lnTo>
                      <a:pt x="921" y="617"/>
                    </a:lnTo>
                    <a:lnTo>
                      <a:pt x="860" y="638"/>
                    </a:lnTo>
                    <a:lnTo>
                      <a:pt x="798" y="658"/>
                    </a:lnTo>
                    <a:lnTo>
                      <a:pt x="733" y="678"/>
                    </a:lnTo>
                    <a:lnTo>
                      <a:pt x="667" y="693"/>
                    </a:lnTo>
                    <a:lnTo>
                      <a:pt x="599" y="709"/>
                    </a:lnTo>
                    <a:lnTo>
                      <a:pt x="529" y="723"/>
                    </a:lnTo>
                    <a:lnTo>
                      <a:pt x="457" y="736"/>
                    </a:lnTo>
                    <a:lnTo>
                      <a:pt x="385" y="745"/>
                    </a:lnTo>
                    <a:lnTo>
                      <a:pt x="311" y="754"/>
                    </a:lnTo>
                    <a:lnTo>
                      <a:pt x="234" y="761"/>
                    </a:lnTo>
                    <a:lnTo>
                      <a:pt x="157" y="766"/>
                    </a:lnTo>
                    <a:lnTo>
                      <a:pt x="79" y="769"/>
                    </a:lnTo>
                    <a:lnTo>
                      <a:pt x="0" y="770"/>
                    </a:lnTo>
                    <a:lnTo>
                      <a:pt x="0" y="0"/>
                    </a:lnTo>
                    <a:lnTo>
                      <a:pt x="1089" y="544"/>
                    </a:lnTo>
                    <a:close/>
                  </a:path>
                </a:pathLst>
              </a:custGeom>
              <a:solidFill>
                <a:srgbClr val="FFFFFF"/>
              </a:solidFill>
              <a:ln>
                <a:noFill/>
              </a:ln>
              <a:effectLst/>
            </p:spPr>
            <p:txBody>
              <a:bodyPr wrap="none" anchor="ctr"/>
              <a:lstStyle/>
              <a:p>
                <a:pPr>
                  <a:defRPr/>
                </a:pPr>
                <a:endParaRPr lang="zh-CN" altLang="en-US" sz="1600" b="1" kern="0">
                  <a:solidFill>
                    <a:sysClr val="windowText" lastClr="000000"/>
                  </a:solidFill>
                  <a:latin typeface="微软雅黑"/>
                  <a:ea typeface="微软雅黑"/>
                </a:endParaRPr>
              </a:p>
            </p:txBody>
          </p:sp>
          <p:sp>
            <p:nvSpPr>
              <p:cNvPr id="62" name="Freeform 25"/>
              <p:cNvSpPr/>
              <p:nvPr/>
            </p:nvSpPr>
            <p:spPr bwMode="auto">
              <a:xfrm>
                <a:off x="2880" y="2656"/>
                <a:ext cx="1089" cy="610"/>
              </a:xfrm>
              <a:custGeom>
                <a:avLst/>
                <a:gdLst>
                  <a:gd name="T0" fmla="*/ 0 w 1089"/>
                  <a:gd name="T1" fmla="*/ 226 h 610"/>
                  <a:gd name="T2" fmla="*/ 0 w 1089"/>
                  <a:gd name="T3" fmla="*/ 226 h 610"/>
                  <a:gd name="T4" fmla="*/ 79 w 1089"/>
                  <a:gd name="T5" fmla="*/ 225 h 610"/>
                  <a:gd name="T6" fmla="*/ 157 w 1089"/>
                  <a:gd name="T7" fmla="*/ 222 h 610"/>
                  <a:gd name="T8" fmla="*/ 234 w 1089"/>
                  <a:gd name="T9" fmla="*/ 217 h 610"/>
                  <a:gd name="T10" fmla="*/ 311 w 1089"/>
                  <a:gd name="T11" fmla="*/ 210 h 610"/>
                  <a:gd name="T12" fmla="*/ 385 w 1089"/>
                  <a:gd name="T13" fmla="*/ 201 h 610"/>
                  <a:gd name="T14" fmla="*/ 457 w 1089"/>
                  <a:gd name="T15" fmla="*/ 192 h 610"/>
                  <a:gd name="T16" fmla="*/ 529 w 1089"/>
                  <a:gd name="T17" fmla="*/ 179 h 610"/>
                  <a:gd name="T18" fmla="*/ 599 w 1089"/>
                  <a:gd name="T19" fmla="*/ 165 h 610"/>
                  <a:gd name="T20" fmla="*/ 667 w 1089"/>
                  <a:gd name="T21" fmla="*/ 149 h 610"/>
                  <a:gd name="T22" fmla="*/ 733 w 1089"/>
                  <a:gd name="T23" fmla="*/ 134 h 610"/>
                  <a:gd name="T24" fmla="*/ 798 w 1089"/>
                  <a:gd name="T25" fmla="*/ 114 h 610"/>
                  <a:gd name="T26" fmla="*/ 860 w 1089"/>
                  <a:gd name="T27" fmla="*/ 94 h 610"/>
                  <a:gd name="T28" fmla="*/ 921 w 1089"/>
                  <a:gd name="T29" fmla="*/ 73 h 610"/>
                  <a:gd name="T30" fmla="*/ 979 w 1089"/>
                  <a:gd name="T31" fmla="*/ 50 h 610"/>
                  <a:gd name="T32" fmla="*/ 1035 w 1089"/>
                  <a:gd name="T33" fmla="*/ 27 h 610"/>
                  <a:gd name="T34" fmla="*/ 1089 w 1089"/>
                  <a:gd name="T35" fmla="*/ 0 h 610"/>
                  <a:gd name="T36" fmla="*/ 1089 w 1089"/>
                  <a:gd name="T37" fmla="*/ 385 h 610"/>
                  <a:gd name="T38" fmla="*/ 1089 w 1089"/>
                  <a:gd name="T39" fmla="*/ 385 h 610"/>
                  <a:gd name="T40" fmla="*/ 1035 w 1089"/>
                  <a:gd name="T41" fmla="*/ 411 h 610"/>
                  <a:gd name="T42" fmla="*/ 979 w 1089"/>
                  <a:gd name="T43" fmla="*/ 435 h 610"/>
                  <a:gd name="T44" fmla="*/ 921 w 1089"/>
                  <a:gd name="T45" fmla="*/ 457 h 610"/>
                  <a:gd name="T46" fmla="*/ 860 w 1089"/>
                  <a:gd name="T47" fmla="*/ 480 h 610"/>
                  <a:gd name="T48" fmla="*/ 798 w 1089"/>
                  <a:gd name="T49" fmla="*/ 499 h 610"/>
                  <a:gd name="T50" fmla="*/ 733 w 1089"/>
                  <a:gd name="T51" fmla="*/ 518 h 610"/>
                  <a:gd name="T52" fmla="*/ 667 w 1089"/>
                  <a:gd name="T53" fmla="*/ 535 h 610"/>
                  <a:gd name="T54" fmla="*/ 599 w 1089"/>
                  <a:gd name="T55" fmla="*/ 550 h 610"/>
                  <a:gd name="T56" fmla="*/ 529 w 1089"/>
                  <a:gd name="T57" fmla="*/ 564 h 610"/>
                  <a:gd name="T58" fmla="*/ 457 w 1089"/>
                  <a:gd name="T59" fmla="*/ 576 h 610"/>
                  <a:gd name="T60" fmla="*/ 385 w 1089"/>
                  <a:gd name="T61" fmla="*/ 587 h 610"/>
                  <a:gd name="T62" fmla="*/ 311 w 1089"/>
                  <a:gd name="T63" fmla="*/ 595 h 610"/>
                  <a:gd name="T64" fmla="*/ 234 w 1089"/>
                  <a:gd name="T65" fmla="*/ 601 h 610"/>
                  <a:gd name="T66" fmla="*/ 157 w 1089"/>
                  <a:gd name="T67" fmla="*/ 606 h 610"/>
                  <a:gd name="T68" fmla="*/ 79 w 1089"/>
                  <a:gd name="T69" fmla="*/ 609 h 610"/>
                  <a:gd name="T70" fmla="*/ 0 w 1089"/>
                  <a:gd name="T71" fmla="*/ 610 h 610"/>
                  <a:gd name="T72" fmla="*/ 0 w 1089"/>
                  <a:gd name="T73" fmla="*/ 22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9" h="610">
                    <a:moveTo>
                      <a:pt x="0" y="226"/>
                    </a:moveTo>
                    <a:lnTo>
                      <a:pt x="0" y="226"/>
                    </a:lnTo>
                    <a:lnTo>
                      <a:pt x="79" y="225"/>
                    </a:lnTo>
                    <a:lnTo>
                      <a:pt x="157" y="222"/>
                    </a:lnTo>
                    <a:lnTo>
                      <a:pt x="234" y="217"/>
                    </a:lnTo>
                    <a:lnTo>
                      <a:pt x="311" y="210"/>
                    </a:lnTo>
                    <a:lnTo>
                      <a:pt x="385" y="201"/>
                    </a:lnTo>
                    <a:lnTo>
                      <a:pt x="457" y="192"/>
                    </a:lnTo>
                    <a:lnTo>
                      <a:pt x="529" y="179"/>
                    </a:lnTo>
                    <a:lnTo>
                      <a:pt x="599" y="165"/>
                    </a:lnTo>
                    <a:lnTo>
                      <a:pt x="667" y="149"/>
                    </a:lnTo>
                    <a:lnTo>
                      <a:pt x="733" y="134"/>
                    </a:lnTo>
                    <a:lnTo>
                      <a:pt x="798" y="114"/>
                    </a:lnTo>
                    <a:lnTo>
                      <a:pt x="860" y="94"/>
                    </a:lnTo>
                    <a:lnTo>
                      <a:pt x="921" y="73"/>
                    </a:lnTo>
                    <a:lnTo>
                      <a:pt x="979" y="50"/>
                    </a:lnTo>
                    <a:lnTo>
                      <a:pt x="1035" y="27"/>
                    </a:lnTo>
                    <a:lnTo>
                      <a:pt x="1089" y="0"/>
                    </a:lnTo>
                    <a:lnTo>
                      <a:pt x="1089" y="385"/>
                    </a:lnTo>
                    <a:lnTo>
                      <a:pt x="1089" y="385"/>
                    </a:lnTo>
                    <a:lnTo>
                      <a:pt x="1035" y="411"/>
                    </a:lnTo>
                    <a:lnTo>
                      <a:pt x="979" y="435"/>
                    </a:lnTo>
                    <a:lnTo>
                      <a:pt x="921" y="457"/>
                    </a:lnTo>
                    <a:lnTo>
                      <a:pt x="860" y="480"/>
                    </a:lnTo>
                    <a:lnTo>
                      <a:pt x="798" y="499"/>
                    </a:lnTo>
                    <a:lnTo>
                      <a:pt x="733" y="518"/>
                    </a:lnTo>
                    <a:lnTo>
                      <a:pt x="667" y="535"/>
                    </a:lnTo>
                    <a:lnTo>
                      <a:pt x="599" y="550"/>
                    </a:lnTo>
                    <a:lnTo>
                      <a:pt x="529" y="564"/>
                    </a:lnTo>
                    <a:lnTo>
                      <a:pt x="457" y="576"/>
                    </a:lnTo>
                    <a:lnTo>
                      <a:pt x="385" y="587"/>
                    </a:lnTo>
                    <a:lnTo>
                      <a:pt x="311" y="595"/>
                    </a:lnTo>
                    <a:lnTo>
                      <a:pt x="234" y="601"/>
                    </a:lnTo>
                    <a:lnTo>
                      <a:pt x="157" y="606"/>
                    </a:lnTo>
                    <a:lnTo>
                      <a:pt x="79" y="609"/>
                    </a:lnTo>
                    <a:lnTo>
                      <a:pt x="0" y="610"/>
                    </a:lnTo>
                    <a:lnTo>
                      <a:pt x="0" y="226"/>
                    </a:lnTo>
                    <a:close/>
                  </a:path>
                </a:pathLst>
              </a:custGeom>
              <a:gradFill rotWithShape="1">
                <a:gsLst>
                  <a:gs pos="0">
                    <a:srgbClr val="C0C0C0"/>
                  </a:gs>
                  <a:gs pos="100000">
                    <a:srgbClr val="B2B2B2"/>
                  </a:gs>
                </a:gsLst>
                <a:lin ang="0" scaled="1"/>
              </a:gradFill>
              <a:ln>
                <a:noFill/>
              </a:ln>
              <a:effectLst/>
            </p:spPr>
            <p:txBody>
              <a:bodyPr/>
              <a:lstStyle/>
              <a:p>
                <a:pPr>
                  <a:defRPr/>
                </a:pPr>
                <a:endParaRPr lang="zh-CN" altLang="en-US" sz="1600" b="1" kern="0">
                  <a:solidFill>
                    <a:sysClr val="windowText" lastClr="000000"/>
                  </a:solidFill>
                  <a:latin typeface="微软雅黑"/>
                  <a:ea typeface="微软雅黑"/>
                </a:endParaRPr>
              </a:p>
            </p:txBody>
          </p:sp>
        </p:grpSp>
        <p:grpSp>
          <p:nvGrpSpPr>
            <p:cNvPr id="49167" name="Group 26"/>
            <p:cNvGrpSpPr/>
            <p:nvPr/>
          </p:nvGrpSpPr>
          <p:grpSpPr bwMode="auto">
            <a:xfrm>
              <a:off x="1746101" y="3562774"/>
              <a:ext cx="1932731" cy="2047746"/>
              <a:chOff x="1791" y="2112"/>
              <a:chExt cx="1089" cy="1154"/>
            </a:xfrm>
          </p:grpSpPr>
          <p:sp>
            <p:nvSpPr>
              <p:cNvPr id="59" name="Freeform 27"/>
              <p:cNvSpPr/>
              <p:nvPr/>
            </p:nvSpPr>
            <p:spPr bwMode="auto">
              <a:xfrm>
                <a:off x="1791" y="2112"/>
                <a:ext cx="1089" cy="772"/>
              </a:xfrm>
              <a:custGeom>
                <a:avLst/>
                <a:gdLst>
                  <a:gd name="T0" fmla="*/ 0 w 1089"/>
                  <a:gd name="T1" fmla="*/ 544 h 770"/>
                  <a:gd name="T2" fmla="*/ 0 w 1089"/>
                  <a:gd name="T3" fmla="*/ 544 h 770"/>
                  <a:gd name="T4" fmla="*/ 54 w 1089"/>
                  <a:gd name="T5" fmla="*/ 571 h 770"/>
                  <a:gd name="T6" fmla="*/ 110 w 1089"/>
                  <a:gd name="T7" fmla="*/ 594 h 770"/>
                  <a:gd name="T8" fmla="*/ 168 w 1089"/>
                  <a:gd name="T9" fmla="*/ 617 h 770"/>
                  <a:gd name="T10" fmla="*/ 229 w 1089"/>
                  <a:gd name="T11" fmla="*/ 638 h 770"/>
                  <a:gd name="T12" fmla="*/ 291 w 1089"/>
                  <a:gd name="T13" fmla="*/ 658 h 770"/>
                  <a:gd name="T14" fmla="*/ 356 w 1089"/>
                  <a:gd name="T15" fmla="*/ 678 h 770"/>
                  <a:gd name="T16" fmla="*/ 422 w 1089"/>
                  <a:gd name="T17" fmla="*/ 693 h 770"/>
                  <a:gd name="T18" fmla="*/ 490 w 1089"/>
                  <a:gd name="T19" fmla="*/ 709 h 770"/>
                  <a:gd name="T20" fmla="*/ 560 w 1089"/>
                  <a:gd name="T21" fmla="*/ 723 h 770"/>
                  <a:gd name="T22" fmla="*/ 632 w 1089"/>
                  <a:gd name="T23" fmla="*/ 736 h 770"/>
                  <a:gd name="T24" fmla="*/ 704 w 1089"/>
                  <a:gd name="T25" fmla="*/ 745 h 770"/>
                  <a:gd name="T26" fmla="*/ 778 w 1089"/>
                  <a:gd name="T27" fmla="*/ 754 h 770"/>
                  <a:gd name="T28" fmla="*/ 855 w 1089"/>
                  <a:gd name="T29" fmla="*/ 761 h 770"/>
                  <a:gd name="T30" fmla="*/ 932 w 1089"/>
                  <a:gd name="T31" fmla="*/ 766 h 770"/>
                  <a:gd name="T32" fmla="*/ 1010 w 1089"/>
                  <a:gd name="T33" fmla="*/ 769 h 770"/>
                  <a:gd name="T34" fmla="*/ 1089 w 1089"/>
                  <a:gd name="T35" fmla="*/ 770 h 770"/>
                  <a:gd name="T36" fmla="*/ 1089 w 1089"/>
                  <a:gd name="T37" fmla="*/ 0 h 770"/>
                  <a:gd name="T38" fmla="*/ 0 w 1089"/>
                  <a:gd name="T39" fmla="*/ 5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70">
                    <a:moveTo>
                      <a:pt x="0" y="544"/>
                    </a:moveTo>
                    <a:lnTo>
                      <a:pt x="0" y="544"/>
                    </a:lnTo>
                    <a:lnTo>
                      <a:pt x="54" y="571"/>
                    </a:lnTo>
                    <a:lnTo>
                      <a:pt x="110" y="594"/>
                    </a:lnTo>
                    <a:lnTo>
                      <a:pt x="168" y="617"/>
                    </a:lnTo>
                    <a:lnTo>
                      <a:pt x="229" y="638"/>
                    </a:lnTo>
                    <a:lnTo>
                      <a:pt x="291" y="658"/>
                    </a:lnTo>
                    <a:lnTo>
                      <a:pt x="356" y="678"/>
                    </a:lnTo>
                    <a:lnTo>
                      <a:pt x="422" y="693"/>
                    </a:lnTo>
                    <a:lnTo>
                      <a:pt x="490" y="709"/>
                    </a:lnTo>
                    <a:lnTo>
                      <a:pt x="560" y="723"/>
                    </a:lnTo>
                    <a:lnTo>
                      <a:pt x="632" y="736"/>
                    </a:lnTo>
                    <a:lnTo>
                      <a:pt x="704" y="745"/>
                    </a:lnTo>
                    <a:lnTo>
                      <a:pt x="778" y="754"/>
                    </a:lnTo>
                    <a:lnTo>
                      <a:pt x="855" y="761"/>
                    </a:lnTo>
                    <a:lnTo>
                      <a:pt x="932" y="766"/>
                    </a:lnTo>
                    <a:lnTo>
                      <a:pt x="1010" y="769"/>
                    </a:lnTo>
                    <a:lnTo>
                      <a:pt x="1089" y="770"/>
                    </a:lnTo>
                    <a:lnTo>
                      <a:pt x="1089" y="0"/>
                    </a:lnTo>
                    <a:lnTo>
                      <a:pt x="0" y="544"/>
                    </a:lnTo>
                    <a:close/>
                  </a:path>
                </a:pathLst>
              </a:custGeom>
              <a:solidFill>
                <a:srgbClr val="C0C0C0"/>
              </a:solidFill>
              <a:ln>
                <a:noFill/>
              </a:ln>
              <a:effectLst/>
            </p:spPr>
            <p:txBody>
              <a:bodyPr wrap="none" anchor="ctr"/>
              <a:lstStyle/>
              <a:p>
                <a:pPr>
                  <a:defRPr/>
                </a:pPr>
                <a:endParaRPr lang="zh-CN" altLang="en-US" sz="1600" b="1" kern="0">
                  <a:solidFill>
                    <a:sysClr val="windowText" lastClr="000000"/>
                  </a:solidFill>
                  <a:latin typeface="微软雅黑"/>
                  <a:ea typeface="微软雅黑"/>
                </a:endParaRPr>
              </a:p>
            </p:txBody>
          </p:sp>
          <p:sp>
            <p:nvSpPr>
              <p:cNvPr id="60" name="Freeform 28"/>
              <p:cNvSpPr/>
              <p:nvPr/>
            </p:nvSpPr>
            <p:spPr bwMode="auto">
              <a:xfrm>
                <a:off x="1791" y="2656"/>
                <a:ext cx="1089" cy="610"/>
              </a:xfrm>
              <a:custGeom>
                <a:avLst/>
                <a:gdLst>
                  <a:gd name="T0" fmla="*/ 1089 w 1089"/>
                  <a:gd name="T1" fmla="*/ 226 h 610"/>
                  <a:gd name="T2" fmla="*/ 1089 w 1089"/>
                  <a:gd name="T3" fmla="*/ 226 h 610"/>
                  <a:gd name="T4" fmla="*/ 1010 w 1089"/>
                  <a:gd name="T5" fmla="*/ 225 h 610"/>
                  <a:gd name="T6" fmla="*/ 932 w 1089"/>
                  <a:gd name="T7" fmla="*/ 222 h 610"/>
                  <a:gd name="T8" fmla="*/ 855 w 1089"/>
                  <a:gd name="T9" fmla="*/ 217 h 610"/>
                  <a:gd name="T10" fmla="*/ 778 w 1089"/>
                  <a:gd name="T11" fmla="*/ 210 h 610"/>
                  <a:gd name="T12" fmla="*/ 704 w 1089"/>
                  <a:gd name="T13" fmla="*/ 201 h 610"/>
                  <a:gd name="T14" fmla="*/ 632 w 1089"/>
                  <a:gd name="T15" fmla="*/ 192 h 610"/>
                  <a:gd name="T16" fmla="*/ 560 w 1089"/>
                  <a:gd name="T17" fmla="*/ 179 h 610"/>
                  <a:gd name="T18" fmla="*/ 490 w 1089"/>
                  <a:gd name="T19" fmla="*/ 165 h 610"/>
                  <a:gd name="T20" fmla="*/ 422 w 1089"/>
                  <a:gd name="T21" fmla="*/ 149 h 610"/>
                  <a:gd name="T22" fmla="*/ 356 w 1089"/>
                  <a:gd name="T23" fmla="*/ 134 h 610"/>
                  <a:gd name="T24" fmla="*/ 291 w 1089"/>
                  <a:gd name="T25" fmla="*/ 114 h 610"/>
                  <a:gd name="T26" fmla="*/ 229 w 1089"/>
                  <a:gd name="T27" fmla="*/ 94 h 610"/>
                  <a:gd name="T28" fmla="*/ 168 w 1089"/>
                  <a:gd name="T29" fmla="*/ 73 h 610"/>
                  <a:gd name="T30" fmla="*/ 110 w 1089"/>
                  <a:gd name="T31" fmla="*/ 50 h 610"/>
                  <a:gd name="T32" fmla="*/ 54 w 1089"/>
                  <a:gd name="T33" fmla="*/ 27 h 610"/>
                  <a:gd name="T34" fmla="*/ 0 w 1089"/>
                  <a:gd name="T35" fmla="*/ 0 h 610"/>
                  <a:gd name="T36" fmla="*/ 0 w 1089"/>
                  <a:gd name="T37" fmla="*/ 385 h 610"/>
                  <a:gd name="T38" fmla="*/ 0 w 1089"/>
                  <a:gd name="T39" fmla="*/ 385 h 610"/>
                  <a:gd name="T40" fmla="*/ 54 w 1089"/>
                  <a:gd name="T41" fmla="*/ 411 h 610"/>
                  <a:gd name="T42" fmla="*/ 110 w 1089"/>
                  <a:gd name="T43" fmla="*/ 435 h 610"/>
                  <a:gd name="T44" fmla="*/ 168 w 1089"/>
                  <a:gd name="T45" fmla="*/ 457 h 610"/>
                  <a:gd name="T46" fmla="*/ 229 w 1089"/>
                  <a:gd name="T47" fmla="*/ 480 h 610"/>
                  <a:gd name="T48" fmla="*/ 291 w 1089"/>
                  <a:gd name="T49" fmla="*/ 499 h 610"/>
                  <a:gd name="T50" fmla="*/ 356 w 1089"/>
                  <a:gd name="T51" fmla="*/ 518 h 610"/>
                  <a:gd name="T52" fmla="*/ 422 w 1089"/>
                  <a:gd name="T53" fmla="*/ 535 h 610"/>
                  <a:gd name="T54" fmla="*/ 490 w 1089"/>
                  <a:gd name="T55" fmla="*/ 550 h 610"/>
                  <a:gd name="T56" fmla="*/ 560 w 1089"/>
                  <a:gd name="T57" fmla="*/ 564 h 610"/>
                  <a:gd name="T58" fmla="*/ 632 w 1089"/>
                  <a:gd name="T59" fmla="*/ 576 h 610"/>
                  <a:gd name="T60" fmla="*/ 704 w 1089"/>
                  <a:gd name="T61" fmla="*/ 587 h 610"/>
                  <a:gd name="T62" fmla="*/ 778 w 1089"/>
                  <a:gd name="T63" fmla="*/ 595 h 610"/>
                  <a:gd name="T64" fmla="*/ 855 w 1089"/>
                  <a:gd name="T65" fmla="*/ 601 h 610"/>
                  <a:gd name="T66" fmla="*/ 932 w 1089"/>
                  <a:gd name="T67" fmla="*/ 606 h 610"/>
                  <a:gd name="T68" fmla="*/ 1010 w 1089"/>
                  <a:gd name="T69" fmla="*/ 609 h 610"/>
                  <a:gd name="T70" fmla="*/ 1089 w 1089"/>
                  <a:gd name="T71" fmla="*/ 610 h 610"/>
                  <a:gd name="T72" fmla="*/ 1089 w 1089"/>
                  <a:gd name="T73" fmla="*/ 22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9" h="610">
                    <a:moveTo>
                      <a:pt x="1089" y="226"/>
                    </a:moveTo>
                    <a:lnTo>
                      <a:pt x="1089" y="226"/>
                    </a:lnTo>
                    <a:lnTo>
                      <a:pt x="1010" y="225"/>
                    </a:lnTo>
                    <a:lnTo>
                      <a:pt x="932" y="222"/>
                    </a:lnTo>
                    <a:lnTo>
                      <a:pt x="855" y="217"/>
                    </a:lnTo>
                    <a:lnTo>
                      <a:pt x="778" y="210"/>
                    </a:lnTo>
                    <a:lnTo>
                      <a:pt x="704" y="201"/>
                    </a:lnTo>
                    <a:lnTo>
                      <a:pt x="632" y="192"/>
                    </a:lnTo>
                    <a:lnTo>
                      <a:pt x="560" y="179"/>
                    </a:lnTo>
                    <a:lnTo>
                      <a:pt x="490" y="165"/>
                    </a:lnTo>
                    <a:lnTo>
                      <a:pt x="422" y="149"/>
                    </a:lnTo>
                    <a:lnTo>
                      <a:pt x="356" y="134"/>
                    </a:lnTo>
                    <a:lnTo>
                      <a:pt x="291" y="114"/>
                    </a:lnTo>
                    <a:lnTo>
                      <a:pt x="229" y="94"/>
                    </a:lnTo>
                    <a:lnTo>
                      <a:pt x="168" y="73"/>
                    </a:lnTo>
                    <a:lnTo>
                      <a:pt x="110" y="50"/>
                    </a:lnTo>
                    <a:lnTo>
                      <a:pt x="54" y="27"/>
                    </a:lnTo>
                    <a:lnTo>
                      <a:pt x="0" y="0"/>
                    </a:lnTo>
                    <a:lnTo>
                      <a:pt x="0" y="385"/>
                    </a:lnTo>
                    <a:lnTo>
                      <a:pt x="0" y="385"/>
                    </a:lnTo>
                    <a:lnTo>
                      <a:pt x="54" y="411"/>
                    </a:lnTo>
                    <a:lnTo>
                      <a:pt x="110" y="435"/>
                    </a:lnTo>
                    <a:lnTo>
                      <a:pt x="168" y="457"/>
                    </a:lnTo>
                    <a:lnTo>
                      <a:pt x="229" y="480"/>
                    </a:lnTo>
                    <a:lnTo>
                      <a:pt x="291" y="499"/>
                    </a:lnTo>
                    <a:lnTo>
                      <a:pt x="356" y="518"/>
                    </a:lnTo>
                    <a:lnTo>
                      <a:pt x="422" y="535"/>
                    </a:lnTo>
                    <a:lnTo>
                      <a:pt x="490" y="550"/>
                    </a:lnTo>
                    <a:lnTo>
                      <a:pt x="560" y="564"/>
                    </a:lnTo>
                    <a:lnTo>
                      <a:pt x="632" y="576"/>
                    </a:lnTo>
                    <a:lnTo>
                      <a:pt x="704" y="587"/>
                    </a:lnTo>
                    <a:lnTo>
                      <a:pt x="778" y="595"/>
                    </a:lnTo>
                    <a:lnTo>
                      <a:pt x="855" y="601"/>
                    </a:lnTo>
                    <a:lnTo>
                      <a:pt x="932" y="606"/>
                    </a:lnTo>
                    <a:lnTo>
                      <a:pt x="1010" y="609"/>
                    </a:lnTo>
                    <a:lnTo>
                      <a:pt x="1089" y="610"/>
                    </a:lnTo>
                    <a:lnTo>
                      <a:pt x="1089" y="226"/>
                    </a:lnTo>
                    <a:close/>
                  </a:path>
                </a:pathLst>
              </a:custGeom>
              <a:gradFill rotWithShape="1">
                <a:gsLst>
                  <a:gs pos="0">
                    <a:srgbClr val="969696"/>
                  </a:gs>
                  <a:gs pos="100000">
                    <a:srgbClr val="808080"/>
                  </a:gs>
                </a:gsLst>
                <a:lin ang="0" scaled="1"/>
              </a:gradFill>
              <a:ln>
                <a:noFill/>
              </a:ln>
              <a:effectLst/>
            </p:spPr>
            <p:txBody>
              <a:bodyPr wrap="none" anchor="ctr"/>
              <a:lstStyle/>
              <a:p>
                <a:pPr>
                  <a:defRPr/>
                </a:pPr>
                <a:endParaRPr lang="zh-CN" altLang="en-US" sz="1600" b="1" kern="0">
                  <a:solidFill>
                    <a:sysClr val="windowText" lastClr="000000"/>
                  </a:solidFill>
                  <a:latin typeface="微软雅黑"/>
                  <a:ea typeface="微软雅黑"/>
                </a:endParaRPr>
              </a:p>
            </p:txBody>
          </p:sp>
        </p:grpSp>
        <p:sp>
          <p:nvSpPr>
            <p:cNvPr id="51" name="Text Box 32"/>
            <p:cNvSpPr txBox="1">
              <a:spLocks noChangeArrowheads="1"/>
            </p:cNvSpPr>
            <p:nvPr/>
          </p:nvSpPr>
          <p:spPr bwMode="auto">
            <a:xfrm>
              <a:off x="3805294" y="4747302"/>
              <a:ext cx="1804314" cy="415997"/>
            </a:xfrm>
            <a:prstGeom prst="rect">
              <a:avLst/>
            </a:prstGeom>
            <a:noFill/>
            <a:ln>
              <a:noFill/>
            </a:ln>
            <a:effectLst/>
          </p:spPr>
          <p:txBody>
            <a:bodyPr>
              <a:spAutoFit/>
            </a:bodyPr>
            <a:lstStyle/>
            <a:p>
              <a:pPr algn="ctr">
                <a:defRPr/>
              </a:pPr>
              <a:r>
                <a:rPr lang="zh-CN" altLang="zh-CN" sz="1600" b="1" kern="0" dirty="0">
                  <a:solidFill>
                    <a:srgbClr val="3600FF"/>
                  </a:solidFill>
                  <a:latin typeface="微软雅黑"/>
                  <a:ea typeface="微软雅黑"/>
                  <a:cs typeface="+mn-ea"/>
                </a:rPr>
                <a:t>安全检查表</a:t>
              </a:r>
              <a:endParaRPr lang="zh-CN" altLang="zh-CN" sz="1600" b="1" kern="0" dirty="0">
                <a:solidFill>
                  <a:srgbClr val="3600FF"/>
                </a:solidFill>
                <a:latin typeface="微软雅黑"/>
                <a:ea typeface="微软雅黑"/>
              </a:endParaRPr>
            </a:p>
          </p:txBody>
        </p:sp>
        <p:sp>
          <p:nvSpPr>
            <p:cNvPr id="52" name="Text Box 33"/>
            <p:cNvSpPr txBox="1">
              <a:spLocks noChangeArrowheads="1"/>
            </p:cNvSpPr>
            <p:nvPr/>
          </p:nvSpPr>
          <p:spPr bwMode="auto">
            <a:xfrm>
              <a:off x="5010771" y="3851963"/>
              <a:ext cx="1802363" cy="415997"/>
            </a:xfrm>
            <a:prstGeom prst="rect">
              <a:avLst/>
            </a:prstGeom>
            <a:noFill/>
            <a:ln>
              <a:noFill/>
            </a:ln>
            <a:effectLst/>
          </p:spPr>
          <p:txBody>
            <a:bodyPr>
              <a:spAutoFit/>
            </a:bodyPr>
            <a:lstStyle/>
            <a:p>
              <a:pPr algn="ctr">
                <a:defRPr/>
              </a:pPr>
              <a:r>
                <a:rPr lang="zh-CN" altLang="en-US" sz="1600" b="1" kern="0" dirty="0">
                  <a:solidFill>
                    <a:schemeClr val="bg1"/>
                  </a:solidFill>
                  <a:latin typeface="微软雅黑"/>
                  <a:ea typeface="微软雅黑"/>
                  <a:cs typeface="+mn-ea"/>
                </a:rPr>
                <a:t>工作危害分析</a:t>
              </a:r>
              <a:endParaRPr lang="zh-CN" altLang="en-US" sz="1600" b="1" kern="0" dirty="0">
                <a:solidFill>
                  <a:schemeClr val="bg1"/>
                </a:solidFill>
                <a:latin typeface="微软雅黑"/>
                <a:ea typeface="微软雅黑"/>
              </a:endParaRPr>
            </a:p>
          </p:txBody>
        </p:sp>
        <p:sp>
          <p:nvSpPr>
            <p:cNvPr id="53" name="Text Box 34"/>
            <p:cNvSpPr txBox="1">
              <a:spLocks noChangeArrowheads="1"/>
            </p:cNvSpPr>
            <p:nvPr/>
          </p:nvSpPr>
          <p:spPr bwMode="auto">
            <a:xfrm>
              <a:off x="4357317" y="3151685"/>
              <a:ext cx="2005226" cy="415997"/>
            </a:xfrm>
            <a:prstGeom prst="rect">
              <a:avLst/>
            </a:prstGeom>
            <a:noFill/>
            <a:ln>
              <a:noFill/>
            </a:ln>
            <a:effectLst/>
          </p:spPr>
          <p:txBody>
            <a:bodyPr>
              <a:spAutoFit/>
            </a:bodyPr>
            <a:lstStyle/>
            <a:p>
              <a:pPr algn="ctr">
                <a:defRPr/>
              </a:pPr>
              <a:r>
                <a:rPr lang="zh-CN" altLang="en-US" sz="1600" b="1" kern="0" dirty="0">
                  <a:solidFill>
                    <a:sysClr val="windowText" lastClr="000000"/>
                  </a:solidFill>
                  <a:latin typeface="微软雅黑"/>
                  <a:ea typeface="微软雅黑"/>
                  <a:cs typeface="+mn-ea"/>
                </a:rPr>
                <a:t>现场观察</a:t>
              </a:r>
              <a:endParaRPr lang="zh-CN" altLang="en-US" sz="1600" b="1" kern="0" dirty="0">
                <a:solidFill>
                  <a:sysClr val="windowText" lastClr="000000"/>
                </a:solidFill>
                <a:latin typeface="微软雅黑"/>
                <a:ea typeface="微软雅黑"/>
              </a:endParaRPr>
            </a:p>
          </p:txBody>
        </p:sp>
        <p:sp>
          <p:nvSpPr>
            <p:cNvPr id="54" name="Text Box 35"/>
            <p:cNvSpPr txBox="1">
              <a:spLocks noChangeArrowheads="1"/>
            </p:cNvSpPr>
            <p:nvPr/>
          </p:nvSpPr>
          <p:spPr bwMode="auto">
            <a:xfrm>
              <a:off x="3731171" y="2359728"/>
              <a:ext cx="1053329" cy="733438"/>
            </a:xfrm>
            <a:prstGeom prst="rect">
              <a:avLst/>
            </a:prstGeom>
            <a:noFill/>
            <a:ln>
              <a:noFill/>
            </a:ln>
            <a:effectLst/>
          </p:spPr>
          <p:txBody>
            <a:bodyPr>
              <a:spAutoFit/>
            </a:bodyPr>
            <a:lstStyle/>
            <a:p>
              <a:pPr algn="ctr">
                <a:defRPr/>
              </a:pPr>
              <a:r>
                <a:rPr lang="zh-CN" altLang="en-US" sz="1600" b="1" kern="0" dirty="0">
                  <a:solidFill>
                    <a:sysClr val="windowText" lastClr="000000"/>
                  </a:solidFill>
                  <a:latin typeface="微软雅黑"/>
                  <a:ea typeface="微软雅黑"/>
                  <a:cs typeface="+mn-ea"/>
                </a:rPr>
                <a:t>查阅相关记录</a:t>
              </a:r>
              <a:endParaRPr lang="zh-CN" altLang="en-US" sz="1600" b="1" kern="0" dirty="0">
                <a:solidFill>
                  <a:sysClr val="windowText" lastClr="000000"/>
                </a:solidFill>
                <a:latin typeface="微软雅黑"/>
                <a:ea typeface="微软雅黑"/>
              </a:endParaRPr>
            </a:p>
          </p:txBody>
        </p:sp>
        <p:sp>
          <p:nvSpPr>
            <p:cNvPr id="55" name="Text Box 36"/>
            <p:cNvSpPr txBox="1">
              <a:spLocks noChangeArrowheads="1"/>
            </p:cNvSpPr>
            <p:nvPr/>
          </p:nvSpPr>
          <p:spPr bwMode="auto">
            <a:xfrm>
              <a:off x="2539349" y="2359728"/>
              <a:ext cx="1055279" cy="733438"/>
            </a:xfrm>
            <a:prstGeom prst="rect">
              <a:avLst/>
            </a:prstGeom>
            <a:noFill/>
            <a:ln>
              <a:noFill/>
            </a:ln>
            <a:effectLst/>
          </p:spPr>
          <p:txBody>
            <a:bodyPr>
              <a:spAutoFit/>
            </a:bodyPr>
            <a:lstStyle/>
            <a:p>
              <a:pPr algn="ctr" defTabSz="913765">
                <a:defRPr/>
              </a:pPr>
              <a:r>
                <a:rPr lang="zh-CN" altLang="en-US" sz="1600" b="1" kern="0" dirty="0">
                  <a:solidFill>
                    <a:sysClr val="windowText" lastClr="000000"/>
                  </a:solidFill>
                  <a:latin typeface="微软雅黑"/>
                  <a:ea typeface="微软雅黑"/>
                  <a:cs typeface="+mn-ea"/>
                </a:rPr>
                <a:t>询问交谈</a:t>
              </a:r>
              <a:endParaRPr lang="zh-CN" altLang="en-US" sz="1600" b="1" kern="0" dirty="0">
                <a:solidFill>
                  <a:sysClr val="windowText" lastClr="000000"/>
                </a:solidFill>
                <a:latin typeface="微软雅黑"/>
                <a:ea typeface="微软雅黑"/>
              </a:endParaRPr>
            </a:p>
          </p:txBody>
        </p:sp>
        <p:sp>
          <p:nvSpPr>
            <p:cNvPr id="56" name="Text Box 37"/>
            <p:cNvSpPr txBox="1">
              <a:spLocks noChangeArrowheads="1"/>
            </p:cNvSpPr>
            <p:nvPr/>
          </p:nvSpPr>
          <p:spPr bwMode="auto">
            <a:xfrm>
              <a:off x="947652" y="3134130"/>
              <a:ext cx="2005226" cy="415997"/>
            </a:xfrm>
            <a:prstGeom prst="rect">
              <a:avLst/>
            </a:prstGeom>
            <a:noFill/>
            <a:ln>
              <a:noFill/>
            </a:ln>
            <a:effectLst/>
          </p:spPr>
          <p:txBody>
            <a:bodyPr>
              <a:spAutoFit/>
            </a:bodyPr>
            <a:lstStyle/>
            <a:p>
              <a:pPr algn="ctr">
                <a:defRPr/>
              </a:pPr>
              <a:r>
                <a:rPr lang="zh-CN" altLang="en-US" sz="1600" b="1" kern="0" dirty="0">
                  <a:solidFill>
                    <a:sysClr val="windowText" lastClr="000000"/>
                  </a:solidFill>
                  <a:latin typeface="微软雅黑"/>
                  <a:ea typeface="微软雅黑"/>
                  <a:cs typeface="+mn-ea"/>
                </a:rPr>
                <a:t>获取外部信息</a:t>
              </a:r>
              <a:endParaRPr lang="zh-CN" altLang="en-US" sz="1600" b="1" kern="0" dirty="0">
                <a:solidFill>
                  <a:sysClr val="windowText" lastClr="000000"/>
                </a:solidFill>
                <a:latin typeface="微软雅黑"/>
                <a:ea typeface="微软雅黑"/>
              </a:endParaRPr>
            </a:p>
          </p:txBody>
        </p:sp>
        <p:sp>
          <p:nvSpPr>
            <p:cNvPr id="57" name="Text Box 38"/>
            <p:cNvSpPr txBox="1">
              <a:spLocks noChangeArrowheads="1"/>
            </p:cNvSpPr>
            <p:nvPr/>
          </p:nvSpPr>
          <p:spPr bwMode="auto">
            <a:xfrm>
              <a:off x="1047132" y="3690060"/>
              <a:ext cx="1554636" cy="415997"/>
            </a:xfrm>
            <a:prstGeom prst="rect">
              <a:avLst/>
            </a:prstGeom>
            <a:noFill/>
            <a:ln>
              <a:noFill/>
            </a:ln>
            <a:effectLst/>
          </p:spPr>
          <p:txBody>
            <a:bodyPr>
              <a:spAutoFit/>
            </a:bodyPr>
            <a:lstStyle/>
            <a:p>
              <a:pPr algn="ctr">
                <a:defRPr/>
              </a:pPr>
              <a:r>
                <a:rPr lang="zh-CN" altLang="zh-CN" sz="1600" b="1" kern="0" dirty="0">
                  <a:solidFill>
                    <a:sysClr val="windowText" lastClr="000000"/>
                  </a:solidFill>
                  <a:latin typeface="微软雅黑"/>
                  <a:ea typeface="微软雅黑"/>
                  <a:cs typeface="+mn-ea"/>
                </a:rPr>
                <a:t>事故树分析</a:t>
              </a:r>
              <a:endParaRPr lang="zh-CN" altLang="zh-CN" sz="1600" b="1" kern="0" dirty="0">
                <a:solidFill>
                  <a:sysClr val="windowText" lastClr="000000"/>
                </a:solidFill>
                <a:latin typeface="微软雅黑"/>
                <a:ea typeface="微软雅黑"/>
              </a:endParaRPr>
            </a:p>
          </p:txBody>
        </p:sp>
        <p:sp>
          <p:nvSpPr>
            <p:cNvPr id="58" name="Text Box 39"/>
            <p:cNvSpPr txBox="1">
              <a:spLocks noChangeArrowheads="1"/>
            </p:cNvSpPr>
            <p:nvPr/>
          </p:nvSpPr>
          <p:spPr bwMode="auto">
            <a:xfrm>
              <a:off x="2188240" y="4089940"/>
              <a:ext cx="1554635" cy="733438"/>
            </a:xfrm>
            <a:prstGeom prst="rect">
              <a:avLst/>
            </a:prstGeom>
            <a:noFill/>
            <a:ln>
              <a:noFill/>
            </a:ln>
            <a:effectLst/>
          </p:spPr>
          <p:txBody>
            <a:bodyPr>
              <a:spAutoFit/>
            </a:bodyPr>
            <a:lstStyle/>
            <a:p>
              <a:pPr algn="ctr">
                <a:defRPr/>
              </a:pPr>
              <a:r>
                <a:rPr lang="zh-CN" altLang="en-US" sz="1600" b="1" kern="0" dirty="0">
                  <a:solidFill>
                    <a:sysClr val="windowText" lastClr="000000"/>
                  </a:solidFill>
                  <a:latin typeface="微软雅黑"/>
                  <a:ea typeface="微软雅黑"/>
                  <a:cs typeface="+mn-ea"/>
                </a:rPr>
                <a:t>危险与可操作性分析</a:t>
              </a:r>
              <a:endParaRPr lang="zh-CN" altLang="en-US" sz="1600" b="1" kern="0" dirty="0">
                <a:solidFill>
                  <a:sysClr val="windowText" lastClr="000000"/>
                </a:solidFill>
                <a:latin typeface="微软雅黑"/>
                <a:ea typeface="微软雅黑"/>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800" decel="100000"/>
                                        <p:tgtEl>
                                          <p:spTgt spid="42"/>
                                        </p:tgtEl>
                                      </p:cBhvr>
                                    </p:animEffect>
                                    <p:anim calcmode="lin" valueType="num">
                                      <p:cBhvr>
                                        <p:cTn id="8" dur="800" decel="100000" fill="hold"/>
                                        <p:tgtEl>
                                          <p:spTgt spid="42"/>
                                        </p:tgtEl>
                                        <p:attrNameLst>
                                          <p:attrName>style.rotation</p:attrName>
                                        </p:attrNameLst>
                                      </p:cBhvr>
                                      <p:tavLst>
                                        <p:tav tm="0">
                                          <p:val>
                                            <p:fltVal val="-90"/>
                                          </p:val>
                                        </p:tav>
                                        <p:tav tm="100000">
                                          <p:val>
                                            <p:fltVal val="0"/>
                                          </p:val>
                                        </p:tav>
                                      </p:tavLst>
                                    </p:anim>
                                    <p:anim calcmode="lin" valueType="num">
                                      <p:cBhvr>
                                        <p:cTn id="9" dur="800" decel="100000" fill="hold"/>
                                        <p:tgtEl>
                                          <p:spTgt spid="42"/>
                                        </p:tgtEl>
                                        <p:attrNameLst>
                                          <p:attrName>ppt_x</p:attrName>
                                        </p:attrNameLst>
                                      </p:cBhvr>
                                      <p:tavLst>
                                        <p:tav tm="0">
                                          <p:val>
                                            <p:strVal val="#ppt_x+0.4"/>
                                          </p:val>
                                        </p:tav>
                                        <p:tav tm="100000">
                                          <p:val>
                                            <p:strVal val="#ppt_x-0.05"/>
                                          </p:val>
                                        </p:tav>
                                      </p:tavLst>
                                    </p:anim>
                                    <p:anim calcmode="lin" valueType="num">
                                      <p:cBhvr>
                                        <p:cTn id="10" dur="800" decel="100000" fill="hold"/>
                                        <p:tgtEl>
                                          <p:spTgt spid="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544830" y="988967"/>
            <a:ext cx="7718949" cy="379413"/>
          </a:xfrm>
        </p:spPr>
        <p:txBody>
          <a:bodyPr vert="horz" wrap="square" lIns="68580" tIns="34290" rIns="68580" bIns="34290" numCol="1" anchor="ctr" anchorCtr="0" compatLnSpc="1"/>
          <a:lstStyle/>
          <a:p>
            <a:pPr eaLnBrk="1" hangingPunct="1"/>
            <a:r>
              <a:rPr lang="en-US" altLang="zh-CN" sz="3200" b="1" dirty="0" smtClean="0">
                <a:solidFill>
                  <a:srgbClr val="0000FF"/>
                </a:solidFill>
                <a:latin typeface="微软雅黑" pitchFamily="34" charset="-122"/>
                <a:ea typeface="微软雅黑" pitchFamily="34" charset="-122"/>
              </a:rPr>
              <a:t>2</a:t>
            </a:r>
            <a:r>
              <a:rPr lang="zh-CN" altLang="en-US" sz="3200" b="1" dirty="0" smtClean="0">
                <a:solidFill>
                  <a:srgbClr val="0000FF"/>
                </a:solidFill>
                <a:latin typeface="微软雅黑" pitchFamily="34" charset="-122"/>
                <a:ea typeface="微软雅黑" pitchFamily="34" charset="-122"/>
              </a:rPr>
              <a:t>、工作</a:t>
            </a:r>
            <a:r>
              <a:rPr lang="zh-CN" altLang="en-US" sz="3200" b="1" dirty="0">
                <a:solidFill>
                  <a:srgbClr val="0000FF"/>
                </a:solidFill>
                <a:latin typeface="微软雅黑" pitchFamily="34" charset="-122"/>
                <a:ea typeface="微软雅黑" pitchFamily="34" charset="-122"/>
              </a:rPr>
              <a:t>危害分析</a:t>
            </a:r>
            <a:r>
              <a:rPr lang="en-US" altLang="zh-CN" sz="3200" b="1" dirty="0">
                <a:solidFill>
                  <a:srgbClr val="0000FF"/>
                </a:solidFill>
                <a:latin typeface="微软雅黑" pitchFamily="34" charset="-122"/>
                <a:ea typeface="微软雅黑" pitchFamily="34" charset="-122"/>
              </a:rPr>
              <a:t>(JHA)</a:t>
            </a:r>
            <a:r>
              <a:rPr lang="zh-CN" altLang="en-US" sz="3200" b="1" dirty="0" smtClean="0">
                <a:solidFill>
                  <a:srgbClr val="0000FF"/>
                </a:solidFill>
                <a:latin typeface="微软雅黑" pitchFamily="34" charset="-122"/>
                <a:ea typeface="微软雅黑" pitchFamily="34" charset="-122"/>
                <a:sym typeface="Arial" pitchFamily="34" charset="0"/>
              </a:rPr>
              <a:t>法介绍：</a:t>
            </a:r>
            <a:endParaRPr lang="zh-CN" altLang="en-US" sz="3200" b="1" dirty="0">
              <a:solidFill>
                <a:srgbClr val="0000FF"/>
              </a:solidFill>
              <a:latin typeface="微软雅黑" pitchFamily="34" charset="-122"/>
              <a:ea typeface="微软雅黑" pitchFamily="34" charset="-122"/>
              <a:sym typeface="Arial" pitchFamily="34" charset="0"/>
            </a:endParaRPr>
          </a:p>
        </p:txBody>
      </p:sp>
      <p:pic>
        <p:nvPicPr>
          <p:cNvPr id="54275" name="Picture 4" descr="400_F_39115256_sVVc0eiYbbs4JR81C76oOMzOtSUXTdR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
            <a:off x="7582263" y="531768"/>
            <a:ext cx="2509838" cy="167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文本框 1"/>
          <p:cNvSpPr txBox="1">
            <a:spLocks noChangeArrowheads="1"/>
          </p:cNvSpPr>
          <p:nvPr/>
        </p:nvSpPr>
        <p:spPr bwMode="auto">
          <a:xfrm>
            <a:off x="544830" y="1960319"/>
            <a:ext cx="11243945" cy="311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09600">
              <a:buFont typeface="Arial" pitchFamily="34" charset="0"/>
              <a:defRPr>
                <a:solidFill>
                  <a:schemeClr val="tx1"/>
                </a:solidFill>
                <a:latin typeface="Arial" pitchFamily="34" charset="0"/>
                <a:ea typeface="黑体" pitchFamily="49" charset="-122"/>
              </a:defRPr>
            </a:lvl1pPr>
            <a:lvl2pPr marL="742950" indent="-285750">
              <a:buFont typeface="Arial" pitchFamily="34" charset="0"/>
              <a:defRPr>
                <a:solidFill>
                  <a:schemeClr val="tx1"/>
                </a:solidFill>
                <a:latin typeface="Arial" pitchFamily="34" charset="0"/>
                <a:ea typeface="黑体" pitchFamily="49" charset="-122"/>
              </a:defRPr>
            </a:lvl2pPr>
            <a:lvl3pPr marL="1143000" indent="-228600">
              <a:buFont typeface="Arial" pitchFamily="34" charset="0"/>
              <a:defRPr>
                <a:solidFill>
                  <a:schemeClr val="tx1"/>
                </a:solidFill>
                <a:latin typeface="Arial" pitchFamily="34" charset="0"/>
                <a:ea typeface="黑体" pitchFamily="49" charset="-122"/>
              </a:defRPr>
            </a:lvl3pPr>
            <a:lvl4pPr marL="1600200" indent="-228600">
              <a:buFont typeface="Arial" pitchFamily="34" charset="0"/>
              <a:defRPr>
                <a:solidFill>
                  <a:schemeClr val="tx1"/>
                </a:solidFill>
                <a:latin typeface="Arial" pitchFamily="34" charset="0"/>
                <a:ea typeface="黑体" pitchFamily="49" charset="-122"/>
              </a:defRPr>
            </a:lvl4pPr>
            <a:lvl5pPr marL="2057400" indent="-228600">
              <a:buFont typeface="Arial" pitchFamily="34" charse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黑体" pitchFamily="49" charset="-122"/>
              </a:defRPr>
            </a:lvl9pPr>
          </a:lstStyle>
          <a:p>
            <a:pPr>
              <a:lnSpc>
                <a:spcPct val="150000"/>
              </a:lnSpc>
              <a:spcBef>
                <a:spcPts val="1000"/>
              </a:spcBef>
            </a:pPr>
            <a:r>
              <a:rPr lang="en-US" altLang="zh-CN" sz="2000" b="1" kern="0" dirty="0">
                <a:solidFill>
                  <a:srgbClr val="3600FF"/>
                </a:solidFill>
                <a:latin typeface="微软雅黑" pitchFamily="34" charset="-122"/>
                <a:ea typeface="微软雅黑" pitchFamily="34" charset="-122"/>
                <a:sym typeface="+mn-ea"/>
              </a:rPr>
              <a:t>(1) </a:t>
            </a:r>
            <a:r>
              <a:rPr lang="zh-CN" altLang="en-US" sz="2000" b="1" kern="0" dirty="0">
                <a:solidFill>
                  <a:srgbClr val="3600FF"/>
                </a:solidFill>
                <a:latin typeface="微软雅黑" pitchFamily="34" charset="-122"/>
                <a:ea typeface="微软雅黑" pitchFamily="34" charset="-122"/>
                <a:sym typeface="+mn-ea"/>
              </a:rPr>
              <a:t>工作</a:t>
            </a:r>
            <a:r>
              <a:rPr lang="zh-CN" altLang="en-US" sz="2000" b="1" kern="0" dirty="0" smtClean="0">
                <a:solidFill>
                  <a:srgbClr val="3600FF"/>
                </a:solidFill>
                <a:latin typeface="微软雅黑" pitchFamily="34" charset="-122"/>
                <a:ea typeface="微软雅黑" pitchFamily="34" charset="-122"/>
                <a:sym typeface="+mn-ea"/>
              </a:rPr>
              <a:t>危害分析：</a:t>
            </a:r>
            <a:endParaRPr lang="zh-CN" altLang="en-US" sz="2000" b="1" kern="0" dirty="0">
              <a:solidFill>
                <a:srgbClr val="3600FF"/>
              </a:solidFill>
              <a:latin typeface="微软雅黑" pitchFamily="34" charset="-122"/>
              <a:ea typeface="微软雅黑" pitchFamily="34" charset="-122"/>
              <a:sym typeface="+mn-ea"/>
            </a:endParaRPr>
          </a:p>
          <a:p>
            <a:pPr>
              <a:lnSpc>
                <a:spcPct val="150000"/>
              </a:lnSpc>
              <a:spcBef>
                <a:spcPts val="1000"/>
              </a:spcBef>
            </a:pPr>
            <a:r>
              <a:rPr lang="zh-CN" altLang="en-US" sz="2000" b="1" kern="0" dirty="0">
                <a:solidFill>
                  <a:srgbClr val="3600FF"/>
                </a:solidFill>
                <a:latin typeface="微软雅黑" pitchFamily="34" charset="-122"/>
                <a:ea typeface="微软雅黑" pitchFamily="34" charset="-122"/>
                <a:sym typeface="+mn-ea"/>
              </a:rPr>
              <a:t>工作</a:t>
            </a:r>
            <a:r>
              <a:rPr lang="zh-CN" altLang="en-US" sz="2000" b="1" kern="0" dirty="0" smtClean="0">
                <a:solidFill>
                  <a:srgbClr val="3600FF"/>
                </a:solidFill>
                <a:latin typeface="微软雅黑" pitchFamily="34" charset="-122"/>
                <a:ea typeface="微软雅黑" pitchFamily="34" charset="-122"/>
                <a:sym typeface="+mn-ea"/>
              </a:rPr>
              <a:t>分析 </a:t>
            </a:r>
            <a:r>
              <a:rPr lang="zh-CN" altLang="en-US" sz="2000" b="1" kern="0" dirty="0" smtClean="0">
                <a:latin typeface="微软雅黑" pitchFamily="34" charset="-122"/>
                <a:ea typeface="微软雅黑" pitchFamily="34" charset="-122"/>
                <a:sym typeface="+mn-ea"/>
              </a:rPr>
              <a:t>工作</a:t>
            </a:r>
            <a:r>
              <a:rPr lang="zh-CN" altLang="en-US" sz="2000" b="1" kern="0" dirty="0">
                <a:latin typeface="微软雅黑" pitchFamily="34" charset="-122"/>
                <a:ea typeface="微软雅黑" pitchFamily="34" charset="-122"/>
                <a:sym typeface="+mn-ea"/>
              </a:rPr>
              <a:t>分析是企业的一项基础工作</a:t>
            </a:r>
            <a:r>
              <a:rPr lang="zh-CN" altLang="en-US" sz="2000" b="1" kern="0" dirty="0" smtClean="0">
                <a:latin typeface="微软雅黑" pitchFamily="34" charset="-122"/>
                <a:ea typeface="微软雅黑" pitchFamily="34" charset="-122"/>
                <a:sym typeface="+mn-ea"/>
              </a:rPr>
              <a:t>， 做好</a:t>
            </a:r>
            <a:r>
              <a:rPr lang="zh-CN" altLang="en-US" sz="2000" b="1" kern="0" dirty="0">
                <a:latin typeface="微软雅黑" pitchFamily="34" charset="-122"/>
                <a:ea typeface="微软雅黑" pitchFamily="34" charset="-122"/>
                <a:sym typeface="+mn-ea"/>
              </a:rPr>
              <a:t>工作分析会使得管理措施更有针对性。</a:t>
            </a:r>
          </a:p>
          <a:p>
            <a:pPr>
              <a:lnSpc>
                <a:spcPct val="150000"/>
              </a:lnSpc>
              <a:spcBef>
                <a:spcPts val="1000"/>
              </a:spcBef>
            </a:pPr>
            <a:r>
              <a:rPr lang="zh-CN" altLang="en-US" sz="2000" b="1" kern="0" dirty="0">
                <a:solidFill>
                  <a:srgbClr val="3600FF"/>
                </a:solidFill>
                <a:latin typeface="微软雅黑" pitchFamily="34" charset="-122"/>
                <a:ea typeface="微软雅黑" pitchFamily="34" charset="-122"/>
                <a:sym typeface="+mn-ea"/>
              </a:rPr>
              <a:t>工作危害分析</a:t>
            </a:r>
            <a:r>
              <a:rPr lang="zh-CN" altLang="en-US" sz="2000" b="1" kern="0" dirty="0">
                <a:latin typeface="微软雅黑" pitchFamily="34" charset="-122"/>
                <a:ea typeface="微软雅黑" pitchFamily="34" charset="-122"/>
                <a:sym typeface="+mn-ea"/>
              </a:rPr>
              <a:t>（</a:t>
            </a:r>
            <a:r>
              <a:rPr lang="en-US" altLang="zh-CN" sz="2000" b="1" kern="0" dirty="0">
                <a:latin typeface="微软雅黑" pitchFamily="34" charset="-122"/>
                <a:ea typeface="微软雅黑" pitchFamily="34" charset="-122"/>
                <a:sym typeface="+mn-ea"/>
              </a:rPr>
              <a:t>Job Hazard Analysis</a:t>
            </a:r>
            <a:r>
              <a:rPr lang="zh-CN" altLang="en-US" sz="2000" b="1" kern="0" dirty="0">
                <a:latin typeface="微软雅黑" pitchFamily="34" charset="-122"/>
                <a:ea typeface="微软雅黑" pitchFamily="34" charset="-122"/>
                <a:sym typeface="+mn-ea"/>
              </a:rPr>
              <a:t>，</a:t>
            </a:r>
            <a:r>
              <a:rPr lang="en-US" altLang="zh-CN" sz="2000" b="1" kern="0" dirty="0">
                <a:latin typeface="微软雅黑" pitchFamily="34" charset="-122"/>
                <a:ea typeface="微软雅黑" pitchFamily="34" charset="-122"/>
                <a:sym typeface="+mn-ea"/>
              </a:rPr>
              <a:t>JHA</a:t>
            </a:r>
            <a:r>
              <a:rPr lang="zh-CN" altLang="en-US" sz="2000" b="1" kern="0" dirty="0">
                <a:latin typeface="微软雅黑" pitchFamily="34" charset="-122"/>
                <a:ea typeface="微软雅黑" pitchFamily="34" charset="-122"/>
                <a:sym typeface="+mn-ea"/>
              </a:rPr>
              <a:t>）又称作业安全分析（</a:t>
            </a:r>
            <a:r>
              <a:rPr lang="en-US" altLang="zh-CN" sz="2000" b="1" kern="0" dirty="0">
                <a:latin typeface="微软雅黑" pitchFamily="34" charset="-122"/>
                <a:ea typeface="微软雅黑" pitchFamily="34" charset="-122"/>
                <a:sym typeface="+mn-ea"/>
              </a:rPr>
              <a:t>Job Hazard Analysis</a:t>
            </a:r>
            <a:r>
              <a:rPr lang="zh-CN" altLang="en-US" sz="2000" b="1" kern="0" dirty="0">
                <a:latin typeface="微软雅黑" pitchFamily="34" charset="-122"/>
                <a:ea typeface="微软雅黑" pitchFamily="34" charset="-122"/>
                <a:sym typeface="+mn-ea"/>
              </a:rPr>
              <a:t>，</a:t>
            </a:r>
            <a:r>
              <a:rPr lang="en-US" altLang="zh-CN" sz="2000" b="1" kern="0" dirty="0">
                <a:latin typeface="微软雅黑" pitchFamily="34" charset="-122"/>
                <a:ea typeface="微软雅黑" pitchFamily="34" charset="-122"/>
                <a:sym typeface="+mn-ea"/>
              </a:rPr>
              <a:t>JSA</a:t>
            </a:r>
            <a:r>
              <a:rPr lang="zh-CN" altLang="en-US" sz="2000" b="1" kern="0" dirty="0">
                <a:latin typeface="微软雅黑" pitchFamily="34" charset="-122"/>
                <a:ea typeface="微软雅黑" pitchFamily="34" charset="-122"/>
                <a:sym typeface="+mn-ea"/>
              </a:rPr>
              <a:t>）、作业危害分解（</a:t>
            </a:r>
            <a:r>
              <a:rPr lang="en-US" altLang="zh-CN" sz="2000" b="1" kern="0" dirty="0">
                <a:latin typeface="微软雅黑" pitchFamily="34" charset="-122"/>
                <a:ea typeface="微软雅黑" pitchFamily="34" charset="-122"/>
                <a:sym typeface="+mn-ea"/>
              </a:rPr>
              <a:t>Job Hazard </a:t>
            </a:r>
            <a:r>
              <a:rPr lang="en-US" altLang="zh-CN" sz="2000" b="1" kern="0" dirty="0" err="1">
                <a:latin typeface="微软雅黑" pitchFamily="34" charset="-122"/>
                <a:ea typeface="微软雅黑" pitchFamily="34" charset="-122"/>
                <a:sym typeface="+mn-ea"/>
              </a:rPr>
              <a:t>BreaKdown</a:t>
            </a:r>
            <a:r>
              <a:rPr lang="zh-CN" altLang="en-US" sz="2000" b="1" kern="0" dirty="0">
                <a:latin typeface="微软雅黑" pitchFamily="34" charset="-122"/>
                <a:ea typeface="微软雅黑" pitchFamily="34" charset="-122"/>
                <a:sym typeface="+mn-ea"/>
              </a:rPr>
              <a:t>），是一种定性风险分析</a:t>
            </a:r>
            <a:r>
              <a:rPr lang="zh-CN" altLang="en-US" sz="2000" b="1" kern="0" dirty="0" smtClean="0">
                <a:latin typeface="微软雅黑" pitchFamily="34" charset="-122"/>
                <a:ea typeface="微软雅黑" pitchFamily="34" charset="-122"/>
                <a:sym typeface="+mn-ea"/>
              </a:rPr>
              <a:t>方法</a:t>
            </a:r>
            <a:r>
              <a:rPr lang="zh-CN" altLang="en-US" sz="2000" b="1" kern="0" dirty="0">
                <a:latin typeface="微软雅黑" pitchFamily="34" charset="-122"/>
                <a:ea typeface="微软雅黑" pitchFamily="34" charset="-122"/>
                <a:sym typeface="+mn-ea"/>
              </a:rPr>
              <a:t>。</a:t>
            </a:r>
            <a:r>
              <a:rPr lang="zh-CN" altLang="en-US" sz="2000" b="1" kern="0" dirty="0" smtClean="0">
                <a:latin typeface="微软雅黑" pitchFamily="34" charset="-122"/>
                <a:ea typeface="微软雅黑" pitchFamily="34" charset="-122"/>
                <a:sym typeface="+mn-ea"/>
              </a:rPr>
              <a:t>美国</a:t>
            </a:r>
            <a:r>
              <a:rPr lang="zh-CN" altLang="en-US" sz="2000" b="1" kern="0" dirty="0">
                <a:latin typeface="微软雅黑" pitchFamily="34" charset="-122"/>
                <a:ea typeface="微软雅黑" pitchFamily="34" charset="-122"/>
                <a:sym typeface="+mn-ea"/>
              </a:rPr>
              <a:t>安全工程师学会将工作危害分析定义为将工作方法或程序分为各个细项，以了解可能潜在的危害，并定出安全作业的要求。 </a:t>
            </a: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idx="4294967295"/>
          </p:nvPr>
        </p:nvSpPr>
        <p:spPr>
          <a:xfrm>
            <a:off x="1024255" y="1412875"/>
            <a:ext cx="9671050" cy="4033184"/>
          </a:xfrm>
        </p:spPr>
        <p:txBody>
          <a:bodyPr vert="horz" wrap="square" lIns="68580" tIns="34290" rIns="68580" bIns="34290" numCol="1" anchor="ctr" anchorCtr="0" compatLnSpc="1"/>
          <a:lstStyle/>
          <a:p>
            <a:pPr eaLnBrk="1" hangingPunct="1">
              <a:lnSpc>
                <a:spcPct val="150000"/>
              </a:lnSpc>
            </a:pPr>
            <a:r>
              <a:rPr lang="en-US" altLang="zh-CN" sz="2400" b="1" dirty="0">
                <a:solidFill>
                  <a:srgbClr val="3600FF"/>
                </a:solidFill>
                <a:latin typeface="微软雅黑" pitchFamily="34" charset="-122"/>
                <a:ea typeface="微软雅黑" pitchFamily="34" charset="-122"/>
              </a:rPr>
              <a:t>(2) JHA</a:t>
            </a:r>
            <a:r>
              <a:rPr lang="zh-CN" altLang="en-US" sz="2400" b="1" dirty="0">
                <a:solidFill>
                  <a:srgbClr val="3600FF"/>
                </a:solidFill>
                <a:latin typeface="微软雅黑" pitchFamily="34" charset="-122"/>
                <a:ea typeface="微软雅黑" pitchFamily="34" charset="-122"/>
              </a:rPr>
              <a:t>的特点</a:t>
            </a:r>
            <a:r>
              <a:rPr lang="zh-CN" altLang="en-US" sz="2400" b="1" dirty="0">
                <a:solidFill>
                  <a:schemeClr val="tx1"/>
                </a:solidFill>
                <a:latin typeface="微软雅黑" pitchFamily="34" charset="-122"/>
                <a:ea typeface="微软雅黑" pitchFamily="34" charset="-122"/>
              </a:rPr>
              <a:t/>
            </a:r>
            <a:br>
              <a:rPr lang="zh-CN" altLang="en-US" sz="2400" b="1" dirty="0">
                <a:solidFill>
                  <a:schemeClr val="tx1"/>
                </a:solidFill>
                <a:latin typeface="微软雅黑" pitchFamily="34" charset="-122"/>
                <a:ea typeface="微软雅黑" pitchFamily="34" charset="-122"/>
              </a:rPr>
            </a:b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简单易行</a:t>
            </a:r>
            <a:r>
              <a:rPr lang="zh-CN" altLang="en-US" sz="2400" b="1" dirty="0">
                <a:solidFill>
                  <a:schemeClr val="tx1"/>
                </a:solidFill>
                <a:latin typeface="微软雅黑" pitchFamily="34" charset="-122"/>
                <a:ea typeface="微软雅黑" pitchFamily="34" charset="-122"/>
              </a:rPr>
              <a:t>。工作危害分析方法较为直观，分析过程简单，没有复杂的理论</a:t>
            </a:r>
            <a:r>
              <a:rPr lang="zh-CN" altLang="en-US" sz="2400" b="1" dirty="0" smtClean="0">
                <a:solidFill>
                  <a:schemeClr val="tx1"/>
                </a:solidFill>
                <a:latin typeface="微软雅黑" pitchFamily="34" charset="-122"/>
                <a:ea typeface="微软雅黑" pitchFamily="34" charset="-122"/>
              </a:rPr>
              <a:t>推理</a:t>
            </a:r>
            <a:r>
              <a:rPr lang="zh-CN" altLang="en-US" sz="2400" b="1" dirty="0">
                <a:solidFill>
                  <a:schemeClr val="tx1"/>
                </a:solidFill>
                <a:latin typeface="微软雅黑" pitchFamily="34" charset="-122"/>
                <a:ea typeface="微软雅黑" pitchFamily="34" charset="-122"/>
              </a:rPr>
              <a:t>，便于在班组基层推广。</a:t>
            </a:r>
            <a:br>
              <a:rPr lang="zh-CN" altLang="en-US" sz="2400" b="1" dirty="0">
                <a:solidFill>
                  <a:schemeClr val="tx1"/>
                </a:solidFill>
                <a:latin typeface="微软雅黑" pitchFamily="34" charset="-122"/>
                <a:ea typeface="微软雅黑" pitchFamily="34" charset="-122"/>
              </a:rPr>
            </a:b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不</a:t>
            </a:r>
            <a:r>
              <a:rPr lang="zh-CN" altLang="en-US" sz="2400" b="1" dirty="0">
                <a:solidFill>
                  <a:schemeClr val="tx1"/>
                </a:solidFill>
                <a:latin typeface="微软雅黑" pitchFamily="34" charset="-122"/>
                <a:ea typeface="微软雅黑" pitchFamily="34" charset="-122"/>
              </a:rPr>
              <a:t>进行风险大小的</a:t>
            </a:r>
            <a:r>
              <a:rPr lang="zh-CN" altLang="en-US" sz="2400" b="1" dirty="0" smtClean="0">
                <a:solidFill>
                  <a:schemeClr val="tx1"/>
                </a:solidFill>
                <a:latin typeface="微软雅黑" pitchFamily="34" charset="-122"/>
                <a:ea typeface="微软雅黑" pitchFamily="34" charset="-122"/>
              </a:rPr>
              <a:t>判定。</a:t>
            </a:r>
            <a:r>
              <a:rPr lang="zh-CN" altLang="en-US" sz="2400" b="1" i="1" u="sng" dirty="0" smtClean="0">
                <a:solidFill>
                  <a:srgbClr val="FF0000"/>
                </a:solidFill>
                <a:latin typeface="微软雅黑" pitchFamily="34" charset="-122"/>
                <a:ea typeface="微软雅黑" pitchFamily="34" charset="-122"/>
              </a:rPr>
              <a:t>只需</a:t>
            </a:r>
            <a:r>
              <a:rPr lang="zh-CN" altLang="en-US" sz="2400" b="1" i="1" u="sng" dirty="0">
                <a:solidFill>
                  <a:srgbClr val="FF0000"/>
                </a:solidFill>
                <a:latin typeface="微软雅黑" pitchFamily="34" charset="-122"/>
                <a:ea typeface="微软雅黑" pitchFamily="34" charset="-122"/>
              </a:rPr>
              <a:t>找出危险源并提出治理措施和补偿措施。</a:t>
            </a:r>
            <a:r>
              <a:rPr lang="zh-CN" altLang="en-US" sz="2400" b="1" u="sng" dirty="0">
                <a:solidFill>
                  <a:srgbClr val="FF0000"/>
                </a:solidFill>
                <a:latin typeface="微软雅黑" pitchFamily="34" charset="-122"/>
                <a:ea typeface="微软雅黑" pitchFamily="34" charset="-122"/>
              </a:rPr>
              <a:t/>
            </a:r>
            <a:br>
              <a:rPr lang="zh-CN" altLang="en-US" sz="2400" b="1" u="sng" dirty="0">
                <a:solidFill>
                  <a:srgbClr val="FF0000"/>
                </a:solidFill>
                <a:latin typeface="微软雅黑" pitchFamily="34" charset="-122"/>
                <a:ea typeface="微软雅黑" pitchFamily="34" charset="-122"/>
              </a:rPr>
            </a:b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实现</a:t>
            </a:r>
            <a:r>
              <a:rPr lang="zh-CN" altLang="en-US" sz="2400" b="1" dirty="0">
                <a:solidFill>
                  <a:schemeClr val="tx1"/>
                </a:solidFill>
                <a:latin typeface="微软雅黑" pitchFamily="34" charset="-122"/>
                <a:ea typeface="微软雅黑" pitchFamily="34" charset="-122"/>
              </a:rPr>
              <a:t>了对工作场所和作业活动的全面覆盖。工作危害分析是</a:t>
            </a:r>
            <a:r>
              <a:rPr lang="zh-CN" altLang="en-US" sz="2400" b="1" i="1" u="sng" dirty="0">
                <a:solidFill>
                  <a:srgbClr val="FF0000"/>
                </a:solidFill>
                <a:latin typeface="微软雅黑" pitchFamily="34" charset="-122"/>
                <a:ea typeface="微软雅黑" pitchFamily="34" charset="-122"/>
              </a:rPr>
              <a:t>基于工作分析</a:t>
            </a:r>
            <a:r>
              <a:rPr lang="zh-CN" altLang="en-US" sz="2400" b="1" dirty="0">
                <a:solidFill>
                  <a:schemeClr val="tx1"/>
                </a:solidFill>
                <a:latin typeface="微软雅黑" pitchFamily="34" charset="-122"/>
                <a:ea typeface="微软雅黑" pitchFamily="34" charset="-122"/>
              </a:rPr>
              <a:t>的基础之上的，因此能够全面地识别出生产作业活动中所有可能的风险，并针对可能风险采取相应的控制措施。</a:t>
            </a:r>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509.29">
      <a:dk1>
        <a:srgbClr val="3F3F3F"/>
      </a:dk1>
      <a:lt1>
        <a:sysClr val="window" lastClr="FFFFFF"/>
      </a:lt1>
      <a:dk2>
        <a:srgbClr val="3F3F3F"/>
      </a:dk2>
      <a:lt2>
        <a:srgbClr val="FFFFFF"/>
      </a:lt2>
      <a:accent1>
        <a:srgbClr val="6DCFF6"/>
      </a:accent1>
      <a:accent2>
        <a:srgbClr val="95B2DC"/>
      </a:accent2>
      <a:accent3>
        <a:srgbClr val="CE9ED2"/>
      </a:accent3>
      <a:accent4>
        <a:srgbClr val="ABD372"/>
      </a:accent4>
      <a:accent5>
        <a:srgbClr val="F4989B"/>
      </a:accent5>
      <a:accent6>
        <a:srgbClr val="15C9C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3955</Words>
  <Application>Microsoft Office PowerPoint</Application>
  <PresentationFormat>自定义</PresentationFormat>
  <Paragraphs>382</Paragraphs>
  <Slides>42</Slides>
  <Notes>4</Notes>
  <HiddenSlides>0</HiddenSlides>
  <MMClips>0</MMClips>
  <ScaleCrop>false</ScaleCrop>
  <HeadingPairs>
    <vt:vector size="4" baseType="variant">
      <vt:variant>
        <vt:lpstr>主题</vt:lpstr>
      </vt:variant>
      <vt:variant>
        <vt:i4>2</vt:i4>
      </vt:variant>
      <vt:variant>
        <vt:lpstr>幻灯片标题</vt:lpstr>
      </vt:variant>
      <vt:variant>
        <vt:i4>42</vt:i4>
      </vt:variant>
    </vt:vector>
  </HeadingPairs>
  <TitlesOfParts>
    <vt:vector size="44" baseType="lpstr">
      <vt:lpstr>Office 主题​​</vt:lpstr>
      <vt:lpstr>Office 主题</vt:lpstr>
      <vt:lpstr>两个体系建设部分基础知识点 介绍</vt:lpstr>
      <vt:lpstr>幻灯片 2</vt:lpstr>
      <vt:lpstr>幻灯片 3</vt:lpstr>
      <vt:lpstr>幻灯片 4</vt:lpstr>
      <vt:lpstr>幻灯片 5</vt:lpstr>
      <vt:lpstr>幻灯片 6</vt:lpstr>
      <vt:lpstr>幻灯片 7</vt:lpstr>
      <vt:lpstr>2、工作危害分析(JHA)法介绍：</vt:lpstr>
      <vt:lpstr>(2) JHA的特点 ——简单易行。工作危害分析方法较为直观，分析过程简单，没有复杂的理论推理，便于在班组基层推广。 ——不进行风险大小的判定。只需找出危险源并提出治理措施和补偿措施。 ——实现了对工作场所和作业活动的全面覆盖。工作危害分析是基于工作分析的基础之上的，因此能够全面地识别出生产作业活动中所有可能的风险，并针对可能风险采取相应的控制措施。</vt:lpstr>
      <vt:lpstr>幻灯片 10</vt:lpstr>
      <vt:lpstr>(4) 进行JHA的工作要求      为确保工作危害分析的有效性，企业应成立专门的工作小组，对企业内各个生产单位的工作危害分析工作进行专业培训和指导。工作危害分析工作尽可能自下而上地开展，这样会更全面地识别出作业现场的工作危害，而不是靠工作小组独自地开展工作，这样容易在针对性和全面性方面发生偏差。     企业应参照以下要求组织开展该项工作：     ——组成企业的工作危害工作小组，并确定小组组长；     ——组织力量或聘请专家进行JHA方法的培训；     ——工作小组进行任务分工。便于小组成员按照专业进行资料准备；     ——工作小组应集中一段时间进行工作准备。包括有关安全法律法规、标准规范、事故案例等的资料收集和学习；工作表格等工具的准备等。</vt:lpstr>
      <vt:lpstr>幻灯片 12</vt:lpstr>
      <vt:lpstr>       工作危害分析表</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六：风险分级管控基本原则建议</vt:lpstr>
      <vt:lpstr>幻灯片 30</vt:lpstr>
      <vt:lpstr> 管理（行政）控制</vt:lpstr>
      <vt:lpstr> 个体防护</vt:lpstr>
      <vt:lpstr>幻灯片 33</vt:lpstr>
      <vt:lpstr>（二）关于典型管控措施的两点说明：</vt:lpstr>
      <vt:lpstr>幻灯片 35</vt:lpstr>
      <vt:lpstr>九、隐患排查内容分配及检查表的制定：</vt:lpstr>
      <vt:lpstr>幻灯片 37</vt:lpstr>
      <vt:lpstr>3、内容分配及检查表的制定具体操作步骤如下：</vt:lpstr>
      <vt:lpstr>幻灯片 39</vt:lpstr>
      <vt:lpstr>十、排查周期的建议：</vt:lpstr>
      <vt:lpstr>幻灯片 41</vt:lpstr>
      <vt:lpstr>幻灯片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风险分级管控体系建设实施指南</dc:title>
  <dc:creator>zww</dc:creator>
  <cp:lastModifiedBy>VM510L</cp:lastModifiedBy>
  <cp:revision>172</cp:revision>
  <dcterms:created xsi:type="dcterms:W3CDTF">2016-07-01T08:46:00Z</dcterms:created>
  <dcterms:modified xsi:type="dcterms:W3CDTF">2016-07-08T02:48:50Z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2052-10.1.0.5803</vt:lpwstr>
  </property>
</Properties>
</file>