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1" r:id="rId2"/>
    <p:sldId id="403" r:id="rId3"/>
    <p:sldId id="430" r:id="rId4"/>
    <p:sldId id="404" r:id="rId5"/>
    <p:sldId id="418" r:id="rId6"/>
    <p:sldId id="434" r:id="rId7"/>
    <p:sldId id="435" r:id="rId8"/>
    <p:sldId id="432" r:id="rId9"/>
    <p:sldId id="433" r:id="rId10"/>
    <p:sldId id="417" r:id="rId11"/>
    <p:sldId id="39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3C4"/>
    <a:srgbClr val="ECF2FA"/>
    <a:srgbClr val="4F34B4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>
      <p:cViewPr varScale="1">
        <p:scale>
          <a:sx n="74" d="100"/>
          <a:sy n="74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8484-EAC0-4A9A-B759-EB729342D241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5542-2851-4269-9165-70D6107334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7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802725" y="2206316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594812" y="2206317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1187624" y="1052736"/>
            <a:ext cx="7056784" cy="79208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631066" y="2208930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1802725" y="292494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2594812" y="292494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631066" y="292755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1802725" y="364502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594812" y="364502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2631066" y="364763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1802725" y="436510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94812" y="436510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631066" y="436771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00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140968"/>
            <a:ext cx="9144000" cy="3717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8" descr="C:\Users\xyl\Desktop\e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933450" cy="933450"/>
          </a:xfrm>
          <a:prstGeom prst="rect">
            <a:avLst/>
          </a:prstGeom>
          <a:noFill/>
        </p:spPr>
      </p:pic>
      <p:pic>
        <p:nvPicPr>
          <p:cNvPr id="7" name="Picture 9" descr="C:\Users\xyl\Desktop\r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933450" cy="933450"/>
          </a:xfrm>
          <a:prstGeom prst="rect">
            <a:avLst/>
          </a:prstGeom>
          <a:noFill/>
        </p:spPr>
      </p:pic>
      <p:pic>
        <p:nvPicPr>
          <p:cNvPr id="8" name="Picture 10" descr="C:\Users\xyl\Desktop\t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933450" cy="933450"/>
          </a:xfrm>
          <a:prstGeom prst="rect">
            <a:avLst/>
          </a:prstGeom>
          <a:noFill/>
        </p:spPr>
      </p:pic>
      <p:pic>
        <p:nvPicPr>
          <p:cNvPr id="9" name="Picture 11" descr="C:\Users\xyl\Desktop\qq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132856"/>
            <a:ext cx="933450" cy="933450"/>
          </a:xfrm>
          <a:prstGeom prst="rect">
            <a:avLst/>
          </a:prstGeom>
          <a:noFill/>
        </p:spPr>
      </p:pic>
      <p:pic>
        <p:nvPicPr>
          <p:cNvPr id="10" name="Picture 12" descr="C:\Users\xyl\Desktop\ww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132856"/>
            <a:ext cx="933450" cy="9334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803030"/>
            <a:ext cx="8229600" cy="85010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57606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13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6069360" cy="57606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23850" y="1052736"/>
            <a:ext cx="8496300" cy="5040089"/>
          </a:xfrm>
        </p:spPr>
        <p:txBody>
          <a:bodyPr/>
          <a:lstStyle>
            <a:lvl1pPr>
              <a:lnSpc>
                <a:spcPct val="140000"/>
              </a:lnSpc>
              <a:defRPr sz="26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000"/>
            </a:lvl3pPr>
            <a:lvl4pPr>
              <a:lnSpc>
                <a:spcPct val="140000"/>
              </a:lnSpc>
              <a:defRPr sz="1800"/>
            </a:lvl4pPr>
            <a:lvl5pPr>
              <a:lnSpc>
                <a:spcPct val="140000"/>
              </a:lnSpc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44624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78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04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 bwMode="auto">
          <a:xfrm>
            <a:off x="343249" y="980728"/>
            <a:ext cx="8569218" cy="4573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7733" tIns="31932" rIns="63863" bIns="31932" rtlCol="0" anchor="ctr"/>
          <a:lstStyle/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400-668-7561</a:t>
            </a:r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www.powerbi.com.cn</a:t>
            </a: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www.powerbibbs.com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055" y="1755318"/>
            <a:ext cx="1173148" cy="8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qwx\桌面\二维码\官网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507" y="2808510"/>
            <a:ext cx="1649186" cy="1649186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 userDrawn="1"/>
        </p:nvSpPr>
        <p:spPr>
          <a:xfrm>
            <a:off x="5061857" y="4802414"/>
            <a:ext cx="166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官方网站</a:t>
            </a:r>
          </a:p>
        </p:txBody>
      </p:sp>
      <p:pic>
        <p:nvPicPr>
          <p:cNvPr id="7" name="图片 6" descr="微信二维码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88626" y="2795808"/>
            <a:ext cx="1699545" cy="1699545"/>
          </a:xfrm>
          <a:prstGeom prst="rect">
            <a:avLst/>
          </a:prstGeom>
        </p:spPr>
      </p:pic>
      <p:sp>
        <p:nvSpPr>
          <p:cNvPr id="8" name="TextBox 9"/>
          <p:cNvSpPr txBox="1"/>
          <p:nvPr userDrawn="1"/>
        </p:nvSpPr>
        <p:spPr>
          <a:xfrm>
            <a:off x="7021286" y="4789714"/>
            <a:ext cx="164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微信平台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1340768"/>
            <a:ext cx="6114695" cy="129614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谢 谢！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924944"/>
            <a:ext cx="4191343" cy="440432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ourway@powerbi.com.cn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8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92494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404533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4225472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3191033"/>
            <a:ext cx="791551" cy="312329"/>
          </a:xfrm>
          <a:prstGeom prst="rect">
            <a:avLst/>
          </a:prstGeom>
        </p:spPr>
      </p:pic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924944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4055780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600683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3445191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3625329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2866772"/>
            <a:ext cx="791551" cy="312329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 bwMode="auto">
          <a:xfrm>
            <a:off x="707411" y="4289699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reeform 15"/>
          <p:cNvSpPr>
            <a:spLocks noEditPoints="1"/>
          </p:cNvSpPr>
          <p:nvPr userDrawn="1"/>
        </p:nvSpPr>
        <p:spPr bwMode="black">
          <a:xfrm>
            <a:off x="860586" y="4497331"/>
            <a:ext cx="505646" cy="348746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9" tIns="30865" rIns="61729" bIns="30865" numCol="1" anchor="t" anchorCtr="0" compatLnSpc="1">
            <a:prstTxWarp prst="textNoShape">
              <a:avLst/>
            </a:prstTxWarp>
          </a:bodyPr>
          <a:lstStyle/>
          <a:p>
            <a:pPr defTabSz="685254"/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600683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3455637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752421" y="4289699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80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836712"/>
            <a:ext cx="91709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工作\下载素材\源文件\3D小人\53a93f438ca6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1" y="1354733"/>
            <a:ext cx="5314627" cy="53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95536" y="3249887"/>
            <a:ext cx="8748464" cy="1115217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29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7" descr="C:\Documents and Settings\htj\桌面\324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96552" y="5807737"/>
            <a:ext cx="7856142" cy="1097226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 userDrawn="1"/>
        </p:nvSpPr>
        <p:spPr>
          <a:xfrm>
            <a:off x="6178731" y="6258798"/>
            <a:ext cx="27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黑体" pitchFamily="49" charset="-122"/>
                <a:ea typeface="黑体" pitchFamily="49" charset="-122"/>
              </a:rPr>
              <a:t>为您达成信息化最后一公里</a:t>
            </a:r>
            <a:endParaRPr lang="zh-CN" altLang="en-US" sz="1600" i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3" r:id="rId4"/>
    <p:sldLayoutId id="2147483664" r:id="rId5"/>
    <p:sldLayoutId id="2147483662" r:id="rId6"/>
    <p:sldLayoutId id="2147483666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7" r:id="rId13"/>
    <p:sldLayoutId id="2147483659" r:id="rId14"/>
    <p:sldLayoutId id="214748365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Wingdings" panose="05000000000000000000" pitchFamily="2" charset="2"/>
        <a:buChar char="n"/>
        <a:defRPr sz="28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ervername/powerbiwebaccess/owcchartweb.html?bootback=1&amp;fid=19&amp;fprojid=1&amp;username=admi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erver/powerbiwebd/owcchartweb_index.html?username=admin&amp;fprojid=1#page2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ervername/powerbiweb/owcchartweb_Index.html?fprojid=1&amp;username=admi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Arial Black"/>
                <a:ea typeface="微软雅黑"/>
              </a:rPr>
              <a:t>Power-BI</a:t>
            </a:r>
            <a:r>
              <a:rPr lang="zh-CN" altLang="en-US" kern="0" dirty="0">
                <a:latin typeface="Arial Black"/>
                <a:ea typeface="微软雅黑"/>
              </a:rPr>
              <a:t>让决策变得更轻松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1237828"/>
          </a:xfrm>
        </p:spPr>
        <p:txBody>
          <a:bodyPr/>
          <a:lstStyle/>
          <a:p>
            <a:r>
              <a:rPr lang="zh-CN" altLang="en-US" dirty="0" smtClean="0"/>
              <a:t>奥威软件</a:t>
            </a:r>
            <a:endParaRPr lang="en-US" altLang="zh-CN" dirty="0" smtClean="0"/>
          </a:p>
          <a:p>
            <a:r>
              <a:rPr lang="en-US" altLang="zh-CN" dirty="0" smtClean="0"/>
              <a:t>2016-11-23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具体请看演示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771800" y="2348880"/>
            <a:ext cx="3960440" cy="1872208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谢  谢！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574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奥威</a:t>
            </a:r>
            <a:r>
              <a:rPr lang="en-US" altLang="zh-CN" dirty="0" smtClean="0"/>
              <a:t>Power-BI</a:t>
            </a:r>
            <a:r>
              <a:rPr lang="zh-CN" altLang="en-US" dirty="0"/>
              <a:t>报表集成到其他系统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效果呈现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341"/>
            <a:ext cx="9037394" cy="43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课程大纲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交流内容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528" y="853304"/>
            <a:ext cx="8496300" cy="5095976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本次课是基于</a:t>
            </a:r>
            <a:r>
              <a:rPr lang="en-US" altLang="zh-CN" sz="2800" dirty="0"/>
              <a:t>SQL</a:t>
            </a:r>
            <a:r>
              <a:rPr lang="zh-CN" altLang="en-US" sz="2800" dirty="0"/>
              <a:t>数据源</a:t>
            </a:r>
            <a:r>
              <a:rPr lang="zh-CN" altLang="en-US" sz="2800" dirty="0" smtClean="0"/>
              <a:t>，快速制作管理驾驶舱</a:t>
            </a:r>
            <a:endParaRPr lang="en-US" altLang="zh-CN" sz="2800" dirty="0" smtClean="0"/>
          </a:p>
          <a:p>
            <a:r>
              <a:rPr lang="zh-CN" altLang="en-US" sz="2800" dirty="0" smtClean="0"/>
              <a:t>报表如何集成到其他系统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单个报表集成到其他系统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某个文件夹目录集成到其他系统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主菜单目录集成到系统</a:t>
            </a:r>
            <a:endParaRPr lang="en-US" altLang="zh-CN" sz="2400" dirty="0" smtClean="0"/>
          </a:p>
          <a:p>
            <a:r>
              <a:rPr lang="zh-CN" altLang="en-US" sz="2800" dirty="0" smtClean="0"/>
              <a:t>图表</a:t>
            </a:r>
            <a:r>
              <a:rPr lang="zh-CN" altLang="en-US" sz="2800" dirty="0"/>
              <a:t>常用属性介绍，报表设计、调整操作</a:t>
            </a:r>
            <a:endParaRPr lang="en-US" altLang="zh-CN" sz="2800" dirty="0"/>
          </a:p>
          <a:p>
            <a:endParaRPr lang="zh-CN" altLang="en-US" sz="2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61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报表制作过程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341"/>
            <a:ext cx="9037394" cy="43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报表集成的方法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528" y="853304"/>
            <a:ext cx="8496300" cy="5095976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直接跳转到某报表</a:t>
            </a:r>
            <a:endParaRPr lang="en-US" altLang="zh-CN" sz="2800" dirty="0" smtClean="0"/>
          </a:p>
          <a:p>
            <a:pPr lvl="2"/>
            <a:r>
              <a:rPr lang="en-US" altLang="zh-CN" u="sng" dirty="0">
                <a:hlinkClick r:id="rId2"/>
              </a:rPr>
              <a:t>http://</a:t>
            </a:r>
            <a:r>
              <a:rPr lang="en-US" altLang="zh-CN" u="sng" dirty="0" smtClean="0">
                <a:hlinkClick r:id="rId2"/>
              </a:rPr>
              <a:t>Servername/</a:t>
            </a:r>
            <a:r>
              <a:rPr lang="en-US" altLang="zh-CN" u="sng" dirty="0" smtClean="0">
                <a:solidFill>
                  <a:srgbClr val="FF0000"/>
                </a:solidFill>
                <a:hlinkClick r:id="rId2"/>
              </a:rPr>
              <a:t>powerbiwebaccess</a:t>
            </a:r>
            <a:r>
              <a:rPr lang="en-US" altLang="zh-CN" u="sng" dirty="0" smtClean="0">
                <a:hlinkClick r:id="rId2"/>
              </a:rPr>
              <a:t>/owcchartweb.html?bootback=1&amp;fid=19&amp;fprojid=1&amp;username=admin</a:t>
            </a:r>
            <a:endParaRPr lang="zh-CN" altLang="zh-CN" dirty="0"/>
          </a:p>
          <a:p>
            <a:pPr lvl="2"/>
            <a:r>
              <a:rPr lang="en-US" altLang="zh-CN" dirty="0"/>
              <a:t>URL</a:t>
            </a:r>
            <a:r>
              <a:rPr lang="zh-CN" altLang="zh-CN" dirty="0"/>
              <a:t>参数说明</a:t>
            </a:r>
          </a:p>
          <a:p>
            <a:pPr lvl="2"/>
            <a:r>
              <a:rPr lang="en-US" altLang="zh-CN" dirty="0" err="1"/>
              <a:t>Servername</a:t>
            </a:r>
            <a:r>
              <a:rPr lang="zh-CN" altLang="zh-CN" dirty="0"/>
              <a:t>：为</a:t>
            </a:r>
            <a:r>
              <a:rPr lang="en-US" altLang="zh-CN" dirty="0"/>
              <a:t>BI</a:t>
            </a:r>
            <a:r>
              <a:rPr lang="zh-CN" altLang="zh-CN" dirty="0"/>
              <a:t>服务器</a:t>
            </a:r>
            <a:r>
              <a:rPr lang="en-US" altLang="zh-CN" dirty="0"/>
              <a:t>IP</a:t>
            </a:r>
            <a:r>
              <a:rPr lang="zh-CN" altLang="zh-CN" dirty="0"/>
              <a:t>地址或计算机名称或者域名</a:t>
            </a:r>
          </a:p>
          <a:p>
            <a:pPr lvl="2"/>
            <a:r>
              <a:rPr lang="en-US" altLang="zh-CN" dirty="0"/>
              <a:t>21</a:t>
            </a:r>
            <a:r>
              <a:rPr lang="zh-CN" altLang="zh-CN" dirty="0"/>
              <a:t>：</a:t>
            </a:r>
            <a:r>
              <a:rPr lang="en-US" altLang="zh-CN" dirty="0" err="1"/>
              <a:t>url</a:t>
            </a:r>
            <a:r>
              <a:rPr lang="zh-CN" altLang="zh-CN" dirty="0"/>
              <a:t>中</a:t>
            </a:r>
            <a:r>
              <a:rPr lang="en-US" altLang="zh-CN" dirty="0"/>
              <a:t>fid=21</a:t>
            </a:r>
            <a:r>
              <a:rPr lang="zh-CN" altLang="zh-CN" dirty="0"/>
              <a:t>，是具体某张报表的</a:t>
            </a:r>
            <a:r>
              <a:rPr lang="en-US" altLang="zh-CN" dirty="0"/>
              <a:t>ID</a:t>
            </a:r>
            <a:r>
              <a:rPr lang="zh-CN" altLang="zh-CN" dirty="0"/>
              <a:t>，根据实际情况进行替换</a:t>
            </a:r>
          </a:p>
          <a:p>
            <a:pPr lvl="2"/>
            <a:r>
              <a:rPr lang="en-US" altLang="zh-CN" dirty="0"/>
              <a:t>1</a:t>
            </a:r>
            <a:r>
              <a:rPr lang="zh-CN" altLang="zh-CN" dirty="0"/>
              <a:t>：</a:t>
            </a:r>
            <a:r>
              <a:rPr lang="en-US" altLang="zh-CN" dirty="0" err="1"/>
              <a:t>url</a:t>
            </a:r>
            <a:r>
              <a:rPr lang="zh-CN" altLang="zh-CN" dirty="0"/>
              <a:t>中</a:t>
            </a:r>
            <a:r>
              <a:rPr lang="en-US" altLang="zh-CN" dirty="0" err="1"/>
              <a:t>fprojid</a:t>
            </a:r>
            <a:r>
              <a:rPr lang="en-US" altLang="zh-CN" dirty="0"/>
              <a:t>=1</a:t>
            </a:r>
            <a:r>
              <a:rPr lang="zh-CN" altLang="zh-CN" dirty="0"/>
              <a:t>，是方案的</a:t>
            </a:r>
            <a:r>
              <a:rPr lang="en-US" altLang="zh-CN" dirty="0"/>
              <a:t>ID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标准方案一般</a:t>
            </a:r>
            <a:r>
              <a:rPr lang="zh-CN" altLang="zh-CN" dirty="0" smtClean="0"/>
              <a:t>默认</a:t>
            </a:r>
            <a:r>
              <a:rPr lang="zh-CN" altLang="zh-CN" dirty="0"/>
              <a:t>是</a:t>
            </a:r>
            <a:r>
              <a:rPr lang="en-US" altLang="zh-CN" dirty="0"/>
              <a:t>1</a:t>
            </a:r>
            <a:endParaRPr lang="zh-CN" altLang="zh-CN" dirty="0"/>
          </a:p>
          <a:p>
            <a:pPr lvl="2"/>
            <a:r>
              <a:rPr lang="en-US" altLang="zh-CN" dirty="0"/>
              <a:t>admin</a:t>
            </a:r>
            <a:r>
              <a:rPr lang="zh-CN" altLang="zh-CN" dirty="0"/>
              <a:t>：</a:t>
            </a:r>
            <a:r>
              <a:rPr lang="en-US" altLang="zh-CN" dirty="0" err="1"/>
              <a:t>url</a:t>
            </a:r>
            <a:r>
              <a:rPr lang="zh-CN" altLang="zh-CN" dirty="0"/>
              <a:t>中</a:t>
            </a:r>
            <a:r>
              <a:rPr lang="en-US" altLang="zh-CN" dirty="0"/>
              <a:t>username=admin</a:t>
            </a:r>
            <a:r>
              <a:rPr lang="zh-CN" altLang="zh-CN" dirty="0" smtClean="0"/>
              <a:t>是</a:t>
            </a:r>
            <a:r>
              <a:rPr lang="en-US" altLang="zh-CN" dirty="0" smtClean="0"/>
              <a:t>BI</a:t>
            </a:r>
            <a:r>
              <a:rPr lang="zh-CN" altLang="zh-CN" dirty="0" smtClean="0"/>
              <a:t>用户名</a:t>
            </a:r>
            <a:endParaRPr lang="zh-CN" altLang="en-US" sz="1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9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报表集成的方法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528" y="853304"/>
            <a:ext cx="8496300" cy="5095976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直接跳转</a:t>
            </a:r>
            <a:r>
              <a:rPr lang="zh-CN" altLang="en-US" sz="2800" dirty="0" smtClean="0"/>
              <a:t>到某个文件夹</a:t>
            </a:r>
            <a:r>
              <a:rPr lang="en-US" altLang="zh-CN" u="sng" dirty="0">
                <a:hlinkClick r:id="rId2"/>
              </a:rPr>
              <a:t>http://</a:t>
            </a:r>
            <a:r>
              <a:rPr lang="en-US" altLang="zh-CN" u="sng" dirty="0" smtClean="0">
                <a:hlinkClick r:id="rId2"/>
              </a:rPr>
              <a:t>server/powerbiwebd/owcchartweb_index.html?username=admin&amp;fprojid=1#page2</a:t>
            </a:r>
            <a:endParaRPr lang="en-US" altLang="zh-CN" u="sng" dirty="0" smtClean="0"/>
          </a:p>
          <a:p>
            <a:pPr lvl="2"/>
            <a:r>
              <a:rPr lang="en-US" altLang="zh-CN" dirty="0" smtClean="0"/>
              <a:t>URL</a:t>
            </a:r>
            <a:r>
              <a:rPr lang="zh-CN" altLang="zh-CN" dirty="0"/>
              <a:t>参数说明</a:t>
            </a:r>
          </a:p>
          <a:p>
            <a:pPr lvl="2"/>
            <a:r>
              <a:rPr lang="en-US" altLang="zh-CN" dirty="0" err="1"/>
              <a:t>Servername</a:t>
            </a:r>
            <a:r>
              <a:rPr lang="zh-CN" altLang="zh-CN" dirty="0"/>
              <a:t>：为</a:t>
            </a:r>
            <a:r>
              <a:rPr lang="en-US" altLang="zh-CN" dirty="0"/>
              <a:t>BI</a:t>
            </a:r>
            <a:r>
              <a:rPr lang="zh-CN" altLang="zh-CN" dirty="0"/>
              <a:t>服务器</a:t>
            </a:r>
            <a:r>
              <a:rPr lang="en-US" altLang="zh-CN" dirty="0"/>
              <a:t>IP</a:t>
            </a:r>
            <a:r>
              <a:rPr lang="zh-CN" altLang="zh-CN" dirty="0"/>
              <a:t>地址或计算机名称或者域名</a:t>
            </a:r>
          </a:p>
          <a:p>
            <a:pPr lvl="2"/>
            <a:r>
              <a:rPr lang="en-US" altLang="zh-CN" dirty="0" smtClean="0"/>
              <a:t>page2</a:t>
            </a:r>
            <a:r>
              <a:rPr lang="zh-CN" altLang="zh-CN" dirty="0" smtClean="0"/>
              <a:t>：</a:t>
            </a:r>
            <a:r>
              <a:rPr lang="zh-CN" altLang="en-US" dirty="0" smtClean="0"/>
              <a:t>文件夹对应的</a:t>
            </a:r>
            <a:r>
              <a:rPr lang="en-US" altLang="zh-CN" dirty="0" smtClean="0"/>
              <a:t>ID</a:t>
            </a:r>
            <a:r>
              <a:rPr lang="zh-CN" altLang="zh-CN" dirty="0" smtClean="0"/>
              <a:t>，</a:t>
            </a:r>
            <a:r>
              <a:rPr lang="zh-CN" altLang="zh-CN" dirty="0"/>
              <a:t>根据实际情况进行替换</a:t>
            </a:r>
          </a:p>
          <a:p>
            <a:pPr lvl="2"/>
            <a:r>
              <a:rPr lang="en-US" altLang="zh-CN" dirty="0"/>
              <a:t>1</a:t>
            </a:r>
            <a:r>
              <a:rPr lang="zh-CN" altLang="zh-CN" dirty="0"/>
              <a:t>：</a:t>
            </a:r>
            <a:r>
              <a:rPr lang="en-US" altLang="zh-CN" dirty="0" err="1"/>
              <a:t>url</a:t>
            </a:r>
            <a:r>
              <a:rPr lang="zh-CN" altLang="zh-CN" dirty="0"/>
              <a:t>中</a:t>
            </a:r>
            <a:r>
              <a:rPr lang="en-US" altLang="zh-CN" dirty="0" err="1"/>
              <a:t>fprojid</a:t>
            </a:r>
            <a:r>
              <a:rPr lang="en-US" altLang="zh-CN" dirty="0"/>
              <a:t>=1</a:t>
            </a:r>
            <a:r>
              <a:rPr lang="zh-CN" altLang="zh-CN" dirty="0"/>
              <a:t>，是方案的</a:t>
            </a:r>
            <a:r>
              <a:rPr lang="en-US" altLang="zh-CN" dirty="0"/>
              <a:t>ID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标准方案一般</a:t>
            </a:r>
            <a:r>
              <a:rPr lang="zh-CN" altLang="zh-CN" dirty="0" smtClean="0"/>
              <a:t>默认</a:t>
            </a:r>
            <a:r>
              <a:rPr lang="zh-CN" altLang="zh-CN" dirty="0"/>
              <a:t>是</a:t>
            </a:r>
            <a:r>
              <a:rPr lang="en-US" altLang="zh-CN" dirty="0"/>
              <a:t>1</a:t>
            </a:r>
            <a:endParaRPr lang="zh-CN" altLang="zh-CN" dirty="0"/>
          </a:p>
          <a:p>
            <a:pPr lvl="2"/>
            <a:r>
              <a:rPr lang="en-US" altLang="zh-CN" dirty="0"/>
              <a:t>admin</a:t>
            </a:r>
            <a:r>
              <a:rPr lang="zh-CN" altLang="zh-CN" dirty="0"/>
              <a:t>：</a:t>
            </a:r>
            <a:r>
              <a:rPr lang="en-US" altLang="zh-CN" dirty="0" err="1"/>
              <a:t>url</a:t>
            </a:r>
            <a:r>
              <a:rPr lang="zh-CN" altLang="zh-CN" dirty="0"/>
              <a:t>中</a:t>
            </a:r>
            <a:r>
              <a:rPr lang="en-US" altLang="zh-CN" dirty="0"/>
              <a:t>username=admin</a:t>
            </a:r>
            <a:r>
              <a:rPr lang="zh-CN" altLang="zh-CN" dirty="0" smtClean="0"/>
              <a:t>是</a:t>
            </a:r>
            <a:r>
              <a:rPr lang="en-US" altLang="zh-CN" dirty="0" smtClean="0"/>
              <a:t>BI</a:t>
            </a:r>
            <a:r>
              <a:rPr lang="zh-CN" altLang="zh-CN" dirty="0" smtClean="0"/>
              <a:t>用户名</a:t>
            </a:r>
            <a:endParaRPr lang="zh-CN" altLang="en-US" sz="1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3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报表集成的方法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528" y="853304"/>
            <a:ext cx="8496300" cy="5095976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直接跳转</a:t>
            </a:r>
            <a:r>
              <a:rPr lang="zh-CN" altLang="en-US" sz="2800" dirty="0" smtClean="0"/>
              <a:t>到菜单首页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u="sng" dirty="0" smtClean="0">
                <a:hlinkClick r:id="rId2"/>
              </a:rPr>
              <a:t>http</a:t>
            </a:r>
            <a:r>
              <a:rPr lang="en-US" altLang="zh-CN" u="sng" dirty="0">
                <a:hlinkClick r:id="rId2"/>
              </a:rPr>
              <a:t>://servername/powerbiweb/owcchartweb_Index.html?fprojid=1&amp;username=admin</a:t>
            </a:r>
            <a:endParaRPr lang="zh-CN" altLang="zh-CN" dirty="0"/>
          </a:p>
          <a:p>
            <a:pPr lvl="2"/>
            <a:r>
              <a:rPr lang="en-US" altLang="zh-CN" dirty="0" smtClean="0"/>
              <a:t>URL</a:t>
            </a:r>
            <a:r>
              <a:rPr lang="zh-CN" altLang="zh-CN" dirty="0"/>
              <a:t>参数说明</a:t>
            </a:r>
          </a:p>
          <a:p>
            <a:pPr lvl="2"/>
            <a:r>
              <a:rPr lang="en-US" altLang="zh-CN" dirty="0" err="1"/>
              <a:t>Servername</a:t>
            </a:r>
            <a:r>
              <a:rPr lang="zh-CN" altLang="zh-CN" dirty="0"/>
              <a:t>：为</a:t>
            </a:r>
            <a:r>
              <a:rPr lang="en-US" altLang="zh-CN" dirty="0"/>
              <a:t>BI</a:t>
            </a:r>
            <a:r>
              <a:rPr lang="zh-CN" altLang="zh-CN" dirty="0"/>
              <a:t>服务器</a:t>
            </a:r>
            <a:r>
              <a:rPr lang="en-US" altLang="zh-CN" dirty="0"/>
              <a:t>IP</a:t>
            </a:r>
            <a:r>
              <a:rPr lang="zh-CN" altLang="zh-CN" dirty="0"/>
              <a:t>地址或计算机名称或者域名</a:t>
            </a:r>
          </a:p>
          <a:p>
            <a:pPr lvl="2"/>
            <a:r>
              <a:rPr lang="en-US" altLang="zh-CN" dirty="0" smtClean="0"/>
              <a:t>1</a:t>
            </a:r>
            <a:r>
              <a:rPr lang="zh-CN" altLang="zh-CN" dirty="0"/>
              <a:t>：</a:t>
            </a:r>
            <a:r>
              <a:rPr lang="en-US" altLang="zh-CN" dirty="0" err="1"/>
              <a:t>url</a:t>
            </a:r>
            <a:r>
              <a:rPr lang="zh-CN" altLang="zh-CN" dirty="0"/>
              <a:t>中</a:t>
            </a:r>
            <a:r>
              <a:rPr lang="en-US" altLang="zh-CN" dirty="0" err="1"/>
              <a:t>fprojid</a:t>
            </a:r>
            <a:r>
              <a:rPr lang="en-US" altLang="zh-CN" dirty="0"/>
              <a:t>=1</a:t>
            </a:r>
            <a:r>
              <a:rPr lang="zh-CN" altLang="zh-CN" dirty="0"/>
              <a:t>，是方案的</a:t>
            </a:r>
            <a:r>
              <a:rPr lang="en-US" altLang="zh-CN" dirty="0"/>
              <a:t>ID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标准方案一般</a:t>
            </a:r>
            <a:r>
              <a:rPr lang="zh-CN" altLang="zh-CN" dirty="0" smtClean="0"/>
              <a:t>默认</a:t>
            </a:r>
            <a:r>
              <a:rPr lang="zh-CN" altLang="zh-CN" dirty="0"/>
              <a:t>是</a:t>
            </a:r>
            <a:r>
              <a:rPr lang="en-US" altLang="zh-CN" dirty="0"/>
              <a:t>1</a:t>
            </a:r>
            <a:endParaRPr lang="zh-CN" altLang="zh-CN" dirty="0"/>
          </a:p>
          <a:p>
            <a:pPr lvl="2"/>
            <a:r>
              <a:rPr lang="en-US" altLang="zh-CN" dirty="0"/>
              <a:t>admin</a:t>
            </a:r>
            <a:r>
              <a:rPr lang="zh-CN" altLang="zh-CN" dirty="0"/>
              <a:t>：</a:t>
            </a:r>
            <a:r>
              <a:rPr lang="en-US" altLang="zh-CN" dirty="0" err="1"/>
              <a:t>url</a:t>
            </a:r>
            <a:r>
              <a:rPr lang="zh-CN" altLang="zh-CN" dirty="0"/>
              <a:t>中</a:t>
            </a:r>
            <a:r>
              <a:rPr lang="en-US" altLang="zh-CN" dirty="0"/>
              <a:t>username=admin</a:t>
            </a:r>
            <a:r>
              <a:rPr lang="zh-CN" altLang="zh-CN" dirty="0" smtClean="0"/>
              <a:t>是</a:t>
            </a:r>
            <a:r>
              <a:rPr lang="en-US" altLang="zh-CN" dirty="0" smtClean="0"/>
              <a:t>BI</a:t>
            </a:r>
            <a:r>
              <a:rPr lang="zh-CN" altLang="zh-CN" dirty="0" smtClean="0"/>
              <a:t>用户名</a:t>
            </a:r>
            <a:endParaRPr lang="zh-CN" altLang="en-US" sz="1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0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269</Words>
  <Application>Microsoft Office PowerPoint</Application>
  <PresentationFormat>全屏显示(4:3)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宋体</vt:lpstr>
      <vt:lpstr>Microsoft YaHei</vt:lpstr>
      <vt:lpstr>Microsoft YaHei</vt:lpstr>
      <vt:lpstr>Arial</vt:lpstr>
      <vt:lpstr>Arial Black</vt:lpstr>
      <vt:lpstr>Calibri</vt:lpstr>
      <vt:lpstr>Segoe UI</vt:lpstr>
      <vt:lpstr>Segoe UI Light</vt:lpstr>
      <vt:lpstr>Wingdings</vt:lpstr>
      <vt:lpstr>Office 主题</vt:lpstr>
      <vt:lpstr>Power-BI让决策变得更轻松</vt:lpstr>
      <vt:lpstr>PowerPoint 演示文稿</vt:lpstr>
      <vt:lpstr>效果呈现</vt:lpstr>
      <vt:lpstr>PowerPoint 演示文稿</vt:lpstr>
      <vt:lpstr>交流内容</vt:lpstr>
      <vt:lpstr>报表制作过程</vt:lpstr>
      <vt:lpstr>报表集成的方法</vt:lpstr>
      <vt:lpstr>报表集成的方法</vt:lpstr>
      <vt:lpstr>报表集成的方法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xyl</dc:creator>
  <cp:lastModifiedBy>IvanYip</cp:lastModifiedBy>
  <cp:revision>334</cp:revision>
  <dcterms:created xsi:type="dcterms:W3CDTF">2015-07-21T03:02:40Z</dcterms:created>
  <dcterms:modified xsi:type="dcterms:W3CDTF">2016-11-23T13:01:14Z</dcterms:modified>
</cp:coreProperties>
</file>