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01" r:id="rId2"/>
    <p:sldId id="403" r:id="rId3"/>
    <p:sldId id="413" r:id="rId4"/>
    <p:sldId id="404" r:id="rId5"/>
    <p:sldId id="410" r:id="rId6"/>
    <p:sldId id="415" r:id="rId7"/>
    <p:sldId id="411" r:id="rId8"/>
    <p:sldId id="417" r:id="rId9"/>
    <p:sldId id="418" r:id="rId10"/>
    <p:sldId id="399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A3C4"/>
    <a:srgbClr val="ECF2FA"/>
    <a:srgbClr val="4F34B4"/>
    <a:srgbClr val="DDE9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294" autoAdjust="0"/>
    <p:restoredTop sz="92818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8484-EAC0-4A9A-B759-EB729342D241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5542-2851-4269-9165-70D6107334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357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1802725" y="2206316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2594812" y="2206317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标题 1"/>
          <p:cNvSpPr>
            <a:spLocks noGrp="1"/>
          </p:cNvSpPr>
          <p:nvPr>
            <p:ph type="title" hasCustomPrompt="1"/>
          </p:nvPr>
        </p:nvSpPr>
        <p:spPr>
          <a:xfrm>
            <a:off x="1187624" y="1052736"/>
            <a:ext cx="7056784" cy="792088"/>
          </a:xfrm>
        </p:spPr>
        <p:txBody>
          <a:bodyPr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2631066" y="2208930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9" name="矩形 18"/>
          <p:cNvSpPr/>
          <p:nvPr userDrawn="1"/>
        </p:nvSpPr>
        <p:spPr>
          <a:xfrm>
            <a:off x="1802725" y="292494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2594812" y="292494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631066" y="292755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2" name="矩形 21"/>
          <p:cNvSpPr/>
          <p:nvPr userDrawn="1"/>
        </p:nvSpPr>
        <p:spPr>
          <a:xfrm>
            <a:off x="1802725" y="364502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2594812" y="364502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2631066" y="364763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矩形 24"/>
          <p:cNvSpPr/>
          <p:nvPr userDrawn="1"/>
        </p:nvSpPr>
        <p:spPr>
          <a:xfrm>
            <a:off x="1802725" y="4365104"/>
            <a:ext cx="502920" cy="576064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2594812" y="4365105"/>
            <a:ext cx="5001523" cy="576063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31066" y="4367718"/>
            <a:ext cx="4965270" cy="5734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29005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B366D1-E668-469C-BF07-1B6D597B1450}" type="datetimeFigureOut">
              <a:rPr lang="zh-CN" altLang="en-US" smtClean="0"/>
              <a:pPr/>
              <a:t>2016/12/1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DC2715-68D7-4E7C-949E-8E5C0EFDF8E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140968"/>
            <a:ext cx="9144000" cy="371703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8" descr="C:\Users\xyl\Desktop\e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32856"/>
            <a:ext cx="933450" cy="933450"/>
          </a:xfrm>
          <a:prstGeom prst="rect">
            <a:avLst/>
          </a:prstGeom>
          <a:noFill/>
        </p:spPr>
      </p:pic>
      <p:pic>
        <p:nvPicPr>
          <p:cNvPr id="7" name="Picture 9" descr="C:\Users\xyl\Desktop\r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933450" cy="933450"/>
          </a:xfrm>
          <a:prstGeom prst="rect">
            <a:avLst/>
          </a:prstGeom>
          <a:noFill/>
        </p:spPr>
      </p:pic>
      <p:pic>
        <p:nvPicPr>
          <p:cNvPr id="8" name="Picture 10" descr="C:\Users\xyl\Desktop\tt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132856"/>
            <a:ext cx="933450" cy="933450"/>
          </a:xfrm>
          <a:prstGeom prst="rect">
            <a:avLst/>
          </a:prstGeom>
          <a:noFill/>
        </p:spPr>
      </p:pic>
      <p:pic>
        <p:nvPicPr>
          <p:cNvPr id="9" name="Picture 11" descr="C:\Users\xyl\Desktop\qq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132856"/>
            <a:ext cx="933450" cy="933450"/>
          </a:xfrm>
          <a:prstGeom prst="rect">
            <a:avLst/>
          </a:prstGeom>
          <a:noFill/>
        </p:spPr>
      </p:pic>
      <p:pic>
        <p:nvPicPr>
          <p:cNvPr id="10" name="Picture 12" descr="C:\Users\xyl\Desktop\ww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132856"/>
            <a:ext cx="933450" cy="93345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3803030"/>
            <a:ext cx="8229600" cy="850106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57606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87132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60648"/>
            <a:ext cx="6069360" cy="576064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添加标题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323850" y="1052736"/>
            <a:ext cx="8496300" cy="5040089"/>
          </a:xfrm>
        </p:spPr>
        <p:txBody>
          <a:bodyPr/>
          <a:lstStyle>
            <a:lvl1pPr>
              <a:lnSpc>
                <a:spcPct val="140000"/>
              </a:lnSpc>
              <a:defRPr sz="2600" b="0">
                <a:solidFill>
                  <a:schemeClr val="tx2">
                    <a:lumMod val="75000"/>
                  </a:schemeClr>
                </a:solidFill>
              </a:defRPr>
            </a:lvl1pPr>
            <a:lvl2pPr>
              <a:lnSpc>
                <a:spcPct val="140000"/>
              </a:lnSpc>
              <a:defRPr sz="2200"/>
            </a:lvl2pPr>
            <a:lvl3pPr>
              <a:lnSpc>
                <a:spcPct val="140000"/>
              </a:lnSpc>
              <a:defRPr sz="2000"/>
            </a:lvl3pPr>
            <a:lvl4pPr>
              <a:lnSpc>
                <a:spcPct val="140000"/>
              </a:lnSpc>
              <a:defRPr sz="1800"/>
            </a:lvl4pPr>
            <a:lvl5pPr>
              <a:lnSpc>
                <a:spcPct val="140000"/>
              </a:lnSpc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5" y="44624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4785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0" y="3249887"/>
            <a:ext cx="9144000" cy="1619273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36048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9"/>
          <p:cNvSpPr/>
          <p:nvPr userDrawn="1"/>
        </p:nvSpPr>
        <p:spPr bwMode="auto">
          <a:xfrm>
            <a:off x="343249" y="980728"/>
            <a:ext cx="8569218" cy="45733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27733" tIns="31932" rIns="63863" bIns="31932" rtlCol="0" anchor="ctr"/>
          <a:lstStyle/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endParaRPr lang="en-US" altLang="zh-CN" sz="2800" dirty="0" smtClean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400-668-7561</a:t>
            </a:r>
            <a:endParaRPr lang="en-US" altLang="zh-CN" sz="2800" dirty="0">
              <a:solidFill>
                <a:srgbClr val="FFFFFF"/>
              </a:solidFill>
              <a:latin typeface="Segoe UI Light"/>
              <a:ea typeface="Microsoft YaHei" pitchFamily="34" charset="-122"/>
              <a:cs typeface="Segoe UI"/>
            </a:endParaRP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www.powerbi.com.cn</a:t>
            </a:r>
          </a:p>
          <a:p>
            <a:pPr marL="228589"/>
            <a:r>
              <a:rPr lang="en-US" altLang="zh-CN" sz="2800" dirty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www.powerbibbs.com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18055" y="1755318"/>
            <a:ext cx="1173148" cy="80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qwx\桌面\二维码\官网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507" y="2808510"/>
            <a:ext cx="1649186" cy="1649186"/>
          </a:xfrm>
          <a:prstGeom prst="rect">
            <a:avLst/>
          </a:prstGeom>
          <a:noFill/>
        </p:spPr>
      </p:pic>
      <p:sp>
        <p:nvSpPr>
          <p:cNvPr id="6" name="TextBox 7"/>
          <p:cNvSpPr txBox="1"/>
          <p:nvPr userDrawn="1"/>
        </p:nvSpPr>
        <p:spPr>
          <a:xfrm>
            <a:off x="5061857" y="4802414"/>
            <a:ext cx="1665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官方网站</a:t>
            </a:r>
          </a:p>
        </p:txBody>
      </p:sp>
      <p:pic>
        <p:nvPicPr>
          <p:cNvPr id="7" name="图片 6" descr="微信二维码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88626" y="2795808"/>
            <a:ext cx="1699545" cy="1699545"/>
          </a:xfrm>
          <a:prstGeom prst="rect">
            <a:avLst/>
          </a:prstGeom>
        </p:spPr>
      </p:pic>
      <p:sp>
        <p:nvSpPr>
          <p:cNvPr id="8" name="TextBox 9"/>
          <p:cNvSpPr txBox="1"/>
          <p:nvPr userDrawn="1"/>
        </p:nvSpPr>
        <p:spPr>
          <a:xfrm>
            <a:off x="7021286" y="4789714"/>
            <a:ext cx="164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微信平台</a:t>
            </a:r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2555776" y="1340768"/>
            <a:ext cx="6114695" cy="1296144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谢 谢！</a:t>
            </a:r>
          </a:p>
        </p:txBody>
      </p:sp>
      <p:sp>
        <p:nvSpPr>
          <p:cNvPr id="11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2924944"/>
            <a:ext cx="4191343" cy="440432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altLang="zh-CN" sz="2800" dirty="0" smtClean="0">
                <a:solidFill>
                  <a:srgbClr val="FFFFFF"/>
                </a:solidFill>
                <a:latin typeface="Segoe UI Light"/>
                <a:ea typeface="Microsoft YaHei" pitchFamily="34" charset="-122"/>
                <a:cs typeface="Segoe UI"/>
              </a:rPr>
              <a:t>ourway@powerbi.com.cn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3685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92494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4045334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4225472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3191033"/>
            <a:ext cx="791551" cy="312329"/>
          </a:xfrm>
          <a:prstGeom prst="rect">
            <a:avLst/>
          </a:prstGeom>
        </p:spPr>
      </p:pic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924944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4055780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47126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Rectangle 19"/>
          <p:cNvSpPr/>
          <p:nvPr/>
        </p:nvSpPr>
        <p:spPr bwMode="auto">
          <a:xfrm>
            <a:off x="695598" y="2600683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19"/>
          <p:cNvSpPr/>
          <p:nvPr/>
        </p:nvSpPr>
        <p:spPr bwMode="auto">
          <a:xfrm>
            <a:off x="695598" y="3445191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9"/>
          <p:cNvSpPr/>
          <p:nvPr userDrawn="1"/>
        </p:nvSpPr>
        <p:spPr bwMode="auto">
          <a:xfrm>
            <a:off x="695598" y="1775242"/>
            <a:ext cx="872020" cy="74137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Freeform 18"/>
          <p:cNvSpPr>
            <a:spLocks noEditPoints="1"/>
          </p:cNvSpPr>
          <p:nvPr userDrawn="1"/>
        </p:nvSpPr>
        <p:spPr bwMode="black">
          <a:xfrm>
            <a:off x="868367" y="1921297"/>
            <a:ext cx="505646" cy="469835"/>
          </a:xfrm>
          <a:custGeom>
            <a:avLst/>
            <a:gdLst>
              <a:gd name="T0" fmla="*/ 300 w 300"/>
              <a:gd name="T1" fmla="*/ 141 h 300"/>
              <a:gd name="T2" fmla="*/ 285 w 300"/>
              <a:gd name="T3" fmla="*/ 141 h 300"/>
              <a:gd name="T4" fmla="*/ 159 w 300"/>
              <a:gd name="T5" fmla="*/ 15 h 300"/>
              <a:gd name="T6" fmla="*/ 159 w 300"/>
              <a:gd name="T7" fmla="*/ 0 h 300"/>
              <a:gd name="T8" fmla="*/ 141 w 300"/>
              <a:gd name="T9" fmla="*/ 0 h 300"/>
              <a:gd name="T10" fmla="*/ 141 w 300"/>
              <a:gd name="T11" fmla="*/ 15 h 300"/>
              <a:gd name="T12" fmla="*/ 15 w 300"/>
              <a:gd name="T13" fmla="*/ 141 h 300"/>
              <a:gd name="T14" fmla="*/ 0 w 300"/>
              <a:gd name="T15" fmla="*/ 141 h 300"/>
              <a:gd name="T16" fmla="*/ 0 w 300"/>
              <a:gd name="T17" fmla="*/ 159 h 300"/>
              <a:gd name="T18" fmla="*/ 15 w 300"/>
              <a:gd name="T19" fmla="*/ 159 h 300"/>
              <a:gd name="T20" fmla="*/ 141 w 300"/>
              <a:gd name="T21" fmla="*/ 285 h 300"/>
              <a:gd name="T22" fmla="*/ 141 w 300"/>
              <a:gd name="T23" fmla="*/ 300 h 300"/>
              <a:gd name="T24" fmla="*/ 159 w 300"/>
              <a:gd name="T25" fmla="*/ 300 h 300"/>
              <a:gd name="T26" fmla="*/ 159 w 300"/>
              <a:gd name="T27" fmla="*/ 285 h 300"/>
              <a:gd name="T28" fmla="*/ 285 w 300"/>
              <a:gd name="T29" fmla="*/ 159 h 300"/>
              <a:gd name="T30" fmla="*/ 300 w 300"/>
              <a:gd name="T31" fmla="*/ 159 h 300"/>
              <a:gd name="T32" fmla="*/ 300 w 300"/>
              <a:gd name="T33" fmla="*/ 141 h 300"/>
              <a:gd name="T34" fmla="*/ 258 w 300"/>
              <a:gd name="T35" fmla="*/ 141 h 300"/>
              <a:gd name="T36" fmla="*/ 230 w 300"/>
              <a:gd name="T37" fmla="*/ 141 h 300"/>
              <a:gd name="T38" fmla="*/ 159 w 300"/>
              <a:gd name="T39" fmla="*/ 70 h 300"/>
              <a:gd name="T40" fmla="*/ 159 w 300"/>
              <a:gd name="T41" fmla="*/ 42 h 300"/>
              <a:gd name="T42" fmla="*/ 258 w 300"/>
              <a:gd name="T43" fmla="*/ 141 h 300"/>
              <a:gd name="T44" fmla="*/ 141 w 300"/>
              <a:gd name="T45" fmla="*/ 125 h 300"/>
              <a:gd name="T46" fmla="*/ 125 w 300"/>
              <a:gd name="T47" fmla="*/ 141 h 300"/>
              <a:gd name="T48" fmla="*/ 97 w 300"/>
              <a:gd name="T49" fmla="*/ 141 h 300"/>
              <a:gd name="T50" fmla="*/ 141 w 300"/>
              <a:gd name="T51" fmla="*/ 97 h 300"/>
              <a:gd name="T52" fmla="*/ 141 w 300"/>
              <a:gd name="T53" fmla="*/ 125 h 300"/>
              <a:gd name="T54" fmla="*/ 125 w 300"/>
              <a:gd name="T55" fmla="*/ 159 h 300"/>
              <a:gd name="T56" fmla="*/ 141 w 300"/>
              <a:gd name="T57" fmla="*/ 175 h 300"/>
              <a:gd name="T58" fmla="*/ 141 w 300"/>
              <a:gd name="T59" fmla="*/ 203 h 300"/>
              <a:gd name="T60" fmla="*/ 97 w 300"/>
              <a:gd name="T61" fmla="*/ 159 h 300"/>
              <a:gd name="T62" fmla="*/ 125 w 300"/>
              <a:gd name="T63" fmla="*/ 159 h 300"/>
              <a:gd name="T64" fmla="*/ 159 w 300"/>
              <a:gd name="T65" fmla="*/ 175 h 300"/>
              <a:gd name="T66" fmla="*/ 175 w 300"/>
              <a:gd name="T67" fmla="*/ 159 h 300"/>
              <a:gd name="T68" fmla="*/ 203 w 300"/>
              <a:gd name="T69" fmla="*/ 159 h 300"/>
              <a:gd name="T70" fmla="*/ 159 w 300"/>
              <a:gd name="T71" fmla="*/ 203 h 300"/>
              <a:gd name="T72" fmla="*/ 159 w 300"/>
              <a:gd name="T73" fmla="*/ 175 h 300"/>
              <a:gd name="T74" fmla="*/ 175 w 300"/>
              <a:gd name="T75" fmla="*/ 141 h 300"/>
              <a:gd name="T76" fmla="*/ 159 w 300"/>
              <a:gd name="T77" fmla="*/ 125 h 300"/>
              <a:gd name="T78" fmla="*/ 159 w 300"/>
              <a:gd name="T79" fmla="*/ 97 h 300"/>
              <a:gd name="T80" fmla="*/ 203 w 300"/>
              <a:gd name="T81" fmla="*/ 141 h 300"/>
              <a:gd name="T82" fmla="*/ 175 w 300"/>
              <a:gd name="T83" fmla="*/ 141 h 300"/>
              <a:gd name="T84" fmla="*/ 141 w 300"/>
              <a:gd name="T85" fmla="*/ 42 h 300"/>
              <a:gd name="T86" fmla="*/ 141 w 300"/>
              <a:gd name="T87" fmla="*/ 70 h 300"/>
              <a:gd name="T88" fmla="*/ 70 w 300"/>
              <a:gd name="T89" fmla="*/ 141 h 300"/>
              <a:gd name="T90" fmla="*/ 42 w 300"/>
              <a:gd name="T91" fmla="*/ 141 h 300"/>
              <a:gd name="T92" fmla="*/ 141 w 300"/>
              <a:gd name="T93" fmla="*/ 42 h 300"/>
              <a:gd name="T94" fmla="*/ 42 w 300"/>
              <a:gd name="T95" fmla="*/ 159 h 300"/>
              <a:gd name="T96" fmla="*/ 70 w 300"/>
              <a:gd name="T97" fmla="*/ 159 h 300"/>
              <a:gd name="T98" fmla="*/ 141 w 300"/>
              <a:gd name="T99" fmla="*/ 230 h 300"/>
              <a:gd name="T100" fmla="*/ 141 w 300"/>
              <a:gd name="T101" fmla="*/ 258 h 300"/>
              <a:gd name="T102" fmla="*/ 42 w 300"/>
              <a:gd name="T103" fmla="*/ 159 h 300"/>
              <a:gd name="T104" fmla="*/ 159 w 300"/>
              <a:gd name="T105" fmla="*/ 258 h 300"/>
              <a:gd name="T106" fmla="*/ 159 w 300"/>
              <a:gd name="T107" fmla="*/ 230 h 300"/>
              <a:gd name="T108" fmla="*/ 230 w 300"/>
              <a:gd name="T109" fmla="*/ 159 h 300"/>
              <a:gd name="T110" fmla="*/ 258 w 300"/>
              <a:gd name="T111" fmla="*/ 159 h 300"/>
              <a:gd name="T112" fmla="*/ 159 w 300"/>
              <a:gd name="T113" fmla="*/ 258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1724" tIns="30862" rIns="61724" bIns="30862" numCol="1" anchor="t" anchorCtr="0" compatLnSpc="1">
            <a:prstTxWarp prst="textNoShape">
              <a:avLst/>
            </a:prstTxWarp>
          </a:bodyPr>
          <a:lstStyle/>
          <a:p>
            <a:endParaRPr lang="en-US" sz="120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102" y="3625329"/>
            <a:ext cx="689724" cy="47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7412" y="2866772"/>
            <a:ext cx="791551" cy="312329"/>
          </a:xfrm>
          <a:prstGeom prst="rect">
            <a:avLst/>
          </a:prstGeom>
        </p:spPr>
      </p:pic>
      <p:sp>
        <p:nvSpPr>
          <p:cNvPr id="19" name="Rectangle 19"/>
          <p:cNvSpPr/>
          <p:nvPr/>
        </p:nvSpPr>
        <p:spPr bwMode="auto">
          <a:xfrm>
            <a:off x="707411" y="4289699"/>
            <a:ext cx="872020" cy="74137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540" fontAlgn="base">
              <a:spcBef>
                <a:spcPct val="0"/>
              </a:spcBef>
              <a:spcAft>
                <a:spcPct val="0"/>
              </a:spcAft>
            </a:pP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Freeform 15"/>
          <p:cNvSpPr>
            <a:spLocks noEditPoints="1"/>
          </p:cNvSpPr>
          <p:nvPr userDrawn="1"/>
        </p:nvSpPr>
        <p:spPr bwMode="black">
          <a:xfrm>
            <a:off x="860586" y="4497331"/>
            <a:ext cx="505646" cy="348746"/>
          </a:xfrm>
          <a:custGeom>
            <a:avLst/>
            <a:gdLst>
              <a:gd name="T0" fmla="*/ 455 w 708"/>
              <a:gd name="T1" fmla="*/ 121 h 709"/>
              <a:gd name="T2" fmla="*/ 392 w 708"/>
              <a:gd name="T3" fmla="*/ 121 h 709"/>
              <a:gd name="T4" fmla="*/ 392 w 708"/>
              <a:gd name="T5" fmla="*/ 206 h 709"/>
              <a:gd name="T6" fmla="*/ 316 w 708"/>
              <a:gd name="T7" fmla="*/ 206 h 709"/>
              <a:gd name="T8" fmla="*/ 316 w 708"/>
              <a:gd name="T9" fmla="*/ 121 h 709"/>
              <a:gd name="T10" fmla="*/ 250 w 708"/>
              <a:gd name="T11" fmla="*/ 121 h 709"/>
              <a:gd name="T12" fmla="*/ 354 w 708"/>
              <a:gd name="T13" fmla="*/ 0 h 709"/>
              <a:gd name="T14" fmla="*/ 455 w 708"/>
              <a:gd name="T15" fmla="*/ 121 h 709"/>
              <a:gd name="T16" fmla="*/ 205 w 708"/>
              <a:gd name="T17" fmla="*/ 371 h 709"/>
              <a:gd name="T18" fmla="*/ 139 w 708"/>
              <a:gd name="T19" fmla="*/ 371 h 709"/>
              <a:gd name="T20" fmla="*/ 139 w 708"/>
              <a:gd name="T21" fmla="*/ 456 h 709"/>
              <a:gd name="T22" fmla="*/ 63 w 708"/>
              <a:gd name="T23" fmla="*/ 456 h 709"/>
              <a:gd name="T24" fmla="*/ 63 w 708"/>
              <a:gd name="T25" fmla="*/ 371 h 709"/>
              <a:gd name="T26" fmla="*/ 0 w 708"/>
              <a:gd name="T27" fmla="*/ 371 h 709"/>
              <a:gd name="T28" fmla="*/ 101 w 708"/>
              <a:gd name="T29" fmla="*/ 251 h 709"/>
              <a:gd name="T30" fmla="*/ 205 w 708"/>
              <a:gd name="T31" fmla="*/ 371 h 709"/>
              <a:gd name="T32" fmla="*/ 205 w 708"/>
              <a:gd name="T33" fmla="*/ 503 h 709"/>
              <a:gd name="T34" fmla="*/ 0 w 708"/>
              <a:gd name="T35" fmla="*/ 503 h 709"/>
              <a:gd name="T36" fmla="*/ 0 w 708"/>
              <a:gd name="T37" fmla="*/ 709 h 709"/>
              <a:gd name="T38" fmla="*/ 205 w 708"/>
              <a:gd name="T39" fmla="*/ 709 h 709"/>
              <a:gd name="T40" fmla="*/ 205 w 708"/>
              <a:gd name="T41" fmla="*/ 503 h 709"/>
              <a:gd name="T42" fmla="*/ 708 w 708"/>
              <a:gd name="T43" fmla="*/ 503 h 709"/>
              <a:gd name="T44" fmla="*/ 503 w 708"/>
              <a:gd name="T45" fmla="*/ 503 h 709"/>
              <a:gd name="T46" fmla="*/ 503 w 708"/>
              <a:gd name="T47" fmla="*/ 709 h 709"/>
              <a:gd name="T48" fmla="*/ 708 w 708"/>
              <a:gd name="T49" fmla="*/ 709 h 709"/>
              <a:gd name="T50" fmla="*/ 708 w 708"/>
              <a:gd name="T51" fmla="*/ 503 h 709"/>
              <a:gd name="T52" fmla="*/ 708 w 708"/>
              <a:gd name="T53" fmla="*/ 0 h 709"/>
              <a:gd name="T54" fmla="*/ 503 w 708"/>
              <a:gd name="T55" fmla="*/ 0 h 709"/>
              <a:gd name="T56" fmla="*/ 503 w 708"/>
              <a:gd name="T57" fmla="*/ 206 h 709"/>
              <a:gd name="T58" fmla="*/ 708 w 708"/>
              <a:gd name="T59" fmla="*/ 206 h 709"/>
              <a:gd name="T60" fmla="*/ 708 w 708"/>
              <a:gd name="T61" fmla="*/ 0 h 709"/>
              <a:gd name="T62" fmla="*/ 708 w 708"/>
              <a:gd name="T63" fmla="*/ 251 h 709"/>
              <a:gd name="T64" fmla="*/ 503 w 708"/>
              <a:gd name="T65" fmla="*/ 251 h 709"/>
              <a:gd name="T66" fmla="*/ 503 w 708"/>
              <a:gd name="T67" fmla="*/ 456 h 709"/>
              <a:gd name="T68" fmla="*/ 708 w 708"/>
              <a:gd name="T69" fmla="*/ 456 h 709"/>
              <a:gd name="T70" fmla="*/ 708 w 708"/>
              <a:gd name="T71" fmla="*/ 251 h 709"/>
              <a:gd name="T72" fmla="*/ 455 w 708"/>
              <a:gd name="T73" fmla="*/ 251 h 709"/>
              <a:gd name="T74" fmla="*/ 250 w 708"/>
              <a:gd name="T75" fmla="*/ 251 h 709"/>
              <a:gd name="T76" fmla="*/ 250 w 708"/>
              <a:gd name="T77" fmla="*/ 456 h 709"/>
              <a:gd name="T78" fmla="*/ 455 w 708"/>
              <a:gd name="T79" fmla="*/ 456 h 709"/>
              <a:gd name="T80" fmla="*/ 455 w 708"/>
              <a:gd name="T81" fmla="*/ 251 h 709"/>
              <a:gd name="T82" fmla="*/ 455 w 708"/>
              <a:gd name="T83" fmla="*/ 503 h 709"/>
              <a:gd name="T84" fmla="*/ 250 w 708"/>
              <a:gd name="T85" fmla="*/ 503 h 709"/>
              <a:gd name="T86" fmla="*/ 250 w 708"/>
              <a:gd name="T87" fmla="*/ 709 h 709"/>
              <a:gd name="T88" fmla="*/ 455 w 708"/>
              <a:gd name="T89" fmla="*/ 709 h 709"/>
              <a:gd name="T90" fmla="*/ 455 w 708"/>
              <a:gd name="T91" fmla="*/ 50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08" h="709">
                <a:moveTo>
                  <a:pt x="455" y="121"/>
                </a:moveTo>
                <a:lnTo>
                  <a:pt x="392" y="121"/>
                </a:lnTo>
                <a:lnTo>
                  <a:pt x="392" y="206"/>
                </a:lnTo>
                <a:lnTo>
                  <a:pt x="316" y="206"/>
                </a:lnTo>
                <a:lnTo>
                  <a:pt x="316" y="121"/>
                </a:lnTo>
                <a:lnTo>
                  <a:pt x="250" y="121"/>
                </a:lnTo>
                <a:lnTo>
                  <a:pt x="354" y="0"/>
                </a:lnTo>
                <a:lnTo>
                  <a:pt x="455" y="121"/>
                </a:lnTo>
                <a:close/>
                <a:moveTo>
                  <a:pt x="205" y="371"/>
                </a:moveTo>
                <a:lnTo>
                  <a:pt x="139" y="371"/>
                </a:lnTo>
                <a:lnTo>
                  <a:pt x="139" y="456"/>
                </a:lnTo>
                <a:lnTo>
                  <a:pt x="63" y="456"/>
                </a:lnTo>
                <a:lnTo>
                  <a:pt x="63" y="371"/>
                </a:lnTo>
                <a:lnTo>
                  <a:pt x="0" y="371"/>
                </a:lnTo>
                <a:lnTo>
                  <a:pt x="101" y="251"/>
                </a:lnTo>
                <a:lnTo>
                  <a:pt x="205" y="371"/>
                </a:lnTo>
                <a:close/>
                <a:moveTo>
                  <a:pt x="205" y="503"/>
                </a:moveTo>
                <a:lnTo>
                  <a:pt x="0" y="503"/>
                </a:lnTo>
                <a:lnTo>
                  <a:pt x="0" y="709"/>
                </a:lnTo>
                <a:lnTo>
                  <a:pt x="205" y="709"/>
                </a:lnTo>
                <a:lnTo>
                  <a:pt x="205" y="503"/>
                </a:lnTo>
                <a:close/>
                <a:moveTo>
                  <a:pt x="708" y="503"/>
                </a:moveTo>
                <a:lnTo>
                  <a:pt x="503" y="503"/>
                </a:lnTo>
                <a:lnTo>
                  <a:pt x="503" y="709"/>
                </a:lnTo>
                <a:lnTo>
                  <a:pt x="708" y="709"/>
                </a:lnTo>
                <a:lnTo>
                  <a:pt x="708" y="503"/>
                </a:lnTo>
                <a:close/>
                <a:moveTo>
                  <a:pt x="708" y="0"/>
                </a:moveTo>
                <a:lnTo>
                  <a:pt x="503" y="0"/>
                </a:lnTo>
                <a:lnTo>
                  <a:pt x="503" y="206"/>
                </a:lnTo>
                <a:lnTo>
                  <a:pt x="708" y="206"/>
                </a:lnTo>
                <a:lnTo>
                  <a:pt x="708" y="0"/>
                </a:lnTo>
                <a:close/>
                <a:moveTo>
                  <a:pt x="708" y="251"/>
                </a:moveTo>
                <a:lnTo>
                  <a:pt x="503" y="251"/>
                </a:lnTo>
                <a:lnTo>
                  <a:pt x="503" y="456"/>
                </a:lnTo>
                <a:lnTo>
                  <a:pt x="708" y="456"/>
                </a:lnTo>
                <a:lnTo>
                  <a:pt x="708" y="251"/>
                </a:lnTo>
                <a:close/>
                <a:moveTo>
                  <a:pt x="455" y="251"/>
                </a:moveTo>
                <a:lnTo>
                  <a:pt x="250" y="251"/>
                </a:lnTo>
                <a:lnTo>
                  <a:pt x="250" y="456"/>
                </a:lnTo>
                <a:lnTo>
                  <a:pt x="455" y="456"/>
                </a:lnTo>
                <a:lnTo>
                  <a:pt x="455" y="251"/>
                </a:lnTo>
                <a:close/>
                <a:moveTo>
                  <a:pt x="455" y="503"/>
                </a:moveTo>
                <a:lnTo>
                  <a:pt x="250" y="503"/>
                </a:lnTo>
                <a:lnTo>
                  <a:pt x="250" y="709"/>
                </a:lnTo>
                <a:lnTo>
                  <a:pt x="455" y="709"/>
                </a:lnTo>
                <a:lnTo>
                  <a:pt x="455" y="5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29" tIns="30865" rIns="61729" bIns="30865" numCol="1" anchor="t" anchorCtr="0" compatLnSpc="1">
            <a:prstTxWarp prst="textNoShape">
              <a:avLst/>
            </a:prstTxWarp>
          </a:bodyPr>
          <a:lstStyle/>
          <a:p>
            <a:pPr defTabSz="685254"/>
            <a:endParaRPr lang="en-US" sz="825" dirty="0">
              <a:solidFill>
                <a:srgbClr val="000000"/>
              </a:solidFill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766970" y="1775242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766970" y="2600683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1766970" y="3455637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752421" y="4289699"/>
            <a:ext cx="6623470" cy="74137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3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83801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xyl\Desktop\透明蓝色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5" y="836712"/>
            <a:ext cx="917098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工作\下载素材\源文件\3D小人\53a93f438ca6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941" y="1354733"/>
            <a:ext cx="5314627" cy="53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95536" y="3249887"/>
            <a:ext cx="8748464" cy="1115217"/>
          </a:xfrm>
        </p:spPr>
        <p:txBody>
          <a:bodyPr anchor="ctr"/>
          <a:lstStyle>
            <a:lvl1pPr marL="0" indent="0" algn="l">
              <a:buFontTx/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95297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pic>
        <p:nvPicPr>
          <p:cNvPr id="7" name="Picture 7" descr="C:\Documents and Settings\htj\桌面\324.pn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396552" y="5807737"/>
            <a:ext cx="7856142" cy="1097226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 userDrawn="1"/>
        </p:nvSpPr>
        <p:spPr>
          <a:xfrm>
            <a:off x="6178731" y="6258798"/>
            <a:ext cx="2730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黑体" pitchFamily="49" charset="-122"/>
                <a:ea typeface="黑体" pitchFamily="49" charset="-122"/>
              </a:rPr>
              <a:t>为您达成信息化最后一公里</a:t>
            </a:r>
            <a:endParaRPr lang="zh-CN" altLang="en-US" sz="1600" i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3" r:id="rId4"/>
    <p:sldLayoutId id="2147483664" r:id="rId5"/>
    <p:sldLayoutId id="2147483662" r:id="rId6"/>
    <p:sldLayoutId id="2147483666" r:id="rId7"/>
    <p:sldLayoutId id="2147483661" r:id="rId8"/>
    <p:sldLayoutId id="2147483660" r:id="rId9"/>
    <p:sldLayoutId id="2147483651" r:id="rId10"/>
    <p:sldLayoutId id="2147483652" r:id="rId11"/>
    <p:sldLayoutId id="2147483653" r:id="rId12"/>
    <p:sldLayoutId id="2147483657" r:id="rId13"/>
    <p:sldLayoutId id="2147483659" r:id="rId14"/>
    <p:sldLayoutId id="2147483658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n"/>
        <a:defRPr sz="2800" b="1" kern="1200">
          <a:solidFill>
            <a:schemeClr val="tx2">
              <a:lumMod val="75000"/>
            </a:schemeClr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40000"/>
            <a:lumOff val="60000"/>
          </a:schemeClr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Arial Black"/>
                <a:ea typeface="微软雅黑"/>
              </a:rPr>
              <a:t>Power-BI</a:t>
            </a:r>
            <a:r>
              <a:rPr lang="zh-CN" altLang="en-US" kern="0" dirty="0">
                <a:latin typeface="Arial Black"/>
                <a:ea typeface="微软雅黑"/>
              </a:rPr>
              <a:t>让决策变得更轻松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39552" y="4711452"/>
            <a:ext cx="8229600" cy="1237828"/>
          </a:xfrm>
        </p:spPr>
        <p:txBody>
          <a:bodyPr/>
          <a:lstStyle/>
          <a:p>
            <a:r>
              <a:rPr lang="zh-CN" altLang="en-US" dirty="0" smtClean="0"/>
              <a:t>奥威软件</a:t>
            </a:r>
            <a:endParaRPr lang="en-US" altLang="zh-CN" dirty="0" smtClean="0"/>
          </a:p>
          <a:p>
            <a:r>
              <a:rPr lang="en-US" altLang="zh-CN" dirty="0" smtClean="0"/>
              <a:t>2016-11-30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6543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谢  谢！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ourway@powerbi.com.cn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744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奥威</a:t>
            </a:r>
            <a:r>
              <a:rPr lang="en-US" altLang="zh-CN" dirty="0" smtClean="0"/>
              <a:t>Power-BI</a:t>
            </a:r>
          </a:p>
          <a:p>
            <a:r>
              <a:rPr lang="zh-CN" altLang="en-US" dirty="0" smtClean="0"/>
              <a:t>智能分析报表制作方法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069360" cy="57606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课程介绍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850" y="692696"/>
            <a:ext cx="8496300" cy="5400129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    本次课将结合实际的应用场景，为大家展示图文并茂的智能分析报表效果，与大家分享制作智能分析报表的方法与技巧。</a:t>
            </a:r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391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课程大纲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课程大纲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实际场景介绍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制作过程演示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实际效果演示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088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6069360" cy="57606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分析要点提取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850" y="1700808"/>
            <a:ext cx="8496300" cy="43920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、各年具体收入情况；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、区域收入及同比情况；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、区域收入排名与占比；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、门店收入及同比情况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mtClean="0"/>
              <a:t>具体请看演示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069360" cy="57606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补充说明</a:t>
            </a:r>
            <a:r>
              <a:rPr lang="en-US" altLang="zh-CN" dirty="0" smtClean="0"/>
              <a:t>1-</a:t>
            </a:r>
            <a:r>
              <a:rPr lang="zh-CN" altLang="en-US" dirty="0" smtClean="0"/>
              <a:t>固定框架下的灵活性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850" y="1412776"/>
            <a:ext cx="8496300" cy="4680049"/>
          </a:xfrm>
        </p:spPr>
        <p:txBody>
          <a:bodyPr>
            <a:normAutofit fontScale="92500"/>
          </a:bodyPr>
          <a:lstStyle/>
          <a:p>
            <a:r>
              <a:rPr lang="zh-CN" altLang="en-US" dirty="0" smtClean="0"/>
              <a:t>    分析报告前期制作可能要一点点时间（去整理整个框架的内容）</a:t>
            </a:r>
            <a:r>
              <a:rPr lang="en-US" altLang="zh-CN" dirty="0" smtClean="0"/>
              <a:t>,</a:t>
            </a:r>
            <a:r>
              <a:rPr lang="zh-CN" altLang="en-US" dirty="0" smtClean="0"/>
              <a:t>后续数据如果数据有变更的话，分析报告中的内容是会自动变化的，不需要每次都手工调整数值。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比如每月都要出一个报表，里面的框架基本上是不会变的， 变是里面的数值，如果平时的做法就是将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中做好的数据复制再粘贴，这样就容易出错。而使用分析报告的功能的话，只需要第一次定义完成后，后面各月份的数据都是会自动更新的，直接导出使用即可。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069360" cy="57606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补充说明</a:t>
            </a:r>
            <a:r>
              <a:rPr lang="en-US" altLang="zh-CN" dirty="0" smtClean="0"/>
              <a:t>2-</a:t>
            </a:r>
            <a:r>
              <a:rPr lang="zh-CN" altLang="en-US" dirty="0" smtClean="0"/>
              <a:t>追根究底的动态分析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323850" y="1844824"/>
            <a:ext cx="8496300" cy="4248001"/>
          </a:xfrm>
        </p:spPr>
        <p:txBody>
          <a:bodyPr/>
          <a:lstStyle/>
          <a:p>
            <a:r>
              <a:rPr lang="zh-CN" altLang="en-US" dirty="0" smtClean="0"/>
              <a:t>    分析报告的内容是可以图文并茂的。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数据随着筛选时间的变化而变化，并且还可以联动或者再往下钻取，相当于是一个“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版的动态的分析报告”，不单单知道结果，还可以知道为什么会有这个结果。而平常的分析报告是一个“固定”的报告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499</Words>
  <Application>Microsoft Office PowerPoint</Application>
  <PresentationFormat>全屏显示(4:3)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Power-BI让决策变得更轻松</vt:lpstr>
      <vt:lpstr>幻灯片 2</vt:lpstr>
      <vt:lpstr>课程介绍</vt:lpstr>
      <vt:lpstr>幻灯片 4</vt:lpstr>
      <vt:lpstr>课程大纲</vt:lpstr>
      <vt:lpstr>分析要点提取</vt:lpstr>
      <vt:lpstr>幻灯片 7</vt:lpstr>
      <vt:lpstr>补充说明1-固定框架下的灵活性</vt:lpstr>
      <vt:lpstr>补充说明2-追根究底的动态分析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xyl</dc:creator>
  <cp:lastModifiedBy>Administrator</cp:lastModifiedBy>
  <cp:revision>225</cp:revision>
  <dcterms:created xsi:type="dcterms:W3CDTF">2015-07-21T03:02:40Z</dcterms:created>
  <dcterms:modified xsi:type="dcterms:W3CDTF">2016-12-01T01:25:09Z</dcterms:modified>
</cp:coreProperties>
</file>