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1"/>
  </p:notesMasterIdLst>
  <p:handoutMasterIdLst>
    <p:handoutMasterId r:id="rId52"/>
  </p:handoutMasterIdLst>
  <p:sldIdLst>
    <p:sldId id="4434" r:id="rId2"/>
    <p:sldId id="4435" r:id="rId3"/>
    <p:sldId id="4436" r:id="rId4"/>
    <p:sldId id="4414" r:id="rId5"/>
    <p:sldId id="4441" r:id="rId6"/>
    <p:sldId id="4450" r:id="rId7"/>
    <p:sldId id="4437" r:id="rId8"/>
    <p:sldId id="4457" r:id="rId9"/>
    <p:sldId id="4519" r:id="rId10"/>
    <p:sldId id="4520" r:id="rId11"/>
    <p:sldId id="4521" r:id="rId12"/>
    <p:sldId id="4522" r:id="rId13"/>
    <p:sldId id="4477" r:id="rId14"/>
    <p:sldId id="4443" r:id="rId15"/>
    <p:sldId id="4466" r:id="rId16"/>
    <p:sldId id="4471" r:id="rId17"/>
    <p:sldId id="4467" r:id="rId18"/>
    <p:sldId id="4468" r:id="rId19"/>
    <p:sldId id="4473" r:id="rId20"/>
    <p:sldId id="4476" r:id="rId21"/>
    <p:sldId id="4474" r:id="rId22"/>
    <p:sldId id="4472" r:id="rId23"/>
    <p:sldId id="4460" r:id="rId24"/>
    <p:sldId id="4462" r:id="rId25"/>
    <p:sldId id="4449" r:id="rId26"/>
    <p:sldId id="4465" r:id="rId27"/>
    <p:sldId id="4459" r:id="rId28"/>
    <p:sldId id="4523" r:id="rId29"/>
    <p:sldId id="4524" r:id="rId30"/>
    <p:sldId id="4455" r:id="rId31"/>
    <p:sldId id="4453" r:id="rId32"/>
    <p:sldId id="4464" r:id="rId33"/>
    <p:sldId id="4463" r:id="rId34"/>
    <p:sldId id="4475" r:id="rId35"/>
    <p:sldId id="4470" r:id="rId36"/>
    <p:sldId id="4442" r:id="rId37"/>
    <p:sldId id="4478" r:id="rId38"/>
    <p:sldId id="4438" r:id="rId39"/>
    <p:sldId id="4444" r:id="rId40"/>
    <p:sldId id="4479" r:id="rId41"/>
    <p:sldId id="4439" r:id="rId42"/>
    <p:sldId id="4480" r:id="rId43"/>
    <p:sldId id="4512" r:id="rId44"/>
    <p:sldId id="4513" r:id="rId45"/>
    <p:sldId id="4514" r:id="rId46"/>
    <p:sldId id="4516" r:id="rId47"/>
    <p:sldId id="4517" r:id="rId48"/>
    <p:sldId id="4559" r:id="rId49"/>
    <p:sldId id="4456" r:id="rId50"/>
  </p:sldIdLst>
  <p:sldSz cx="12858750" cy="7232650"/>
  <p:notesSz cx="6858000" cy="9144000"/>
  <p:custDataLst>
    <p:tags r:id="rId53"/>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C1DD"/>
    <a:srgbClr val="C00000"/>
    <a:srgbClr val="92D050"/>
    <a:srgbClr val="0586C5"/>
    <a:srgbClr val="00B0F0"/>
    <a:srgbClr val="36BBDA"/>
    <a:srgbClr val="33CCFF"/>
    <a:srgbClr val="7442F0"/>
    <a:srgbClr val="FFFFFF"/>
    <a:srgbClr val="D14E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0" autoAdjust="0"/>
    <p:restoredTop sz="95274" autoAdjust="0"/>
  </p:normalViewPr>
  <p:slideViewPr>
    <p:cSldViewPr>
      <p:cViewPr>
        <p:scale>
          <a:sx n="75" d="100"/>
          <a:sy n="75" d="100"/>
        </p:scale>
        <p:origin x="-900" y="-426"/>
      </p:cViewPr>
      <p:guideLst>
        <p:guide orient="horz" pos="302"/>
        <p:guide orient="horz" pos="4182"/>
        <p:guide pos="4004"/>
        <p:guide pos="540"/>
        <p:guide pos="7466"/>
        <p:guide pos="6929"/>
      </p:guideLst>
    </p:cSldViewPr>
  </p:slideViewPr>
  <p:outlineViewPr>
    <p:cViewPr>
      <p:scale>
        <a:sx n="100" d="100"/>
        <a:sy n="100" d="100"/>
      </p:scale>
      <p:origin x="0" y="-10374"/>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73" d="100"/>
          <a:sy n="73" d="100"/>
        </p:scale>
        <p:origin x="-3210" y="-84"/>
      </p:cViewPr>
      <p:guideLst>
        <p:guide orient="horz" pos="2880"/>
        <p:guide pos="21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2019/7/27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2019/7/27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F2CFBE-1407-414C-AC03-95A5BCF50F7C}"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39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40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41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42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2019/7/27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464594" y="508964"/>
            <a:ext cx="7929563" cy="497116"/>
          </a:xfrm>
          <a:prstGeom prst="rect">
            <a:avLst/>
          </a:prstGeom>
        </p:spPr>
        <p:txBody>
          <a:bodyPr wrap="none" lIns="0" tIns="0" rIns="0" bIns="0" anchor="ctr">
            <a:noAutofit/>
          </a:bodyPr>
          <a:lstStyle>
            <a:lvl1pPr algn="ctr">
              <a:defRPr sz="3375"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3536156" y="1003924"/>
            <a:ext cx="5786438" cy="282284"/>
          </a:xfrm>
          <a:prstGeom prst="rect">
            <a:avLst/>
          </a:prstGeom>
        </p:spPr>
        <p:txBody>
          <a:bodyPr wrap="none" lIns="0" tIns="0" rIns="0" bIns="0" anchor="ctr">
            <a:noAutofit/>
          </a:bodyPr>
          <a:lstStyle>
            <a:lvl1pPr marL="0" indent="0" algn="ctr">
              <a:buNone/>
              <a:defRPr sz="1685" b="1" baseline="0">
                <a:solidFill>
                  <a:schemeClr val="bg1">
                    <a:lumMod val="75000"/>
                  </a:schemeClr>
                </a:solidFill>
              </a:defRPr>
            </a:lvl1pPr>
            <a:lvl2pPr marL="642620" indent="0">
              <a:buNone/>
              <a:defRPr sz="1685"/>
            </a:lvl2pPr>
            <a:lvl3pPr marL="1285875" indent="0">
              <a:buNone/>
              <a:defRPr sz="1405"/>
            </a:lvl3pPr>
            <a:lvl4pPr marL="1928495" indent="0">
              <a:buNone/>
              <a:defRPr sz="1265"/>
            </a:lvl4pPr>
            <a:lvl5pPr marL="2571750" indent="0">
              <a:buNone/>
              <a:defRPr sz="1265"/>
            </a:lvl5pPr>
            <a:lvl6pPr marL="3214370" indent="0">
              <a:buNone/>
              <a:defRPr sz="1265"/>
            </a:lvl6pPr>
            <a:lvl7pPr marL="3857625" indent="0">
              <a:buNone/>
              <a:defRPr sz="1265"/>
            </a:lvl7pPr>
            <a:lvl8pPr marL="4500245" indent="0">
              <a:buNone/>
              <a:defRPr sz="1265"/>
            </a:lvl8pPr>
            <a:lvl9pPr marL="5143500" indent="0">
              <a:buNone/>
              <a:defRPr sz="1265"/>
            </a:lvl9pPr>
          </a:lstStyle>
          <a:p>
            <a:pPr lvl="0"/>
            <a:r>
              <a:rPr lang="en-US" dirty="0" smtClean="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2019/7/27</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pic>
        <p:nvPicPr>
          <p:cNvPr id="7" name="图片 6"/>
          <p:cNvPicPr>
            <a:picLocks noChangeAspect="1"/>
          </p:cNvPicPr>
          <p:nvPr userDrawn="1"/>
        </p:nvPicPr>
        <p:blipFill>
          <a:blip r:embed="rId5" cstate="print"/>
          <a:stretch>
            <a:fillRect/>
          </a:stretch>
        </p:blipFill>
        <p:spPr>
          <a:xfrm>
            <a:off x="352" y="0"/>
            <a:ext cx="12858045" cy="7232650"/>
          </a:xfrm>
          <a:prstGeom prst="rect">
            <a:avLst/>
          </a:prstGeom>
        </p:spPr>
      </p:pic>
      <p:sp>
        <p:nvSpPr>
          <p:cNvPr id="8" name="矩形 7"/>
          <p:cNvSpPr/>
          <p:nvPr userDrawn="1"/>
        </p:nvSpPr>
        <p:spPr>
          <a:xfrm>
            <a:off x="-438150" y="-246446"/>
            <a:ext cx="13735050" cy="7725542"/>
          </a:xfrm>
          <a:prstGeom prst="rect">
            <a:avLst/>
          </a:prstGeom>
          <a:solidFill>
            <a:srgbClr val="00B0F0">
              <a:alpha val="40000"/>
            </a:srgbClr>
          </a:solidFill>
          <a:ln>
            <a:noFill/>
          </a:ln>
          <a:effectLst>
            <a:softEdge rad="749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jpeg"/><Relationship Id="rId4" Type="http://schemas.openxmlformats.org/officeDocument/2006/relationships/image" Target="../media/image10.png"/><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17.xml"/><Relationship Id="rId5" Type="http://schemas.openxmlformats.org/officeDocument/2006/relationships/slideLayout" Target="../slideLayouts/slideLayout1.xml"/><Relationship Id="rId4" Type="http://schemas.openxmlformats.org/officeDocument/2006/relationships/tags" Target="../tags/tag22.xml"/></Relationships>
</file>

<file path=ppt/slides/_rels/slide3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png"/><Relationship Id="rId10" Type="http://schemas.openxmlformats.org/officeDocument/2006/relationships/image" Target="../media/image30.png"/><Relationship Id="rId4" Type="http://schemas.openxmlformats.org/officeDocument/2006/relationships/image" Target="../media/image25.jpeg"/><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notesSlide" Target="../notesSlides/notesSlide20.xml"/><Relationship Id="rId4"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25400" y="2032000"/>
            <a:ext cx="12806045" cy="923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000" b="1" dirty="0" smtClean="0">
                <a:solidFill>
                  <a:schemeClr val="bg1"/>
                </a:solidFill>
                <a:cs typeface="Arial" panose="020B0604020202020204" pitchFamily="34" charset="0"/>
              </a:rPr>
              <a:t>中企盈创高科（北京）技术培训中心</a:t>
            </a:r>
          </a:p>
        </p:txBody>
      </p:sp>
      <p:pic>
        <p:nvPicPr>
          <p:cNvPr id="1026" name="Picture 2" descr="D:\360data\重要数据\桌面\yclogo2.png"/>
          <p:cNvPicPr>
            <a:picLocks noChangeAspect="1" noChangeArrowheads="1"/>
          </p:cNvPicPr>
          <p:nvPr/>
        </p:nvPicPr>
        <p:blipFill>
          <a:blip r:embed="rId3" cstate="print"/>
          <a:srcRect/>
          <a:stretch>
            <a:fillRect/>
          </a:stretch>
        </p:blipFill>
        <p:spPr bwMode="auto">
          <a:xfrm>
            <a:off x="4197127" y="4120381"/>
            <a:ext cx="3960440" cy="2965968"/>
          </a:xfrm>
          <a:prstGeom prst="rect">
            <a:avLst/>
          </a:prstGeom>
          <a:noFill/>
        </p:spPr>
      </p:pic>
      <p:pic>
        <p:nvPicPr>
          <p:cNvPr id="2" name="图片 1" descr="网站二维码"/>
          <p:cNvPicPr>
            <a:picLocks noChangeAspect="1"/>
          </p:cNvPicPr>
          <p:nvPr/>
        </p:nvPicPr>
        <p:blipFill>
          <a:blip r:embed="rId4" cstate="print"/>
          <a:stretch>
            <a:fillRect/>
          </a:stretch>
        </p:blipFill>
        <p:spPr>
          <a:xfrm>
            <a:off x="11117580" y="29210"/>
            <a:ext cx="1713865" cy="1713865"/>
          </a:xfrm>
          <a:prstGeom prst="rect">
            <a:avLst/>
          </a:prstGeom>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12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3288387" y="2488121"/>
            <a:ext cx="6345087" cy="35532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028775" y="3978425"/>
            <a:ext cx="2347647" cy="664797"/>
          </a:xfrm>
          <a:prstGeom prst="rect">
            <a:avLst/>
          </a:prstGeom>
        </p:spPr>
        <p:txBody>
          <a:bodyPr wrap="square"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贯彻国家最新颁布法律法规</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761000" y="4275926"/>
            <a:ext cx="1" cy="1270207"/>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977450" y="2888774"/>
            <a:ext cx="1" cy="1803900"/>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150256" y="2274125"/>
            <a:ext cx="1" cy="1877028"/>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93481" y="3641557"/>
            <a:ext cx="1" cy="1246393"/>
          </a:xfrm>
          <a:prstGeom prst="line">
            <a:avLst/>
          </a:prstGeom>
          <a:ln w="12700">
            <a:solidFill>
              <a:schemeClr val="bg1"/>
            </a:solidFill>
            <a:miter lim="400000"/>
          </a:ln>
        </p:spPr>
        <p:txBody>
          <a:bodyPr lIns="23262" tIns="23262" rIns="23262" bIns="23262" anchor="ctr"/>
          <a:lstStyle/>
          <a:p>
            <a:pPr lvl="0"/>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567420" y="4083961"/>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780806" y="2677406"/>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959263" y="1910232"/>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598272" y="4731307"/>
            <a:ext cx="387159" cy="3871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7447" tIns="17447" rIns="17447" bIns="17447" numCol="1" anchor="ctr">
            <a:noAutofit/>
          </a:bodyP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08087" y="5500752"/>
            <a:ext cx="105820" cy="10582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895131" y="4612606"/>
            <a:ext cx="164632" cy="1646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6044444" y="4048660"/>
            <a:ext cx="211623" cy="2116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59778" y="3513302"/>
            <a:ext cx="261698" cy="26169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2108895" y="2586656"/>
            <a:ext cx="2473467" cy="66479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新时期国家对特产设备管理提出新要求</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537411" y="1989945"/>
            <a:ext cx="2196220" cy="33239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特种设备运行与维修</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8178451" y="4809417"/>
            <a:ext cx="1995339" cy="332399"/>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企业安全管理</a:t>
            </a:r>
            <a:endParaRPr lang="zh-CN" alt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643250" y="414891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25" name="Text Placeholder 4"/>
          <p:cNvSpPr txBox="1"/>
          <p:nvPr/>
        </p:nvSpPr>
        <p:spPr>
          <a:xfrm>
            <a:off x="4856642" y="272946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6" name="Text Placeholder 4"/>
          <p:cNvSpPr txBox="1"/>
          <p:nvPr/>
        </p:nvSpPr>
        <p:spPr>
          <a:xfrm>
            <a:off x="6038562" y="196229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7" name="Text Placeholder 4"/>
          <p:cNvSpPr txBox="1"/>
          <p:nvPr/>
        </p:nvSpPr>
        <p:spPr>
          <a:xfrm>
            <a:off x="7674105" y="4802272"/>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8" name="Shape 1625"/>
          <p:cNvSpPr/>
          <p:nvPr/>
        </p:nvSpPr>
        <p:spPr>
          <a:xfrm>
            <a:off x="9731475" y="2434047"/>
            <a:ext cx="1270207" cy="12702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033316" y="2680221"/>
            <a:ext cx="716539" cy="732502"/>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857250" y="233568"/>
            <a:ext cx="93165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特种设备管理及危化品，防火防爆培训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3"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pic>
        <p:nvPicPr>
          <p:cNvPr id="30"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Left)">
                                      <p:cBhvr>
                                        <p:cTn id="53" dur="500"/>
                                        <p:tgtEl>
                                          <p:spTgt spid="18"/>
                                        </p:tgtEl>
                                      </p:cBhvr>
                                    </p:animEffect>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18" presetClass="entr" presetSubtype="6"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strips(downRight)">
                                      <p:cBhvr>
                                        <p:cTn id="76" dur="500"/>
                                        <p:tgtEl>
                                          <p:spTgt spid="20"/>
                                        </p:tgtEl>
                                      </p:cBhvr>
                                    </p:animEffect>
                                  </p:childTnLst>
                                </p:cTn>
                              </p:par>
                            </p:childTnLst>
                          </p:cTn>
                        </p:par>
                        <p:par>
                          <p:cTn id="77" fill="hold">
                            <p:stCondLst>
                              <p:cond delay="65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up)">
                                      <p:cBhvr>
                                        <p:cTn id="84" dur="500"/>
                                        <p:tgtEl>
                                          <p:spTgt spid="8"/>
                                        </p:tgtEl>
                                      </p:cBhvr>
                                    </p:animEffect>
                                  </p:childTnLst>
                                </p:cTn>
                              </p:par>
                            </p:childTnLst>
                          </p:cTn>
                        </p:par>
                        <p:par>
                          <p:cTn id="85" fill="hold">
                            <p:stCondLst>
                              <p:cond delay="7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Effect transition="in" filter="fade">
                                      <p:cBhvr>
                                        <p:cTn id="95" dur="500"/>
                                        <p:tgtEl>
                                          <p:spTgt spid="27"/>
                                        </p:tgtEl>
                                      </p:cBhvr>
                                    </p:animEffect>
                                  </p:childTnLst>
                                </p:cTn>
                              </p:par>
                            </p:childTnLst>
                          </p:cTn>
                        </p:par>
                        <p:par>
                          <p:cTn id="96" fill="hold">
                            <p:stCondLst>
                              <p:cond delay="8000"/>
                            </p:stCondLst>
                            <p:childTnLst>
                              <p:par>
                                <p:cTn id="97" presetID="18" presetClass="entr" presetSubtype="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strips(downRight)">
                                      <p:cBhvr>
                                        <p:cTn id="99" dur="500"/>
                                        <p:tgtEl>
                                          <p:spTgt spid="22"/>
                                        </p:tgtEl>
                                      </p:cBhvr>
                                    </p:animEffect>
                                  </p:childTnLst>
                                </p:cTn>
                              </p:par>
                            </p:childTnLst>
                          </p:cTn>
                        </p:par>
                        <p:par>
                          <p:cTn id="100" fill="hold">
                            <p:stCondLst>
                              <p:cond delay="8500"/>
                            </p:stCondLst>
                            <p:childTnLst>
                              <p:par>
                                <p:cTn id="101" presetID="1"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27" presetClass="emph" presetSubtype="0" fill="remove" grpId="1" nodeType="withEffect">
                                  <p:stCondLst>
                                    <p:cond delay="0"/>
                                  </p:stCondLst>
                                  <p:childTnLst>
                                    <p:animClr clrSpc="rgb" dir="cw">
                                      <p:cBhvr override="childStyle">
                                        <p:cTn id="104" dur="250" autoRev="1" fill="remove"/>
                                        <p:tgtEl>
                                          <p:spTgt spid="28"/>
                                        </p:tgtEl>
                                        <p:attrNameLst>
                                          <p:attrName>style.color</p:attrName>
                                        </p:attrNameLst>
                                      </p:cBhvr>
                                      <p:to>
                                        <a:schemeClr val="bg1"/>
                                      </p:to>
                                    </p:animClr>
                                    <p:animClr clrSpc="rgb" dir="cw">
                                      <p:cBhvr>
                                        <p:cTn id="105" dur="250" autoRev="1" fill="remove"/>
                                        <p:tgtEl>
                                          <p:spTgt spid="28"/>
                                        </p:tgtEl>
                                        <p:attrNameLst>
                                          <p:attrName>fillcolor</p:attrName>
                                        </p:attrNameLst>
                                      </p:cBhvr>
                                      <p:to>
                                        <a:schemeClr val="bg1"/>
                                      </p:to>
                                    </p:animClr>
                                    <p:set>
                                      <p:cBhvr>
                                        <p:cTn id="106" dur="250" autoRev="1" fill="remove"/>
                                        <p:tgtEl>
                                          <p:spTgt spid="28"/>
                                        </p:tgtEl>
                                        <p:attrNameLst>
                                          <p:attrName>fill.type</p:attrName>
                                        </p:attrNameLst>
                                      </p:cBhvr>
                                      <p:to>
                                        <p:strVal val="solid"/>
                                      </p:to>
                                    </p:set>
                                    <p:set>
                                      <p:cBhvr>
                                        <p:cTn id="107" dur="250" autoRev="1" fill="remove"/>
                                        <p:tgtEl>
                                          <p:spTgt spid="28"/>
                                        </p:tgtEl>
                                        <p:attrNameLst>
                                          <p:attrName>fill.on</p:attrName>
                                        </p:attrNameLst>
                                      </p:cBhvr>
                                      <p:to>
                                        <p:strVal val="true"/>
                                      </p:to>
                                    </p:set>
                                  </p:childTnLst>
                                </p:cTn>
                              </p:par>
                            </p:childTnLst>
                          </p:cTn>
                        </p:par>
                        <p:par>
                          <p:cTn id="108" fill="hold">
                            <p:stCondLst>
                              <p:cond delay="8500"/>
                            </p:stCondLst>
                            <p:childTnLst>
                              <p:par>
                                <p:cTn id="109" presetID="10" presetClass="entr" presetSubtype="0" fill="hold" grpId="0" nodeType="after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fade">
                                      <p:cBhvr>
                                        <p:cTn id="1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uild="p"/>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8" grpId="0"/>
      <p:bldP spid="20" grpId="0"/>
      <p:bldP spid="22" grpId="0"/>
      <p:bldP spid="24" grpId="0"/>
      <p:bldP spid="25" grpId="0"/>
      <p:bldP spid="26" grpId="0"/>
      <p:bldP spid="27" grpId="0"/>
      <p:bldP spid="28" grpId="0" bldLvl="0" animBg="1"/>
      <p:bldP spid="28" grpId="1" bldLvl="0" animBg="1"/>
      <p:bldP spid="2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880199" y="2097163"/>
            <a:ext cx="1080492" cy="1078259"/>
          </a:xfrm>
          <a:prstGeom prst="ellipse">
            <a:avLst/>
          </a:prstGeom>
          <a:solidFill>
            <a:schemeClr val="accent2"/>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5" name="Oval 3"/>
          <p:cNvSpPr>
            <a:spLocks noChangeArrowheads="1"/>
          </p:cNvSpPr>
          <p:nvPr/>
        </p:nvSpPr>
        <p:spPr bwMode="auto">
          <a:xfrm>
            <a:off x="6025308" y="3615210"/>
            <a:ext cx="808137" cy="808137"/>
          </a:xfrm>
          <a:prstGeom prst="ellipse">
            <a:avLst/>
          </a:prstGeom>
          <a:solidFill>
            <a:schemeClr val="accent5"/>
          </a:solidFill>
          <a:ln w="9525" cmpd="sng">
            <a:noFill/>
            <a:round/>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6" name="Oval 4"/>
          <p:cNvSpPr>
            <a:spLocks noChangeArrowheads="1"/>
          </p:cNvSpPr>
          <p:nvPr/>
        </p:nvSpPr>
        <p:spPr bwMode="auto">
          <a:xfrm>
            <a:off x="7259837" y="3476800"/>
            <a:ext cx="1078260" cy="1078259"/>
          </a:xfrm>
          <a:prstGeom prst="ellipse">
            <a:avLst/>
          </a:prstGeom>
          <a:solidFill>
            <a:schemeClr val="accent3"/>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7" name="Oval 5"/>
          <p:cNvSpPr>
            <a:spLocks noChangeArrowheads="1"/>
          </p:cNvSpPr>
          <p:nvPr/>
        </p:nvSpPr>
        <p:spPr bwMode="auto">
          <a:xfrm>
            <a:off x="4502796" y="3476800"/>
            <a:ext cx="1078259" cy="1078259"/>
          </a:xfrm>
          <a:prstGeom prst="ellipse">
            <a:avLst/>
          </a:prstGeom>
          <a:solidFill>
            <a:schemeClr val="accent1"/>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8" name="Oval 6"/>
          <p:cNvSpPr>
            <a:spLocks noChangeArrowheads="1"/>
          </p:cNvSpPr>
          <p:nvPr/>
        </p:nvSpPr>
        <p:spPr bwMode="auto">
          <a:xfrm>
            <a:off x="5880199" y="4854203"/>
            <a:ext cx="1080492" cy="1080492"/>
          </a:xfrm>
          <a:prstGeom prst="ellipse">
            <a:avLst/>
          </a:prstGeom>
          <a:solidFill>
            <a:schemeClr val="accent4"/>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39" name="Freeform 7"/>
          <p:cNvSpPr/>
          <p:nvPr/>
        </p:nvSpPr>
        <p:spPr bwMode="auto">
          <a:xfrm>
            <a:off x="3971480" y="2217714"/>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solidFill>
            <a:round/>
            <a:tailEnd type="oval" w="sm" len="sm"/>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0" name="Freeform 8"/>
          <p:cNvSpPr/>
          <p:nvPr/>
        </p:nvSpPr>
        <p:spPr bwMode="auto">
          <a:xfrm>
            <a:off x="7833570" y="2217715"/>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solidFill>
            <a:round/>
            <a:tailEnd type="oval" w="sm" len="sm"/>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1" name="Freeform 9"/>
          <p:cNvSpPr/>
          <p:nvPr/>
        </p:nvSpPr>
        <p:spPr bwMode="auto">
          <a:xfrm>
            <a:off x="7141518" y="4954663"/>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solidFill>
            <a:round/>
            <a:tailEnd type="oval" w="sm" len="sm"/>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2" name="Freeform 10"/>
          <p:cNvSpPr/>
          <p:nvPr/>
        </p:nvSpPr>
        <p:spPr bwMode="auto">
          <a:xfrm>
            <a:off x="3971479" y="4659983"/>
            <a:ext cx="1069329" cy="310306"/>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solidFill>
            <a:round/>
            <a:tailEnd type="oval" w="sm" len="sm"/>
          </a:ln>
          <a:extLst>
            <a:ext uri="{909E8E84-426E-40DD-AFC4-6F175D3DCCD1}">
              <a14:hiddenFill xmlns:a14="http://schemas.microsoft.com/office/drawing/2010/main" xmlns="">
                <a:solidFill>
                  <a:srgbClr val="FFFFFF"/>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3" name="Freeform 11"/>
          <p:cNvSpPr/>
          <p:nvPr/>
        </p:nvSpPr>
        <p:spPr bwMode="auto">
          <a:xfrm>
            <a:off x="7038827" y="3925517"/>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solidFill>
            <a:round/>
          </a:ln>
          <a:extLst>
            <a:ext uri="{909E8E84-426E-40DD-AFC4-6F175D3DCCD1}">
              <a14:hiddenFill xmlns:a14="http://schemas.microsoft.com/office/drawing/2010/main" xmlns="">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4" name="Freeform 12"/>
          <p:cNvSpPr/>
          <p:nvPr/>
        </p:nvSpPr>
        <p:spPr bwMode="auto">
          <a:xfrm>
            <a:off x="5706071" y="3925517"/>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solidFill>
            <a:round/>
          </a:ln>
          <a:extLst>
            <a:ext uri="{909E8E84-426E-40DD-AFC4-6F175D3DCCD1}">
              <a14:hiddenFill xmlns:a14="http://schemas.microsoft.com/office/drawing/2010/main" xmlns="">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5" name="Freeform 13"/>
          <p:cNvSpPr/>
          <p:nvPr/>
        </p:nvSpPr>
        <p:spPr bwMode="auto">
          <a:xfrm>
            <a:off x="6324453" y="4639891"/>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solidFill>
            <a:round/>
          </a:ln>
          <a:extLst>
            <a:ext uri="{909E8E84-426E-40DD-AFC4-6F175D3DCCD1}">
              <a14:hiddenFill xmlns:a14="http://schemas.microsoft.com/office/drawing/2010/main" xmlns="">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Freeform 14"/>
          <p:cNvSpPr/>
          <p:nvPr/>
        </p:nvSpPr>
        <p:spPr bwMode="auto">
          <a:xfrm>
            <a:off x="6324453" y="3307136"/>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solidFill>
            <a:round/>
          </a:ln>
          <a:extLst>
            <a:ext uri="{909E8E84-426E-40DD-AFC4-6F175D3DCCD1}">
              <a14:hiddenFill xmlns:a14="http://schemas.microsoft.com/office/drawing/2010/main" xmlns="">
                <a:solidFill>
                  <a:srgbClr val="66C6C2"/>
                </a:solidFill>
              </a14:hiddenFill>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Rectangle 15"/>
          <p:cNvSpPr>
            <a:spLocks noChangeArrowheads="1"/>
          </p:cNvSpPr>
          <p:nvPr/>
        </p:nvSpPr>
        <p:spPr bwMode="auto">
          <a:xfrm>
            <a:off x="8833695" y="2110558"/>
            <a:ext cx="2127497" cy="303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企业安全生产技术</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Rectangle 16"/>
          <p:cNvSpPr>
            <a:spLocks noChangeArrowheads="1"/>
          </p:cNvSpPr>
          <p:nvPr/>
        </p:nvSpPr>
        <p:spPr bwMode="auto">
          <a:xfrm>
            <a:off x="8833695" y="4840809"/>
            <a:ext cx="2127497" cy="664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案例分析及安全管理探讨</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9" name="Rectangle 17"/>
          <p:cNvSpPr>
            <a:spLocks noChangeArrowheads="1"/>
          </p:cNvSpPr>
          <p:nvPr/>
        </p:nvSpPr>
        <p:spPr bwMode="auto">
          <a:xfrm>
            <a:off x="1631902" y="4840809"/>
            <a:ext cx="2127497" cy="303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特种设备安全管理</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0" name="Rectangle 18"/>
          <p:cNvSpPr>
            <a:spLocks noChangeArrowheads="1"/>
          </p:cNvSpPr>
          <p:nvPr/>
        </p:nvSpPr>
        <p:spPr bwMode="auto">
          <a:xfrm>
            <a:off x="1631902" y="2106093"/>
            <a:ext cx="2127497" cy="33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特种设备概述</a:t>
            </a:r>
            <a:endParaRPr lang="en-US" altLang="zh-CN"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1" name="Freeform 19"/>
          <p:cNvSpPr>
            <a:spLocks noEditPoints="1"/>
          </p:cNvSpPr>
          <p:nvPr/>
        </p:nvSpPr>
        <p:spPr bwMode="auto">
          <a:xfrm>
            <a:off x="6239620" y="2447652"/>
            <a:ext cx="392906" cy="401836"/>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2" name="Group 20"/>
          <p:cNvGrpSpPr/>
          <p:nvPr/>
        </p:nvGrpSpPr>
        <p:grpSpPr bwMode="auto">
          <a:xfrm>
            <a:off x="4815335" y="3778177"/>
            <a:ext cx="495598" cy="504527"/>
            <a:chOff x="0" y="0"/>
            <a:chExt cx="276" cy="281"/>
          </a:xfrm>
        </p:grpSpPr>
        <p:sp>
          <p:nvSpPr>
            <p:cNvPr id="18453"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4"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5" name="Freeform 23"/>
          <p:cNvSpPr>
            <a:spLocks noEditPoints="1"/>
          </p:cNvSpPr>
          <p:nvPr/>
        </p:nvSpPr>
        <p:spPr bwMode="auto">
          <a:xfrm>
            <a:off x="6210598" y="5182370"/>
            <a:ext cx="437555" cy="464344"/>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456" name="Group 24"/>
          <p:cNvGrpSpPr/>
          <p:nvPr/>
        </p:nvGrpSpPr>
        <p:grpSpPr bwMode="auto">
          <a:xfrm>
            <a:off x="7592468" y="3813895"/>
            <a:ext cx="433090" cy="370582"/>
            <a:chOff x="0" y="0"/>
            <a:chExt cx="280" cy="240"/>
          </a:xfrm>
        </p:grpSpPr>
        <p:sp>
          <p:nvSpPr>
            <p:cNvPr id="18457"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459" name="Freeform 27"/>
          <p:cNvSpPr>
            <a:spLocks noEditPoints="1"/>
          </p:cNvSpPr>
          <p:nvPr/>
        </p:nvSpPr>
        <p:spPr bwMode="auto">
          <a:xfrm>
            <a:off x="6266409" y="3869706"/>
            <a:ext cx="325934" cy="303609"/>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8"/>
          <p:cNvSpPr txBox="1"/>
          <p:nvPr/>
        </p:nvSpPr>
        <p:spPr>
          <a:xfrm>
            <a:off x="857250" y="233568"/>
            <a:ext cx="715630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特种设备管理与企业安全生产培训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pic>
        <p:nvPicPr>
          <p:cNvPr id="31"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300" fill="hold"/>
                                        <p:tgtEl>
                                          <p:spTgt spid="18435"/>
                                        </p:tgtEl>
                                        <p:attrNameLst>
                                          <p:attrName>ppt_w</p:attrName>
                                        </p:attrNameLst>
                                      </p:cBhvr>
                                      <p:tavLst>
                                        <p:tav tm="0">
                                          <p:val>
                                            <p:fltVal val="0"/>
                                          </p:val>
                                        </p:tav>
                                        <p:tav tm="100000">
                                          <p:val>
                                            <p:strVal val="#ppt_w"/>
                                          </p:val>
                                        </p:tav>
                                      </p:tavLst>
                                    </p:anim>
                                    <p:anim calcmode="lin" valueType="num">
                                      <p:cBhvr>
                                        <p:cTn id="8" dur="300" fill="hold"/>
                                        <p:tgtEl>
                                          <p:spTgt spid="18435"/>
                                        </p:tgtEl>
                                        <p:attrNameLst>
                                          <p:attrName>ppt_h</p:attrName>
                                        </p:attrNameLst>
                                      </p:cBhvr>
                                      <p:tavLst>
                                        <p:tav tm="0">
                                          <p:val>
                                            <p:fltVal val="0"/>
                                          </p:val>
                                        </p:tav>
                                        <p:tav tm="100000">
                                          <p:val>
                                            <p:strVal val="#ppt_h"/>
                                          </p:val>
                                        </p:tav>
                                      </p:tavLst>
                                    </p:anim>
                                    <p:animEffect transition="in" filter="fade">
                                      <p:cBhvr>
                                        <p:cTn id="9" dur="300"/>
                                        <p:tgtEl>
                                          <p:spTgt spid="18435"/>
                                        </p:tgtEl>
                                      </p:cBhvr>
                                    </p:animEffect>
                                  </p:childTnLst>
                                </p:cTn>
                              </p:par>
                              <p:par>
                                <p:cTn id="10" presetID="6" presetClass="emph" presetSubtype="0" autoRev="1" fill="hold" grpId="1" nodeType="withEffect">
                                  <p:stCondLst>
                                    <p:cond delay="300"/>
                                  </p:stCondLst>
                                  <p:childTnLst>
                                    <p:animScale>
                                      <p:cBhvr>
                                        <p:cTn id="11" dur="150" fill="hold"/>
                                        <p:tgtEl>
                                          <p:spTgt spid="18435"/>
                                        </p:tgtEl>
                                      </p:cBhvr>
                                      <p:by x="110000" y="110000"/>
                                    </p:animScale>
                                  </p:childTnLst>
                                </p:cTn>
                              </p:par>
                              <p:par>
                                <p:cTn id="12" presetID="53" presetClass="entr" presetSubtype="16" fill="hold" grpId="0" nodeType="withEffect">
                                  <p:stCondLst>
                                    <p:cond delay="100"/>
                                  </p:stCondLst>
                                  <p:childTnLst>
                                    <p:set>
                                      <p:cBhvr>
                                        <p:cTn id="13" dur="1" fill="hold">
                                          <p:stCondLst>
                                            <p:cond delay="0"/>
                                          </p:stCondLst>
                                        </p:cTn>
                                        <p:tgtEl>
                                          <p:spTgt spid="18459"/>
                                        </p:tgtEl>
                                        <p:attrNameLst>
                                          <p:attrName>style.visibility</p:attrName>
                                        </p:attrNameLst>
                                      </p:cBhvr>
                                      <p:to>
                                        <p:strVal val="visible"/>
                                      </p:to>
                                    </p:set>
                                    <p:anim calcmode="lin" valueType="num">
                                      <p:cBhvr>
                                        <p:cTn id="14" dur="300" fill="hold"/>
                                        <p:tgtEl>
                                          <p:spTgt spid="18459"/>
                                        </p:tgtEl>
                                        <p:attrNameLst>
                                          <p:attrName>ppt_w</p:attrName>
                                        </p:attrNameLst>
                                      </p:cBhvr>
                                      <p:tavLst>
                                        <p:tav tm="0">
                                          <p:val>
                                            <p:fltVal val="0"/>
                                          </p:val>
                                        </p:tav>
                                        <p:tav tm="100000">
                                          <p:val>
                                            <p:strVal val="#ppt_w"/>
                                          </p:val>
                                        </p:tav>
                                      </p:tavLst>
                                    </p:anim>
                                    <p:anim calcmode="lin" valueType="num">
                                      <p:cBhvr>
                                        <p:cTn id="15" dur="300" fill="hold"/>
                                        <p:tgtEl>
                                          <p:spTgt spid="18459"/>
                                        </p:tgtEl>
                                        <p:attrNameLst>
                                          <p:attrName>ppt_h</p:attrName>
                                        </p:attrNameLst>
                                      </p:cBhvr>
                                      <p:tavLst>
                                        <p:tav tm="0">
                                          <p:val>
                                            <p:fltVal val="0"/>
                                          </p:val>
                                        </p:tav>
                                        <p:tav tm="100000">
                                          <p:val>
                                            <p:strVal val="#ppt_h"/>
                                          </p:val>
                                        </p:tav>
                                      </p:tavLst>
                                    </p:anim>
                                    <p:animEffect transition="in" filter="fade">
                                      <p:cBhvr>
                                        <p:cTn id="16" dur="300"/>
                                        <p:tgtEl>
                                          <p:spTgt spid="18459"/>
                                        </p:tgtEl>
                                      </p:cBhvr>
                                    </p:animEffect>
                                  </p:childTnLst>
                                </p:cTn>
                              </p:par>
                              <p:par>
                                <p:cTn id="17" presetID="6" presetClass="emph" presetSubtype="0" autoRev="1" fill="hold" grpId="1" nodeType="withEffect">
                                  <p:stCondLst>
                                    <p:cond delay="400"/>
                                  </p:stCondLst>
                                  <p:childTnLst>
                                    <p:animScale>
                                      <p:cBhvr>
                                        <p:cTn id="18" dur="150" fill="hold"/>
                                        <p:tgtEl>
                                          <p:spTgt spid="18459"/>
                                        </p:tgtEl>
                                      </p:cBhvr>
                                      <p:by x="110000" y="110000"/>
                                    </p:animScale>
                                  </p:childTnLst>
                                </p:cTn>
                              </p:par>
                              <p:par>
                                <p:cTn id="19" presetID="2" presetClass="entr" presetSubtype="4" fill="hold" grpId="0" nodeType="withEffect">
                                  <p:stCondLst>
                                    <p:cond delay="400"/>
                                  </p:stCondLst>
                                  <p:childTnLst>
                                    <p:set>
                                      <p:cBhvr>
                                        <p:cTn id="20" dur="1" fill="hold">
                                          <p:stCondLst>
                                            <p:cond delay="0"/>
                                          </p:stCondLst>
                                        </p:cTn>
                                        <p:tgtEl>
                                          <p:spTgt spid="18446"/>
                                        </p:tgtEl>
                                        <p:attrNameLst>
                                          <p:attrName>style.visibility</p:attrName>
                                        </p:attrNameLst>
                                      </p:cBhvr>
                                      <p:to>
                                        <p:strVal val="visible"/>
                                      </p:to>
                                    </p:set>
                                    <p:anim calcmode="lin" valueType="num">
                                      <p:cBhvr additive="base">
                                        <p:cTn id="21" dur="750" fill="hold"/>
                                        <p:tgtEl>
                                          <p:spTgt spid="18446"/>
                                        </p:tgtEl>
                                        <p:attrNameLst>
                                          <p:attrName>ppt_x</p:attrName>
                                        </p:attrNameLst>
                                      </p:cBhvr>
                                      <p:tavLst>
                                        <p:tav tm="0">
                                          <p:val>
                                            <p:strVal val="#ppt_x"/>
                                          </p:val>
                                        </p:tav>
                                        <p:tav tm="100000">
                                          <p:val>
                                            <p:strVal val="#ppt_x"/>
                                          </p:val>
                                        </p:tav>
                                      </p:tavLst>
                                    </p:anim>
                                    <p:anim calcmode="lin" valueType="num">
                                      <p:cBhvr additive="base">
                                        <p:cTn id="22" dur="750" fill="hold"/>
                                        <p:tgtEl>
                                          <p:spTgt spid="18446"/>
                                        </p:tgtEl>
                                        <p:attrNameLst>
                                          <p:attrName>ppt_y</p:attrName>
                                        </p:attrNameLst>
                                      </p:cBhvr>
                                      <p:tavLst>
                                        <p:tav tm="0">
                                          <p:val>
                                            <p:strVal val="1+#ppt_h/2"/>
                                          </p:val>
                                        </p:tav>
                                        <p:tav tm="100000">
                                          <p:val>
                                            <p:strVal val="#ppt_y"/>
                                          </p:val>
                                        </p:tav>
                                      </p:tavLst>
                                    </p:anim>
                                  </p:childTnLst>
                                </p:cTn>
                              </p:par>
                              <p:par>
                                <p:cTn id="23" presetID="53" presetClass="entr" presetSubtype="16" fill="hold" grpId="0" nodeType="withEffect">
                                  <p:stCondLst>
                                    <p:cond delay="400"/>
                                  </p:stCondLst>
                                  <p:childTnLst>
                                    <p:set>
                                      <p:cBhvr>
                                        <p:cTn id="24" dur="1" fill="hold">
                                          <p:stCondLst>
                                            <p:cond delay="0"/>
                                          </p:stCondLst>
                                        </p:cTn>
                                        <p:tgtEl>
                                          <p:spTgt spid="18434"/>
                                        </p:tgtEl>
                                        <p:attrNameLst>
                                          <p:attrName>style.visibility</p:attrName>
                                        </p:attrNameLst>
                                      </p:cBhvr>
                                      <p:to>
                                        <p:strVal val="visible"/>
                                      </p:to>
                                    </p:set>
                                    <p:anim calcmode="lin" valueType="num">
                                      <p:cBhvr>
                                        <p:cTn id="25" dur="300" fill="hold"/>
                                        <p:tgtEl>
                                          <p:spTgt spid="18434"/>
                                        </p:tgtEl>
                                        <p:attrNameLst>
                                          <p:attrName>ppt_w</p:attrName>
                                        </p:attrNameLst>
                                      </p:cBhvr>
                                      <p:tavLst>
                                        <p:tav tm="0">
                                          <p:val>
                                            <p:fltVal val="0"/>
                                          </p:val>
                                        </p:tav>
                                        <p:tav tm="100000">
                                          <p:val>
                                            <p:strVal val="#ppt_w"/>
                                          </p:val>
                                        </p:tav>
                                      </p:tavLst>
                                    </p:anim>
                                    <p:anim calcmode="lin" valueType="num">
                                      <p:cBhvr>
                                        <p:cTn id="26" dur="300" fill="hold"/>
                                        <p:tgtEl>
                                          <p:spTgt spid="18434"/>
                                        </p:tgtEl>
                                        <p:attrNameLst>
                                          <p:attrName>ppt_h</p:attrName>
                                        </p:attrNameLst>
                                      </p:cBhvr>
                                      <p:tavLst>
                                        <p:tav tm="0">
                                          <p:val>
                                            <p:fltVal val="0"/>
                                          </p:val>
                                        </p:tav>
                                        <p:tav tm="100000">
                                          <p:val>
                                            <p:strVal val="#ppt_h"/>
                                          </p:val>
                                        </p:tav>
                                      </p:tavLst>
                                    </p:anim>
                                    <p:animEffect transition="in" filter="fade">
                                      <p:cBhvr>
                                        <p:cTn id="27" dur="300"/>
                                        <p:tgtEl>
                                          <p:spTgt spid="18434"/>
                                        </p:tgtEl>
                                      </p:cBhvr>
                                    </p:animEffect>
                                  </p:childTnLst>
                                </p:cTn>
                              </p:par>
                              <p:par>
                                <p:cTn id="28" presetID="6" presetClass="emph" presetSubtype="0" autoRev="1" fill="hold" grpId="1" nodeType="withEffect">
                                  <p:stCondLst>
                                    <p:cond delay="700"/>
                                  </p:stCondLst>
                                  <p:childTnLst>
                                    <p:animScale>
                                      <p:cBhvr>
                                        <p:cTn id="29" dur="150" fill="hold"/>
                                        <p:tgtEl>
                                          <p:spTgt spid="18434"/>
                                        </p:tgtEl>
                                      </p:cBhvr>
                                      <p:by x="110000" y="110000"/>
                                    </p:animScale>
                                  </p:childTnLst>
                                </p:cTn>
                              </p:par>
                              <p:par>
                                <p:cTn id="30" presetID="53" presetClass="entr" presetSubtype="16" fill="hold" grpId="0" nodeType="withEffect">
                                  <p:stCondLst>
                                    <p:cond delay="400"/>
                                  </p:stCondLst>
                                  <p:childTnLst>
                                    <p:set>
                                      <p:cBhvr>
                                        <p:cTn id="31" dur="1" fill="hold">
                                          <p:stCondLst>
                                            <p:cond delay="0"/>
                                          </p:stCondLst>
                                        </p:cTn>
                                        <p:tgtEl>
                                          <p:spTgt spid="18451"/>
                                        </p:tgtEl>
                                        <p:attrNameLst>
                                          <p:attrName>style.visibility</p:attrName>
                                        </p:attrNameLst>
                                      </p:cBhvr>
                                      <p:to>
                                        <p:strVal val="visible"/>
                                      </p:to>
                                    </p:set>
                                    <p:anim calcmode="lin" valueType="num">
                                      <p:cBhvr>
                                        <p:cTn id="32" dur="300" fill="hold"/>
                                        <p:tgtEl>
                                          <p:spTgt spid="18451"/>
                                        </p:tgtEl>
                                        <p:attrNameLst>
                                          <p:attrName>ppt_w</p:attrName>
                                        </p:attrNameLst>
                                      </p:cBhvr>
                                      <p:tavLst>
                                        <p:tav tm="0">
                                          <p:val>
                                            <p:fltVal val="0"/>
                                          </p:val>
                                        </p:tav>
                                        <p:tav tm="100000">
                                          <p:val>
                                            <p:strVal val="#ppt_w"/>
                                          </p:val>
                                        </p:tav>
                                      </p:tavLst>
                                    </p:anim>
                                    <p:anim calcmode="lin" valueType="num">
                                      <p:cBhvr>
                                        <p:cTn id="33" dur="300" fill="hold"/>
                                        <p:tgtEl>
                                          <p:spTgt spid="18451"/>
                                        </p:tgtEl>
                                        <p:attrNameLst>
                                          <p:attrName>ppt_h</p:attrName>
                                        </p:attrNameLst>
                                      </p:cBhvr>
                                      <p:tavLst>
                                        <p:tav tm="0">
                                          <p:val>
                                            <p:fltVal val="0"/>
                                          </p:val>
                                        </p:tav>
                                        <p:tav tm="100000">
                                          <p:val>
                                            <p:strVal val="#ppt_h"/>
                                          </p:val>
                                        </p:tav>
                                      </p:tavLst>
                                    </p:anim>
                                    <p:animEffect transition="in" filter="fade">
                                      <p:cBhvr>
                                        <p:cTn id="34" dur="300"/>
                                        <p:tgtEl>
                                          <p:spTgt spid="18451"/>
                                        </p:tgtEl>
                                      </p:cBhvr>
                                    </p:animEffect>
                                  </p:childTnLst>
                                </p:cTn>
                              </p:par>
                              <p:par>
                                <p:cTn id="35" presetID="6" presetClass="emph" presetSubtype="0" autoRev="1" fill="hold" grpId="1" nodeType="withEffect">
                                  <p:stCondLst>
                                    <p:cond delay="700"/>
                                  </p:stCondLst>
                                  <p:childTnLst>
                                    <p:animScale>
                                      <p:cBhvr>
                                        <p:cTn id="36" dur="150" fill="hold"/>
                                        <p:tgtEl>
                                          <p:spTgt spid="18451"/>
                                        </p:tgtEl>
                                      </p:cBhvr>
                                      <p:by x="110000" y="110000"/>
                                    </p:animScale>
                                  </p:childTnLst>
                                </p:cTn>
                              </p:par>
                              <p:par>
                                <p:cTn id="37" presetID="2" presetClass="entr" presetSubtype="1" fill="hold" grpId="0" nodeType="withEffect">
                                  <p:stCondLst>
                                    <p:cond delay="400"/>
                                  </p:stCondLst>
                                  <p:childTnLst>
                                    <p:set>
                                      <p:cBhvr>
                                        <p:cTn id="38" dur="1" fill="hold">
                                          <p:stCondLst>
                                            <p:cond delay="0"/>
                                          </p:stCondLst>
                                        </p:cTn>
                                        <p:tgtEl>
                                          <p:spTgt spid="18445"/>
                                        </p:tgtEl>
                                        <p:attrNameLst>
                                          <p:attrName>style.visibility</p:attrName>
                                        </p:attrNameLst>
                                      </p:cBhvr>
                                      <p:to>
                                        <p:strVal val="visible"/>
                                      </p:to>
                                    </p:set>
                                    <p:anim calcmode="lin" valueType="num">
                                      <p:cBhvr additive="base">
                                        <p:cTn id="39" dur="750" fill="hold"/>
                                        <p:tgtEl>
                                          <p:spTgt spid="18445"/>
                                        </p:tgtEl>
                                        <p:attrNameLst>
                                          <p:attrName>ppt_x</p:attrName>
                                        </p:attrNameLst>
                                      </p:cBhvr>
                                      <p:tavLst>
                                        <p:tav tm="0">
                                          <p:val>
                                            <p:strVal val="#ppt_x"/>
                                          </p:val>
                                        </p:tav>
                                        <p:tav tm="100000">
                                          <p:val>
                                            <p:strVal val="#ppt_x"/>
                                          </p:val>
                                        </p:tav>
                                      </p:tavLst>
                                    </p:anim>
                                    <p:anim calcmode="lin" valueType="num">
                                      <p:cBhvr additive="base">
                                        <p:cTn id="40" dur="750" fill="hold"/>
                                        <p:tgtEl>
                                          <p:spTgt spid="18445"/>
                                        </p:tgtEl>
                                        <p:attrNameLst>
                                          <p:attrName>ppt_y</p:attrName>
                                        </p:attrNameLst>
                                      </p:cBhvr>
                                      <p:tavLst>
                                        <p:tav tm="0">
                                          <p:val>
                                            <p:strVal val="0-#ppt_h/2"/>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18437"/>
                                        </p:tgtEl>
                                        <p:attrNameLst>
                                          <p:attrName>style.visibility</p:attrName>
                                        </p:attrNameLst>
                                      </p:cBhvr>
                                      <p:to>
                                        <p:strVal val="visible"/>
                                      </p:to>
                                    </p:set>
                                    <p:anim calcmode="lin" valueType="num">
                                      <p:cBhvr>
                                        <p:cTn id="43" dur="300" fill="hold"/>
                                        <p:tgtEl>
                                          <p:spTgt spid="18437"/>
                                        </p:tgtEl>
                                        <p:attrNameLst>
                                          <p:attrName>ppt_w</p:attrName>
                                        </p:attrNameLst>
                                      </p:cBhvr>
                                      <p:tavLst>
                                        <p:tav tm="0">
                                          <p:val>
                                            <p:fltVal val="0"/>
                                          </p:val>
                                        </p:tav>
                                        <p:tav tm="100000">
                                          <p:val>
                                            <p:strVal val="#ppt_w"/>
                                          </p:val>
                                        </p:tav>
                                      </p:tavLst>
                                    </p:anim>
                                    <p:anim calcmode="lin" valueType="num">
                                      <p:cBhvr>
                                        <p:cTn id="44" dur="300" fill="hold"/>
                                        <p:tgtEl>
                                          <p:spTgt spid="18437"/>
                                        </p:tgtEl>
                                        <p:attrNameLst>
                                          <p:attrName>ppt_h</p:attrName>
                                        </p:attrNameLst>
                                      </p:cBhvr>
                                      <p:tavLst>
                                        <p:tav tm="0">
                                          <p:val>
                                            <p:fltVal val="0"/>
                                          </p:val>
                                        </p:tav>
                                        <p:tav tm="100000">
                                          <p:val>
                                            <p:strVal val="#ppt_h"/>
                                          </p:val>
                                        </p:tav>
                                      </p:tavLst>
                                    </p:anim>
                                    <p:animEffect transition="in" filter="fade">
                                      <p:cBhvr>
                                        <p:cTn id="45" dur="300"/>
                                        <p:tgtEl>
                                          <p:spTgt spid="18437"/>
                                        </p:tgtEl>
                                      </p:cBhvr>
                                    </p:animEffect>
                                  </p:childTnLst>
                                </p:cTn>
                              </p:par>
                              <p:par>
                                <p:cTn id="46" presetID="6" presetClass="emph" presetSubtype="0" autoRev="1" fill="hold" grpId="1" nodeType="withEffect">
                                  <p:stCondLst>
                                    <p:cond delay="700"/>
                                  </p:stCondLst>
                                  <p:childTnLst>
                                    <p:animScale>
                                      <p:cBhvr>
                                        <p:cTn id="47" dur="150" fill="hold"/>
                                        <p:tgtEl>
                                          <p:spTgt spid="18437"/>
                                        </p:tgtEl>
                                      </p:cBhvr>
                                      <p:by x="110000" y="110000"/>
                                    </p:animScale>
                                  </p:childTnLst>
                                </p:cTn>
                              </p:par>
                              <p:par>
                                <p:cTn id="48" presetID="53" presetClass="entr" presetSubtype="16" fill="hold" nodeType="withEffect">
                                  <p:stCondLst>
                                    <p:cond delay="400"/>
                                  </p:stCondLst>
                                  <p:childTnLst>
                                    <p:set>
                                      <p:cBhvr>
                                        <p:cTn id="49" dur="1" fill="hold">
                                          <p:stCondLst>
                                            <p:cond delay="0"/>
                                          </p:stCondLst>
                                        </p:cTn>
                                        <p:tgtEl>
                                          <p:spTgt spid="18452"/>
                                        </p:tgtEl>
                                        <p:attrNameLst>
                                          <p:attrName>style.visibility</p:attrName>
                                        </p:attrNameLst>
                                      </p:cBhvr>
                                      <p:to>
                                        <p:strVal val="visible"/>
                                      </p:to>
                                    </p:set>
                                    <p:anim calcmode="lin" valueType="num">
                                      <p:cBhvr>
                                        <p:cTn id="50" dur="300" fill="hold"/>
                                        <p:tgtEl>
                                          <p:spTgt spid="18452"/>
                                        </p:tgtEl>
                                        <p:attrNameLst>
                                          <p:attrName>ppt_w</p:attrName>
                                        </p:attrNameLst>
                                      </p:cBhvr>
                                      <p:tavLst>
                                        <p:tav tm="0">
                                          <p:val>
                                            <p:fltVal val="0"/>
                                          </p:val>
                                        </p:tav>
                                        <p:tav tm="100000">
                                          <p:val>
                                            <p:strVal val="#ppt_w"/>
                                          </p:val>
                                        </p:tav>
                                      </p:tavLst>
                                    </p:anim>
                                    <p:anim calcmode="lin" valueType="num">
                                      <p:cBhvr>
                                        <p:cTn id="51" dur="300" fill="hold"/>
                                        <p:tgtEl>
                                          <p:spTgt spid="18452"/>
                                        </p:tgtEl>
                                        <p:attrNameLst>
                                          <p:attrName>ppt_h</p:attrName>
                                        </p:attrNameLst>
                                      </p:cBhvr>
                                      <p:tavLst>
                                        <p:tav tm="0">
                                          <p:val>
                                            <p:fltVal val="0"/>
                                          </p:val>
                                        </p:tav>
                                        <p:tav tm="100000">
                                          <p:val>
                                            <p:strVal val="#ppt_h"/>
                                          </p:val>
                                        </p:tav>
                                      </p:tavLst>
                                    </p:anim>
                                    <p:animEffect transition="in" filter="fade">
                                      <p:cBhvr>
                                        <p:cTn id="52" dur="300"/>
                                        <p:tgtEl>
                                          <p:spTgt spid="18452"/>
                                        </p:tgtEl>
                                      </p:cBhvr>
                                    </p:animEffect>
                                  </p:childTnLst>
                                </p:cTn>
                              </p:par>
                              <p:par>
                                <p:cTn id="53" presetID="6" presetClass="emph" presetSubtype="0" autoRev="1" fill="hold" nodeType="withEffect">
                                  <p:stCondLst>
                                    <p:cond delay="700"/>
                                  </p:stCondLst>
                                  <p:childTnLst>
                                    <p:animScale>
                                      <p:cBhvr>
                                        <p:cTn id="54" dur="150" fill="hold"/>
                                        <p:tgtEl>
                                          <p:spTgt spid="18452"/>
                                        </p:tgtEl>
                                      </p:cBhvr>
                                      <p:by x="110000" y="110000"/>
                                    </p:animScale>
                                  </p:childTnLst>
                                </p:cTn>
                              </p:par>
                              <p:par>
                                <p:cTn id="55" presetID="2" presetClass="entr" presetSubtype="8" fill="hold" grpId="0" nodeType="withEffect">
                                  <p:stCondLst>
                                    <p:cond delay="400"/>
                                  </p:stCondLst>
                                  <p:childTnLst>
                                    <p:set>
                                      <p:cBhvr>
                                        <p:cTn id="56" dur="1" fill="hold">
                                          <p:stCondLst>
                                            <p:cond delay="0"/>
                                          </p:stCondLst>
                                        </p:cTn>
                                        <p:tgtEl>
                                          <p:spTgt spid="18443"/>
                                        </p:tgtEl>
                                        <p:attrNameLst>
                                          <p:attrName>style.visibility</p:attrName>
                                        </p:attrNameLst>
                                      </p:cBhvr>
                                      <p:to>
                                        <p:strVal val="visible"/>
                                      </p:to>
                                    </p:set>
                                    <p:anim calcmode="lin" valueType="num">
                                      <p:cBhvr additive="base">
                                        <p:cTn id="57" dur="750" fill="hold"/>
                                        <p:tgtEl>
                                          <p:spTgt spid="18443"/>
                                        </p:tgtEl>
                                        <p:attrNameLst>
                                          <p:attrName>ppt_x</p:attrName>
                                        </p:attrNameLst>
                                      </p:cBhvr>
                                      <p:tavLst>
                                        <p:tav tm="0">
                                          <p:val>
                                            <p:strVal val="0-#ppt_w/2"/>
                                          </p:val>
                                        </p:tav>
                                        <p:tav tm="100000">
                                          <p:val>
                                            <p:strVal val="#ppt_x"/>
                                          </p:val>
                                        </p:tav>
                                      </p:tavLst>
                                    </p:anim>
                                    <p:anim calcmode="lin" valueType="num">
                                      <p:cBhvr additive="base">
                                        <p:cTn id="58" dur="750" fill="hold"/>
                                        <p:tgtEl>
                                          <p:spTgt spid="18443"/>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400"/>
                                  </p:stCondLst>
                                  <p:childTnLst>
                                    <p:set>
                                      <p:cBhvr>
                                        <p:cTn id="60" dur="1" fill="hold">
                                          <p:stCondLst>
                                            <p:cond delay="0"/>
                                          </p:stCondLst>
                                        </p:cTn>
                                        <p:tgtEl>
                                          <p:spTgt spid="18436"/>
                                        </p:tgtEl>
                                        <p:attrNameLst>
                                          <p:attrName>style.visibility</p:attrName>
                                        </p:attrNameLst>
                                      </p:cBhvr>
                                      <p:to>
                                        <p:strVal val="visible"/>
                                      </p:to>
                                    </p:set>
                                    <p:anim calcmode="lin" valueType="num">
                                      <p:cBhvr>
                                        <p:cTn id="61" dur="300" fill="hold"/>
                                        <p:tgtEl>
                                          <p:spTgt spid="18436"/>
                                        </p:tgtEl>
                                        <p:attrNameLst>
                                          <p:attrName>ppt_w</p:attrName>
                                        </p:attrNameLst>
                                      </p:cBhvr>
                                      <p:tavLst>
                                        <p:tav tm="0">
                                          <p:val>
                                            <p:fltVal val="0"/>
                                          </p:val>
                                        </p:tav>
                                        <p:tav tm="100000">
                                          <p:val>
                                            <p:strVal val="#ppt_w"/>
                                          </p:val>
                                        </p:tav>
                                      </p:tavLst>
                                    </p:anim>
                                    <p:anim calcmode="lin" valueType="num">
                                      <p:cBhvr>
                                        <p:cTn id="62" dur="300" fill="hold"/>
                                        <p:tgtEl>
                                          <p:spTgt spid="18436"/>
                                        </p:tgtEl>
                                        <p:attrNameLst>
                                          <p:attrName>ppt_h</p:attrName>
                                        </p:attrNameLst>
                                      </p:cBhvr>
                                      <p:tavLst>
                                        <p:tav tm="0">
                                          <p:val>
                                            <p:fltVal val="0"/>
                                          </p:val>
                                        </p:tav>
                                        <p:tav tm="100000">
                                          <p:val>
                                            <p:strVal val="#ppt_h"/>
                                          </p:val>
                                        </p:tav>
                                      </p:tavLst>
                                    </p:anim>
                                    <p:animEffect transition="in" filter="fade">
                                      <p:cBhvr>
                                        <p:cTn id="63" dur="300"/>
                                        <p:tgtEl>
                                          <p:spTgt spid="18436"/>
                                        </p:tgtEl>
                                      </p:cBhvr>
                                    </p:animEffect>
                                  </p:childTnLst>
                                </p:cTn>
                              </p:par>
                              <p:par>
                                <p:cTn id="64" presetID="6" presetClass="emph" presetSubtype="0" autoRev="1" fill="hold" grpId="1" nodeType="withEffect">
                                  <p:stCondLst>
                                    <p:cond delay="700"/>
                                  </p:stCondLst>
                                  <p:childTnLst>
                                    <p:animScale>
                                      <p:cBhvr>
                                        <p:cTn id="65" dur="150" fill="hold"/>
                                        <p:tgtEl>
                                          <p:spTgt spid="18436"/>
                                        </p:tgtEl>
                                      </p:cBhvr>
                                      <p:by x="110000" y="110000"/>
                                    </p:animScale>
                                  </p:childTnLst>
                                </p:cTn>
                              </p:par>
                              <p:par>
                                <p:cTn id="66" presetID="53" presetClass="entr" presetSubtype="16" fill="hold" nodeType="withEffect">
                                  <p:stCondLst>
                                    <p:cond delay="400"/>
                                  </p:stCondLst>
                                  <p:childTnLst>
                                    <p:set>
                                      <p:cBhvr>
                                        <p:cTn id="67" dur="1" fill="hold">
                                          <p:stCondLst>
                                            <p:cond delay="0"/>
                                          </p:stCondLst>
                                        </p:cTn>
                                        <p:tgtEl>
                                          <p:spTgt spid="18456"/>
                                        </p:tgtEl>
                                        <p:attrNameLst>
                                          <p:attrName>style.visibility</p:attrName>
                                        </p:attrNameLst>
                                      </p:cBhvr>
                                      <p:to>
                                        <p:strVal val="visible"/>
                                      </p:to>
                                    </p:set>
                                    <p:anim calcmode="lin" valueType="num">
                                      <p:cBhvr>
                                        <p:cTn id="68" dur="300" fill="hold"/>
                                        <p:tgtEl>
                                          <p:spTgt spid="18456"/>
                                        </p:tgtEl>
                                        <p:attrNameLst>
                                          <p:attrName>ppt_w</p:attrName>
                                        </p:attrNameLst>
                                      </p:cBhvr>
                                      <p:tavLst>
                                        <p:tav tm="0">
                                          <p:val>
                                            <p:fltVal val="0"/>
                                          </p:val>
                                        </p:tav>
                                        <p:tav tm="100000">
                                          <p:val>
                                            <p:strVal val="#ppt_w"/>
                                          </p:val>
                                        </p:tav>
                                      </p:tavLst>
                                    </p:anim>
                                    <p:anim calcmode="lin" valueType="num">
                                      <p:cBhvr>
                                        <p:cTn id="69" dur="300" fill="hold"/>
                                        <p:tgtEl>
                                          <p:spTgt spid="18456"/>
                                        </p:tgtEl>
                                        <p:attrNameLst>
                                          <p:attrName>ppt_h</p:attrName>
                                        </p:attrNameLst>
                                      </p:cBhvr>
                                      <p:tavLst>
                                        <p:tav tm="0">
                                          <p:val>
                                            <p:fltVal val="0"/>
                                          </p:val>
                                        </p:tav>
                                        <p:tav tm="100000">
                                          <p:val>
                                            <p:strVal val="#ppt_h"/>
                                          </p:val>
                                        </p:tav>
                                      </p:tavLst>
                                    </p:anim>
                                    <p:animEffect transition="in" filter="fade">
                                      <p:cBhvr>
                                        <p:cTn id="70" dur="300"/>
                                        <p:tgtEl>
                                          <p:spTgt spid="18456"/>
                                        </p:tgtEl>
                                      </p:cBhvr>
                                    </p:animEffect>
                                  </p:childTnLst>
                                </p:cTn>
                              </p:par>
                              <p:par>
                                <p:cTn id="71" presetID="6" presetClass="emph" presetSubtype="0" autoRev="1" fill="hold" nodeType="withEffect">
                                  <p:stCondLst>
                                    <p:cond delay="700"/>
                                  </p:stCondLst>
                                  <p:childTnLst>
                                    <p:animScale>
                                      <p:cBhvr>
                                        <p:cTn id="72" dur="150" fill="hold"/>
                                        <p:tgtEl>
                                          <p:spTgt spid="18456"/>
                                        </p:tgtEl>
                                      </p:cBhvr>
                                      <p:by x="110000" y="110000"/>
                                    </p:animScale>
                                  </p:childTnLst>
                                </p:cTn>
                              </p:par>
                              <p:par>
                                <p:cTn id="73" presetID="2" presetClass="entr" presetSubtype="2" fill="hold" grpId="0" nodeType="withEffect">
                                  <p:stCondLst>
                                    <p:cond delay="400"/>
                                  </p:stCondLst>
                                  <p:childTnLst>
                                    <p:set>
                                      <p:cBhvr>
                                        <p:cTn id="74" dur="1" fill="hold">
                                          <p:stCondLst>
                                            <p:cond delay="0"/>
                                          </p:stCondLst>
                                        </p:cTn>
                                        <p:tgtEl>
                                          <p:spTgt spid="18444"/>
                                        </p:tgtEl>
                                        <p:attrNameLst>
                                          <p:attrName>style.visibility</p:attrName>
                                        </p:attrNameLst>
                                      </p:cBhvr>
                                      <p:to>
                                        <p:strVal val="visible"/>
                                      </p:to>
                                    </p:set>
                                    <p:anim calcmode="lin" valueType="num">
                                      <p:cBhvr additive="base">
                                        <p:cTn id="75" dur="750" fill="hold"/>
                                        <p:tgtEl>
                                          <p:spTgt spid="18444"/>
                                        </p:tgtEl>
                                        <p:attrNameLst>
                                          <p:attrName>ppt_x</p:attrName>
                                        </p:attrNameLst>
                                      </p:cBhvr>
                                      <p:tavLst>
                                        <p:tav tm="0">
                                          <p:val>
                                            <p:strVal val="1+#ppt_w/2"/>
                                          </p:val>
                                        </p:tav>
                                        <p:tav tm="100000">
                                          <p:val>
                                            <p:strVal val="#ppt_x"/>
                                          </p:val>
                                        </p:tav>
                                      </p:tavLst>
                                    </p:anim>
                                    <p:anim calcmode="lin" valueType="num">
                                      <p:cBhvr additive="base">
                                        <p:cTn id="76" dur="750" fill="hold"/>
                                        <p:tgtEl>
                                          <p:spTgt spid="18444"/>
                                        </p:tgtEl>
                                        <p:attrNameLst>
                                          <p:attrName>ppt_y</p:attrName>
                                        </p:attrNameLst>
                                      </p:cBhvr>
                                      <p:tavLst>
                                        <p:tav tm="0">
                                          <p:val>
                                            <p:strVal val="#ppt_y"/>
                                          </p:val>
                                        </p:tav>
                                        <p:tav tm="100000">
                                          <p:val>
                                            <p:strVal val="#ppt_y"/>
                                          </p:val>
                                        </p:tav>
                                      </p:tavLst>
                                    </p:anim>
                                  </p:childTnLst>
                                </p:cTn>
                              </p:par>
                              <p:par>
                                <p:cTn id="77" presetID="53" presetClass="entr" presetSubtype="16" fill="hold" grpId="0" nodeType="withEffect">
                                  <p:stCondLst>
                                    <p:cond delay="400"/>
                                  </p:stCondLst>
                                  <p:childTnLst>
                                    <p:set>
                                      <p:cBhvr>
                                        <p:cTn id="78" dur="1" fill="hold">
                                          <p:stCondLst>
                                            <p:cond delay="0"/>
                                          </p:stCondLst>
                                        </p:cTn>
                                        <p:tgtEl>
                                          <p:spTgt spid="18438"/>
                                        </p:tgtEl>
                                        <p:attrNameLst>
                                          <p:attrName>style.visibility</p:attrName>
                                        </p:attrNameLst>
                                      </p:cBhvr>
                                      <p:to>
                                        <p:strVal val="visible"/>
                                      </p:to>
                                    </p:set>
                                    <p:anim calcmode="lin" valueType="num">
                                      <p:cBhvr>
                                        <p:cTn id="79" dur="300" fill="hold"/>
                                        <p:tgtEl>
                                          <p:spTgt spid="18438"/>
                                        </p:tgtEl>
                                        <p:attrNameLst>
                                          <p:attrName>ppt_w</p:attrName>
                                        </p:attrNameLst>
                                      </p:cBhvr>
                                      <p:tavLst>
                                        <p:tav tm="0">
                                          <p:val>
                                            <p:fltVal val="0"/>
                                          </p:val>
                                        </p:tav>
                                        <p:tav tm="100000">
                                          <p:val>
                                            <p:strVal val="#ppt_w"/>
                                          </p:val>
                                        </p:tav>
                                      </p:tavLst>
                                    </p:anim>
                                    <p:anim calcmode="lin" valueType="num">
                                      <p:cBhvr>
                                        <p:cTn id="80" dur="300" fill="hold"/>
                                        <p:tgtEl>
                                          <p:spTgt spid="18438"/>
                                        </p:tgtEl>
                                        <p:attrNameLst>
                                          <p:attrName>ppt_h</p:attrName>
                                        </p:attrNameLst>
                                      </p:cBhvr>
                                      <p:tavLst>
                                        <p:tav tm="0">
                                          <p:val>
                                            <p:fltVal val="0"/>
                                          </p:val>
                                        </p:tav>
                                        <p:tav tm="100000">
                                          <p:val>
                                            <p:strVal val="#ppt_h"/>
                                          </p:val>
                                        </p:tav>
                                      </p:tavLst>
                                    </p:anim>
                                    <p:animEffect transition="in" filter="fade">
                                      <p:cBhvr>
                                        <p:cTn id="81" dur="300"/>
                                        <p:tgtEl>
                                          <p:spTgt spid="18438"/>
                                        </p:tgtEl>
                                      </p:cBhvr>
                                    </p:animEffect>
                                  </p:childTnLst>
                                </p:cTn>
                              </p:par>
                              <p:par>
                                <p:cTn id="82" presetID="6" presetClass="emph" presetSubtype="0" autoRev="1" fill="hold" grpId="1" nodeType="withEffect">
                                  <p:stCondLst>
                                    <p:cond delay="700"/>
                                  </p:stCondLst>
                                  <p:childTnLst>
                                    <p:animScale>
                                      <p:cBhvr>
                                        <p:cTn id="83" dur="150" fill="hold"/>
                                        <p:tgtEl>
                                          <p:spTgt spid="18438"/>
                                        </p:tgtEl>
                                      </p:cBhvr>
                                      <p:by x="110000" y="110000"/>
                                    </p:animScale>
                                  </p:childTnLst>
                                </p:cTn>
                              </p:par>
                              <p:par>
                                <p:cTn id="84" presetID="53" presetClass="entr" presetSubtype="16" fill="hold" grpId="0" nodeType="withEffect">
                                  <p:stCondLst>
                                    <p:cond delay="400"/>
                                  </p:stCondLst>
                                  <p:childTnLst>
                                    <p:set>
                                      <p:cBhvr>
                                        <p:cTn id="85" dur="1" fill="hold">
                                          <p:stCondLst>
                                            <p:cond delay="0"/>
                                          </p:stCondLst>
                                        </p:cTn>
                                        <p:tgtEl>
                                          <p:spTgt spid="18455"/>
                                        </p:tgtEl>
                                        <p:attrNameLst>
                                          <p:attrName>style.visibility</p:attrName>
                                        </p:attrNameLst>
                                      </p:cBhvr>
                                      <p:to>
                                        <p:strVal val="visible"/>
                                      </p:to>
                                    </p:set>
                                    <p:anim calcmode="lin" valueType="num">
                                      <p:cBhvr>
                                        <p:cTn id="86" dur="300" fill="hold"/>
                                        <p:tgtEl>
                                          <p:spTgt spid="18455"/>
                                        </p:tgtEl>
                                        <p:attrNameLst>
                                          <p:attrName>ppt_w</p:attrName>
                                        </p:attrNameLst>
                                      </p:cBhvr>
                                      <p:tavLst>
                                        <p:tav tm="0">
                                          <p:val>
                                            <p:fltVal val="0"/>
                                          </p:val>
                                        </p:tav>
                                        <p:tav tm="100000">
                                          <p:val>
                                            <p:strVal val="#ppt_w"/>
                                          </p:val>
                                        </p:tav>
                                      </p:tavLst>
                                    </p:anim>
                                    <p:anim calcmode="lin" valueType="num">
                                      <p:cBhvr>
                                        <p:cTn id="87" dur="300" fill="hold"/>
                                        <p:tgtEl>
                                          <p:spTgt spid="18455"/>
                                        </p:tgtEl>
                                        <p:attrNameLst>
                                          <p:attrName>ppt_h</p:attrName>
                                        </p:attrNameLst>
                                      </p:cBhvr>
                                      <p:tavLst>
                                        <p:tav tm="0">
                                          <p:val>
                                            <p:fltVal val="0"/>
                                          </p:val>
                                        </p:tav>
                                        <p:tav tm="100000">
                                          <p:val>
                                            <p:strVal val="#ppt_h"/>
                                          </p:val>
                                        </p:tav>
                                      </p:tavLst>
                                    </p:anim>
                                    <p:animEffect transition="in" filter="fade">
                                      <p:cBhvr>
                                        <p:cTn id="88" dur="300"/>
                                        <p:tgtEl>
                                          <p:spTgt spid="18455"/>
                                        </p:tgtEl>
                                      </p:cBhvr>
                                    </p:animEffect>
                                  </p:childTnLst>
                                </p:cTn>
                              </p:par>
                              <p:par>
                                <p:cTn id="89" presetID="6" presetClass="emph" presetSubtype="0" autoRev="1" fill="hold" grpId="1" nodeType="withEffect">
                                  <p:stCondLst>
                                    <p:cond delay="700"/>
                                  </p:stCondLst>
                                  <p:childTnLst>
                                    <p:animScale>
                                      <p:cBhvr>
                                        <p:cTn id="90" dur="150" fill="hold"/>
                                        <p:tgtEl>
                                          <p:spTgt spid="18455"/>
                                        </p:tgtEl>
                                      </p:cBhvr>
                                      <p:by x="110000" y="110000"/>
                                    </p:animScale>
                                  </p:childTnLst>
                                </p:cTn>
                              </p:par>
                              <p:par>
                                <p:cTn id="91" presetID="22" presetClass="entr" presetSubtype="2" fill="hold" grpId="0" nodeType="withEffect">
                                  <p:stCondLst>
                                    <p:cond delay="700"/>
                                  </p:stCondLst>
                                  <p:childTnLst>
                                    <p:set>
                                      <p:cBhvr>
                                        <p:cTn id="92" dur="1" fill="hold">
                                          <p:stCondLst>
                                            <p:cond delay="0"/>
                                          </p:stCondLst>
                                        </p:cTn>
                                        <p:tgtEl>
                                          <p:spTgt spid="18439"/>
                                        </p:tgtEl>
                                        <p:attrNameLst>
                                          <p:attrName>style.visibility</p:attrName>
                                        </p:attrNameLst>
                                      </p:cBhvr>
                                      <p:to>
                                        <p:strVal val="visible"/>
                                      </p:to>
                                    </p:set>
                                    <p:animEffect transition="in" filter="wipe(right)">
                                      <p:cBhvr>
                                        <p:cTn id="93" dur="500"/>
                                        <p:tgtEl>
                                          <p:spTgt spid="18439"/>
                                        </p:tgtEl>
                                      </p:cBhvr>
                                    </p:animEffect>
                                  </p:childTnLst>
                                </p:cTn>
                              </p:par>
                              <p:par>
                                <p:cTn id="94" presetID="2" presetClass="entr" presetSubtype="8" fill="hold" grpId="0" nodeType="withEffect">
                                  <p:stCondLst>
                                    <p:cond delay="1200"/>
                                  </p:stCondLst>
                                  <p:childTnLst>
                                    <p:set>
                                      <p:cBhvr>
                                        <p:cTn id="95" dur="1" fill="hold">
                                          <p:stCondLst>
                                            <p:cond delay="0"/>
                                          </p:stCondLst>
                                        </p:cTn>
                                        <p:tgtEl>
                                          <p:spTgt spid="18450"/>
                                        </p:tgtEl>
                                        <p:attrNameLst>
                                          <p:attrName>style.visibility</p:attrName>
                                        </p:attrNameLst>
                                      </p:cBhvr>
                                      <p:to>
                                        <p:strVal val="visible"/>
                                      </p:to>
                                    </p:set>
                                    <p:anim calcmode="lin" valueType="num">
                                      <p:cBhvr additive="base">
                                        <p:cTn id="96" dur="750" fill="hold"/>
                                        <p:tgtEl>
                                          <p:spTgt spid="18450"/>
                                        </p:tgtEl>
                                        <p:attrNameLst>
                                          <p:attrName>ppt_x</p:attrName>
                                        </p:attrNameLst>
                                      </p:cBhvr>
                                      <p:tavLst>
                                        <p:tav tm="0">
                                          <p:val>
                                            <p:strVal val="0-#ppt_w/2"/>
                                          </p:val>
                                        </p:tav>
                                        <p:tav tm="100000">
                                          <p:val>
                                            <p:strVal val="#ppt_x"/>
                                          </p:val>
                                        </p:tav>
                                      </p:tavLst>
                                    </p:anim>
                                    <p:anim calcmode="lin" valueType="num">
                                      <p:cBhvr additive="base">
                                        <p:cTn id="97" dur="750" fill="hold"/>
                                        <p:tgtEl>
                                          <p:spTgt spid="18450"/>
                                        </p:tgtEl>
                                        <p:attrNameLst>
                                          <p:attrName>ppt_y</p:attrName>
                                        </p:attrNameLst>
                                      </p:cBhvr>
                                      <p:tavLst>
                                        <p:tav tm="0">
                                          <p:val>
                                            <p:strVal val="#ppt_y"/>
                                          </p:val>
                                        </p:tav>
                                        <p:tav tm="100000">
                                          <p:val>
                                            <p:strVal val="#ppt_y"/>
                                          </p:val>
                                        </p:tav>
                                      </p:tavLst>
                                    </p:anim>
                                  </p:childTnLst>
                                </p:cTn>
                              </p:par>
                              <p:par>
                                <p:cTn id="98" presetID="22" presetClass="entr" presetSubtype="2" fill="hold" grpId="0" nodeType="withEffect">
                                  <p:stCondLst>
                                    <p:cond delay="800"/>
                                  </p:stCondLst>
                                  <p:childTnLst>
                                    <p:set>
                                      <p:cBhvr>
                                        <p:cTn id="99" dur="1" fill="hold">
                                          <p:stCondLst>
                                            <p:cond delay="0"/>
                                          </p:stCondLst>
                                        </p:cTn>
                                        <p:tgtEl>
                                          <p:spTgt spid="18442"/>
                                        </p:tgtEl>
                                        <p:attrNameLst>
                                          <p:attrName>style.visibility</p:attrName>
                                        </p:attrNameLst>
                                      </p:cBhvr>
                                      <p:to>
                                        <p:strVal val="visible"/>
                                      </p:to>
                                    </p:set>
                                    <p:animEffect transition="in" filter="wipe(right)">
                                      <p:cBhvr>
                                        <p:cTn id="100" dur="500"/>
                                        <p:tgtEl>
                                          <p:spTgt spid="18442"/>
                                        </p:tgtEl>
                                      </p:cBhvr>
                                    </p:animEffect>
                                  </p:childTnLst>
                                </p:cTn>
                              </p:par>
                              <p:par>
                                <p:cTn id="101" presetID="2" presetClass="entr" presetSubtype="8" fill="hold" grpId="0" nodeType="withEffect">
                                  <p:stCondLst>
                                    <p:cond delay="1300"/>
                                  </p:stCondLst>
                                  <p:childTnLst>
                                    <p:set>
                                      <p:cBhvr>
                                        <p:cTn id="102" dur="1" fill="hold">
                                          <p:stCondLst>
                                            <p:cond delay="0"/>
                                          </p:stCondLst>
                                        </p:cTn>
                                        <p:tgtEl>
                                          <p:spTgt spid="18449"/>
                                        </p:tgtEl>
                                        <p:attrNameLst>
                                          <p:attrName>style.visibility</p:attrName>
                                        </p:attrNameLst>
                                      </p:cBhvr>
                                      <p:to>
                                        <p:strVal val="visible"/>
                                      </p:to>
                                    </p:set>
                                    <p:anim calcmode="lin" valueType="num">
                                      <p:cBhvr additive="base">
                                        <p:cTn id="103" dur="750" fill="hold"/>
                                        <p:tgtEl>
                                          <p:spTgt spid="18449"/>
                                        </p:tgtEl>
                                        <p:attrNameLst>
                                          <p:attrName>ppt_x</p:attrName>
                                        </p:attrNameLst>
                                      </p:cBhvr>
                                      <p:tavLst>
                                        <p:tav tm="0">
                                          <p:val>
                                            <p:strVal val="0-#ppt_w/2"/>
                                          </p:val>
                                        </p:tav>
                                        <p:tav tm="100000">
                                          <p:val>
                                            <p:strVal val="#ppt_x"/>
                                          </p:val>
                                        </p:tav>
                                      </p:tavLst>
                                    </p:anim>
                                    <p:anim calcmode="lin" valueType="num">
                                      <p:cBhvr additive="base">
                                        <p:cTn id="104" dur="750" fill="hold"/>
                                        <p:tgtEl>
                                          <p:spTgt spid="18449"/>
                                        </p:tgtEl>
                                        <p:attrNameLst>
                                          <p:attrName>ppt_y</p:attrName>
                                        </p:attrNameLst>
                                      </p:cBhvr>
                                      <p:tavLst>
                                        <p:tav tm="0">
                                          <p:val>
                                            <p:strVal val="#ppt_y"/>
                                          </p:val>
                                        </p:tav>
                                        <p:tav tm="100000">
                                          <p:val>
                                            <p:strVal val="#ppt_y"/>
                                          </p:val>
                                        </p:tav>
                                      </p:tavLst>
                                    </p:anim>
                                  </p:childTnLst>
                                </p:cTn>
                              </p:par>
                              <p:par>
                                <p:cTn id="105" presetID="22" presetClass="entr" presetSubtype="8" fill="hold" grpId="0" nodeType="withEffect">
                                  <p:stCondLst>
                                    <p:cond delay="900"/>
                                  </p:stCondLst>
                                  <p:childTnLst>
                                    <p:set>
                                      <p:cBhvr>
                                        <p:cTn id="106" dur="1" fill="hold">
                                          <p:stCondLst>
                                            <p:cond delay="0"/>
                                          </p:stCondLst>
                                        </p:cTn>
                                        <p:tgtEl>
                                          <p:spTgt spid="18440"/>
                                        </p:tgtEl>
                                        <p:attrNameLst>
                                          <p:attrName>style.visibility</p:attrName>
                                        </p:attrNameLst>
                                      </p:cBhvr>
                                      <p:to>
                                        <p:strVal val="visible"/>
                                      </p:to>
                                    </p:set>
                                    <p:animEffect transition="in" filter="wipe(left)">
                                      <p:cBhvr>
                                        <p:cTn id="107" dur="500"/>
                                        <p:tgtEl>
                                          <p:spTgt spid="18440"/>
                                        </p:tgtEl>
                                      </p:cBhvr>
                                    </p:animEffect>
                                  </p:childTnLst>
                                </p:cTn>
                              </p:par>
                              <p:par>
                                <p:cTn id="108" presetID="2" presetClass="entr" presetSubtype="2" fill="hold" grpId="0" nodeType="withEffect">
                                  <p:stCondLst>
                                    <p:cond delay="1400"/>
                                  </p:stCondLst>
                                  <p:childTnLst>
                                    <p:set>
                                      <p:cBhvr>
                                        <p:cTn id="109" dur="1" fill="hold">
                                          <p:stCondLst>
                                            <p:cond delay="0"/>
                                          </p:stCondLst>
                                        </p:cTn>
                                        <p:tgtEl>
                                          <p:spTgt spid="18447"/>
                                        </p:tgtEl>
                                        <p:attrNameLst>
                                          <p:attrName>style.visibility</p:attrName>
                                        </p:attrNameLst>
                                      </p:cBhvr>
                                      <p:to>
                                        <p:strVal val="visible"/>
                                      </p:to>
                                    </p:set>
                                    <p:anim calcmode="lin" valueType="num">
                                      <p:cBhvr additive="base">
                                        <p:cTn id="110" dur="750" fill="hold"/>
                                        <p:tgtEl>
                                          <p:spTgt spid="18447"/>
                                        </p:tgtEl>
                                        <p:attrNameLst>
                                          <p:attrName>ppt_x</p:attrName>
                                        </p:attrNameLst>
                                      </p:cBhvr>
                                      <p:tavLst>
                                        <p:tav tm="0">
                                          <p:val>
                                            <p:strVal val="1+#ppt_w/2"/>
                                          </p:val>
                                        </p:tav>
                                        <p:tav tm="100000">
                                          <p:val>
                                            <p:strVal val="#ppt_x"/>
                                          </p:val>
                                        </p:tav>
                                      </p:tavLst>
                                    </p:anim>
                                    <p:anim calcmode="lin" valueType="num">
                                      <p:cBhvr additive="base">
                                        <p:cTn id="111" dur="750" fill="hold"/>
                                        <p:tgtEl>
                                          <p:spTgt spid="18447"/>
                                        </p:tgtEl>
                                        <p:attrNameLst>
                                          <p:attrName>ppt_y</p:attrName>
                                        </p:attrNameLst>
                                      </p:cBhvr>
                                      <p:tavLst>
                                        <p:tav tm="0">
                                          <p:val>
                                            <p:strVal val="#ppt_y"/>
                                          </p:val>
                                        </p:tav>
                                        <p:tav tm="100000">
                                          <p:val>
                                            <p:strVal val="#ppt_y"/>
                                          </p:val>
                                        </p:tav>
                                      </p:tavLst>
                                    </p:anim>
                                  </p:childTnLst>
                                </p:cTn>
                              </p:par>
                              <p:par>
                                <p:cTn id="112" presetID="22" presetClass="entr" presetSubtype="8" fill="hold" grpId="0" nodeType="withEffect">
                                  <p:stCondLst>
                                    <p:cond delay="1000"/>
                                  </p:stCondLst>
                                  <p:childTnLst>
                                    <p:set>
                                      <p:cBhvr>
                                        <p:cTn id="113" dur="1" fill="hold">
                                          <p:stCondLst>
                                            <p:cond delay="0"/>
                                          </p:stCondLst>
                                        </p:cTn>
                                        <p:tgtEl>
                                          <p:spTgt spid="18441"/>
                                        </p:tgtEl>
                                        <p:attrNameLst>
                                          <p:attrName>style.visibility</p:attrName>
                                        </p:attrNameLst>
                                      </p:cBhvr>
                                      <p:to>
                                        <p:strVal val="visible"/>
                                      </p:to>
                                    </p:set>
                                    <p:animEffect transition="in" filter="wipe(left)">
                                      <p:cBhvr>
                                        <p:cTn id="114" dur="500"/>
                                        <p:tgtEl>
                                          <p:spTgt spid="18441"/>
                                        </p:tgtEl>
                                      </p:cBhvr>
                                    </p:animEffect>
                                  </p:childTnLst>
                                </p:cTn>
                              </p:par>
                              <p:par>
                                <p:cTn id="115" presetID="2" presetClass="entr" presetSubtype="2" fill="hold" grpId="0" nodeType="withEffect">
                                  <p:stCondLst>
                                    <p:cond delay="1500"/>
                                  </p:stCondLst>
                                  <p:childTnLst>
                                    <p:set>
                                      <p:cBhvr>
                                        <p:cTn id="116" dur="1" fill="hold">
                                          <p:stCondLst>
                                            <p:cond delay="0"/>
                                          </p:stCondLst>
                                        </p:cTn>
                                        <p:tgtEl>
                                          <p:spTgt spid="18448"/>
                                        </p:tgtEl>
                                        <p:attrNameLst>
                                          <p:attrName>style.visibility</p:attrName>
                                        </p:attrNameLst>
                                      </p:cBhvr>
                                      <p:to>
                                        <p:strVal val="visible"/>
                                      </p:to>
                                    </p:set>
                                    <p:anim calcmode="lin" valueType="num">
                                      <p:cBhvr additive="base">
                                        <p:cTn id="117" dur="750" fill="hold"/>
                                        <p:tgtEl>
                                          <p:spTgt spid="18448"/>
                                        </p:tgtEl>
                                        <p:attrNameLst>
                                          <p:attrName>ppt_x</p:attrName>
                                        </p:attrNameLst>
                                      </p:cBhvr>
                                      <p:tavLst>
                                        <p:tav tm="0">
                                          <p:val>
                                            <p:strVal val="1+#ppt_w/2"/>
                                          </p:val>
                                        </p:tav>
                                        <p:tav tm="100000">
                                          <p:val>
                                            <p:strVal val="#ppt_x"/>
                                          </p:val>
                                        </p:tav>
                                      </p:tavLst>
                                    </p:anim>
                                    <p:anim calcmode="lin" valueType="num">
                                      <p:cBhvr additive="base">
                                        <p:cTn id="118" dur="750" fill="hold"/>
                                        <p:tgtEl>
                                          <p:spTgt spid="184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18434" grpId="1" bldLvl="0" animBg="1"/>
      <p:bldP spid="18435" grpId="0" bldLvl="0" animBg="1"/>
      <p:bldP spid="18435" grpId="1" bldLvl="0" animBg="1"/>
      <p:bldP spid="18436" grpId="0" bldLvl="0" animBg="1"/>
      <p:bldP spid="18436" grpId="1" bldLvl="0" animBg="1"/>
      <p:bldP spid="18437" grpId="0" bldLvl="0" animBg="1"/>
      <p:bldP spid="18437" grpId="1" bldLvl="0" animBg="1"/>
      <p:bldP spid="18438" grpId="0" bldLvl="0" animBg="1"/>
      <p:bldP spid="18438" grpId="1" bldLvl="0" animBg="1"/>
      <p:bldP spid="18439" grpId="0" bldLvl="0" animBg="1"/>
      <p:bldP spid="18440" grpId="0" bldLvl="0" animBg="1"/>
      <p:bldP spid="18441" grpId="0" bldLvl="0" animBg="1"/>
      <p:bldP spid="18442" grpId="0" bldLvl="0" animBg="1"/>
      <p:bldP spid="18443" grpId="0" bldLvl="0" animBg="1"/>
      <p:bldP spid="18444" grpId="0" bldLvl="0" animBg="1"/>
      <p:bldP spid="18445" grpId="0" bldLvl="0" animBg="1"/>
      <p:bldP spid="18446" grpId="0" bldLvl="0" animBg="1"/>
      <p:bldP spid="18447" grpId="0"/>
      <p:bldP spid="18448" grpId="0"/>
      <p:bldP spid="18449" grpId="0"/>
      <p:bldP spid="18450" grpId="0"/>
      <p:bldP spid="18451" grpId="0" bldLvl="0" animBg="1"/>
      <p:bldP spid="18451" grpId="1" bldLvl="0" animBg="1"/>
      <p:bldP spid="18455" grpId="0" bldLvl="0" animBg="1"/>
      <p:bldP spid="18455" grpId="1" bldLvl="0" animBg="1"/>
      <p:bldP spid="18459" grpId="0" bldLvl="0" animBg="1"/>
      <p:bldP spid="18459"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1" name="TextBox 29"/>
          <p:cNvSpPr txBox="1"/>
          <p:nvPr/>
        </p:nvSpPr>
        <p:spPr>
          <a:xfrm>
            <a:off x="6924671" y="2712384"/>
            <a:ext cx="4257232"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设备资产现代管理系统和管理体系探讨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6924671" y="3535889"/>
            <a:ext cx="4473256"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信息技术在现代企业设备管理中的应用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6924671" y="4359396"/>
            <a:ext cx="4689280" cy="303801"/>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智能化技术在现代企业社保管理中的应用</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6924671" y="5182901"/>
            <a:ext cx="4833296" cy="332399"/>
          </a:xfrm>
          <a:prstGeom prst="rect">
            <a:avLst/>
          </a:prstGeom>
          <a:noFill/>
        </p:spPr>
        <p:txBody>
          <a:bodyPr wrap="square" lIns="0" tIns="0" rIns="0" bIns="0"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智能化与信息化成功案例经验分享与剖析</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现代工业装备管理智能化与信息化应用、工业</a:t>
            </a:r>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4.0</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3"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pic>
        <p:nvPicPr>
          <p:cNvPr id="29"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现代设备管理与设备点检工程技术</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2756967" y="1749202"/>
            <a:ext cx="4424635" cy="39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56967" y="2388964"/>
            <a:ext cx="4424635" cy="400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56967" y="3030314"/>
            <a:ext cx="4424635" cy="398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56967" y="3671664"/>
            <a:ext cx="4403997" cy="3984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56967" y="4311427"/>
            <a:ext cx="4403997" cy="400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56967" y="4952777"/>
            <a:ext cx="4403997"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756967" y="5594127"/>
            <a:ext cx="4413523" cy="398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160964" y="1950814"/>
            <a:ext cx="3330575" cy="192563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任意多边形 10"/>
          <p:cNvSpPr/>
          <p:nvPr/>
        </p:nvSpPr>
        <p:spPr>
          <a:xfrm>
            <a:off x="7170489" y="2657252"/>
            <a:ext cx="3330575" cy="126047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任意多边形 11"/>
          <p:cNvSpPr/>
          <p:nvPr/>
        </p:nvSpPr>
        <p:spPr>
          <a:xfrm>
            <a:off x="7160964" y="3214464"/>
            <a:ext cx="3330575" cy="620713"/>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p:cNvSpPr/>
          <p:nvPr/>
        </p:nvSpPr>
        <p:spPr>
          <a:xfrm flipV="1">
            <a:off x="7160964" y="3873277"/>
            <a:ext cx="3330575" cy="191452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任意多边形 13"/>
          <p:cNvSpPr/>
          <p:nvPr/>
        </p:nvSpPr>
        <p:spPr>
          <a:xfrm flipV="1">
            <a:off x="7160964" y="3873277"/>
            <a:ext cx="3330575" cy="125253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flipV="1">
            <a:off x="7160964" y="3873277"/>
            <a:ext cx="3330575" cy="68421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右箭头 15"/>
          <p:cNvSpPr/>
          <p:nvPr/>
        </p:nvSpPr>
        <p:spPr>
          <a:xfrm>
            <a:off x="7160964" y="3701827"/>
            <a:ext cx="3444875" cy="336550"/>
          </a:xfrm>
          <a:prstGeom prst="rightArrow">
            <a:avLst>
              <a:gd name="adj1" fmla="val 50000"/>
              <a:gd name="adj2" fmla="val 91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矩形 16"/>
          <p:cNvSpPr/>
          <p:nvPr/>
        </p:nvSpPr>
        <p:spPr>
          <a:xfrm>
            <a:off x="2756967" y="6242199"/>
            <a:ext cx="4423891"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V="1">
            <a:off x="7171334" y="3904356"/>
            <a:ext cx="2858442" cy="253151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8"/>
          <p:cNvSpPr/>
          <p:nvPr/>
        </p:nvSpPr>
        <p:spPr>
          <a:xfrm>
            <a:off x="2756967" y="1096045"/>
            <a:ext cx="4422304" cy="398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158634" y="1297657"/>
            <a:ext cx="2799134" cy="253469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TextBox 28"/>
          <p:cNvSpPr txBox="1">
            <a:spLocks noChangeArrowheads="1"/>
          </p:cNvSpPr>
          <p:nvPr/>
        </p:nvSpPr>
        <p:spPr bwMode="auto">
          <a:xfrm>
            <a:off x="3802064" y="1096045"/>
            <a:ext cx="3347391" cy="369332"/>
          </a:xfrm>
          <a:prstGeom prst="rect">
            <a:avLst/>
          </a:prstGeom>
          <a:noFill/>
          <a:ln w="9525">
            <a:noFill/>
            <a:miter lim="800000"/>
          </a:ln>
        </p:spPr>
        <p:txBody>
          <a:bodyPr wrap="none">
            <a:spAutoFit/>
          </a:bodyPr>
          <a:lstStyle/>
          <a:p>
            <a:pPr algn="ctr" eaLnBrk="1" hangingPunct="1"/>
            <a:r>
              <a:rPr lang="en-US" altLang="zh-CN" b="1" dirty="0" smtClean="0">
                <a:solidFill>
                  <a:schemeClr val="bg1"/>
                </a:solidFill>
                <a:latin typeface="微软雅黑" panose="020B0503020204020204" pitchFamily="34" charset="-122"/>
                <a:ea typeface="微软雅黑" panose="020B0503020204020204" pitchFamily="34" charset="-122"/>
              </a:rPr>
              <a:t>TPM(</a:t>
            </a:r>
            <a:r>
              <a:rPr lang="zh-CN" altLang="en-US" b="1" dirty="0" smtClean="0">
                <a:solidFill>
                  <a:schemeClr val="bg1"/>
                </a:solidFill>
                <a:latin typeface="微软雅黑" panose="020B0503020204020204" pitchFamily="34" charset="-122"/>
                <a:ea typeface="微软雅黑" panose="020B0503020204020204" pitchFamily="34" charset="-122"/>
              </a:rPr>
              <a:t>全面设备管理）活动简介</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2900983" y="1744117"/>
            <a:ext cx="4294766"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如何成功推行</a:t>
            </a:r>
            <a:r>
              <a:rPr lang="en-US" altLang="zh-CN" b="1" dirty="0" smtClean="0">
                <a:solidFill>
                  <a:schemeClr val="bg1"/>
                </a:solidFill>
                <a:latin typeface="微软雅黑" panose="020B0503020204020204" pitchFamily="34" charset="-122"/>
                <a:ea typeface="微软雅黑" panose="020B0503020204020204" pitchFamily="34" charset="-122"/>
              </a:rPr>
              <a:t>TPM(</a:t>
            </a:r>
            <a:r>
              <a:rPr lang="zh-CN" altLang="en-US" b="1" dirty="0" smtClean="0">
                <a:solidFill>
                  <a:schemeClr val="bg1"/>
                </a:solidFill>
                <a:latin typeface="微软雅黑" panose="020B0503020204020204" pitchFamily="34" charset="-122"/>
                <a:ea typeface="微软雅黑" panose="020B0503020204020204" pitchFamily="34" charset="-122"/>
              </a:rPr>
              <a:t>全面设备管理）活动</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3837087" y="2382897"/>
            <a:ext cx="342593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如何提高设备综合效率（</a:t>
            </a:r>
            <a:r>
              <a:rPr lang="en-US" altLang="zh-CN" b="1" dirty="0" smtClean="0">
                <a:solidFill>
                  <a:schemeClr val="bg1"/>
                </a:solidFill>
                <a:latin typeface="微软雅黑" panose="020B0503020204020204" pitchFamily="34" charset="-122"/>
                <a:ea typeface="微软雅黑" panose="020B0503020204020204" pitchFamily="34" charset="-122"/>
              </a:rPr>
              <a:t>OEE</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4" name="TextBox 28"/>
          <p:cNvSpPr txBox="1">
            <a:spLocks noChangeArrowheads="1"/>
          </p:cNvSpPr>
          <p:nvPr/>
        </p:nvSpPr>
        <p:spPr bwMode="auto">
          <a:xfrm>
            <a:off x="3675426" y="3040261"/>
            <a:ext cx="3474029"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设备零故障管理方法</a:t>
            </a:r>
            <a:r>
              <a:rPr lang="en-US" altLang="zh-CN" b="1" dirty="0" smtClean="0">
                <a:solidFill>
                  <a:schemeClr val="bg1"/>
                </a:solidFill>
                <a:latin typeface="微软雅黑" panose="020B0503020204020204" pitchFamily="34" charset="-122"/>
                <a:ea typeface="微软雅黑" panose="020B0503020204020204" pitchFamily="34" charset="-122"/>
              </a:rPr>
              <a:t>——</a:t>
            </a:r>
            <a:r>
              <a:rPr lang="zh-CN" altLang="en-US" b="1" dirty="0" smtClean="0">
                <a:solidFill>
                  <a:schemeClr val="bg1"/>
                </a:solidFill>
                <a:latin typeface="微软雅黑" panose="020B0503020204020204" pitchFamily="34" charset="-122"/>
                <a:ea typeface="微软雅黑" panose="020B0503020204020204" pitchFamily="34" charset="-122"/>
              </a:rPr>
              <a:t>防错法</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5" name="TextBox 28"/>
          <p:cNvSpPr txBox="1">
            <a:spLocks noChangeArrowheads="1"/>
          </p:cNvSpPr>
          <p:nvPr/>
        </p:nvSpPr>
        <p:spPr bwMode="auto">
          <a:xfrm>
            <a:off x="4640435" y="3679041"/>
            <a:ext cx="2509020"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设备可靠性和维护管理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6" name="TextBox 28"/>
          <p:cNvSpPr txBox="1">
            <a:spLocks noChangeArrowheads="1"/>
          </p:cNvSpPr>
          <p:nvPr/>
        </p:nvSpPr>
        <p:spPr bwMode="auto">
          <a:xfrm>
            <a:off x="6035047" y="4327113"/>
            <a:ext cx="111440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设备点检</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7" name="TextBox 28"/>
          <p:cNvSpPr txBox="1">
            <a:spLocks noChangeArrowheads="1"/>
          </p:cNvSpPr>
          <p:nvPr/>
        </p:nvSpPr>
        <p:spPr bwMode="auto">
          <a:xfrm>
            <a:off x="4872870" y="4975185"/>
            <a:ext cx="2276585"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备件库存科学化管理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8" name="TextBox 28"/>
          <p:cNvSpPr txBox="1">
            <a:spLocks noChangeArrowheads="1"/>
          </p:cNvSpPr>
          <p:nvPr/>
        </p:nvSpPr>
        <p:spPr bwMode="auto">
          <a:xfrm>
            <a:off x="2529152" y="5623257"/>
            <a:ext cx="4692311"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基于风险的维修（</a:t>
            </a:r>
            <a:r>
              <a:rPr lang="en-US" altLang="zh-CN" b="1" dirty="0" smtClean="0">
                <a:solidFill>
                  <a:schemeClr val="bg1"/>
                </a:solidFill>
                <a:latin typeface="微软雅黑" panose="020B0503020204020204" pitchFamily="34" charset="-122"/>
                <a:ea typeface="微软雅黑" panose="020B0503020204020204" pitchFamily="34" charset="-122"/>
              </a:rPr>
              <a:t>RBM</a:t>
            </a:r>
            <a:r>
              <a:rPr lang="zh-CN" altLang="en-US" b="1" dirty="0" smtClean="0">
                <a:solidFill>
                  <a:schemeClr val="bg1"/>
                </a:solidFill>
                <a:latin typeface="微软雅黑" panose="020B0503020204020204" pitchFamily="34" charset="-122"/>
                <a:ea typeface="微软雅黑" panose="020B0503020204020204" pitchFamily="34" charset="-122"/>
              </a:rPr>
              <a:t>）能解决哪些问题？</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3261023" y="6271329"/>
            <a:ext cx="3903634"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设备改善案例分享和现场交流与研讨</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30" name="Picture 2" descr="D:\360data\重要数据\桌面\yclogo2.png"/>
          <p:cNvPicPr>
            <a:picLocks noChangeAspect="1" noChangeArrowheads="1"/>
          </p:cNvPicPr>
          <p:nvPr/>
        </p:nvPicPr>
        <p:blipFill>
          <a:blip r:embed="rId2" cstate="print"/>
          <a:srcRect/>
          <a:stretch>
            <a:fillRect/>
          </a:stretch>
        </p:blipFill>
        <p:spPr bwMode="auto">
          <a:xfrm>
            <a:off x="10078910" y="-574096"/>
            <a:ext cx="2903193" cy="2174197"/>
          </a:xfrm>
          <a:prstGeom prst="rect">
            <a:avLst/>
          </a:prstGeom>
          <a:noFill/>
        </p:spPr>
      </p:pic>
      <p:pic>
        <p:nvPicPr>
          <p:cNvPr id="31"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anim calcmode="lin" valueType="num">
                                      <p:cBhvr>
                                        <p:cTn id="20" dur="250" fill="hold"/>
                                        <p:tgtEl>
                                          <p:spTgt spid="5"/>
                                        </p:tgtEl>
                                        <p:attrNameLst>
                                          <p:attrName>ppt_x</p:attrName>
                                        </p:attrNameLst>
                                      </p:cBhvr>
                                      <p:tavLst>
                                        <p:tav tm="0">
                                          <p:val>
                                            <p:strVal val="#ppt_x"/>
                                          </p:val>
                                        </p:tav>
                                        <p:tav tm="100000">
                                          <p:val>
                                            <p:strVal val="#ppt_x"/>
                                          </p:val>
                                        </p:tav>
                                      </p:tavLst>
                                    </p:anim>
                                    <p:anim calcmode="lin" valueType="num">
                                      <p:cBhvr>
                                        <p:cTn id="21" dur="25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anim calcmode="lin" valueType="num">
                                      <p:cBhvr>
                                        <p:cTn id="26" dur="250" fill="hold"/>
                                        <p:tgtEl>
                                          <p:spTgt spid="6"/>
                                        </p:tgtEl>
                                        <p:attrNameLst>
                                          <p:attrName>ppt_x</p:attrName>
                                        </p:attrNameLst>
                                      </p:cBhvr>
                                      <p:tavLst>
                                        <p:tav tm="0">
                                          <p:val>
                                            <p:strVal val="#ppt_x"/>
                                          </p:val>
                                        </p:tav>
                                        <p:tav tm="100000">
                                          <p:val>
                                            <p:strVal val="#ppt_x"/>
                                          </p:val>
                                        </p:tav>
                                      </p:tavLst>
                                    </p:anim>
                                    <p:anim calcmode="lin" valueType="num">
                                      <p:cBhvr>
                                        <p:cTn id="27" dur="2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50"/>
                                        <p:tgtEl>
                                          <p:spTgt spid="7"/>
                                        </p:tgtEl>
                                      </p:cBhvr>
                                    </p:animEffect>
                                    <p:anim calcmode="lin" valueType="num">
                                      <p:cBhvr>
                                        <p:cTn id="32" dur="250" fill="hold"/>
                                        <p:tgtEl>
                                          <p:spTgt spid="7"/>
                                        </p:tgtEl>
                                        <p:attrNameLst>
                                          <p:attrName>ppt_x</p:attrName>
                                        </p:attrNameLst>
                                      </p:cBhvr>
                                      <p:tavLst>
                                        <p:tav tm="0">
                                          <p:val>
                                            <p:strVal val="#ppt_x"/>
                                          </p:val>
                                        </p:tav>
                                        <p:tav tm="100000">
                                          <p:val>
                                            <p:strVal val="#ppt_x"/>
                                          </p:val>
                                        </p:tav>
                                      </p:tavLst>
                                    </p:anim>
                                    <p:anim calcmode="lin" valueType="num">
                                      <p:cBhvr>
                                        <p:cTn id="33" dur="25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anim calcmode="lin" valueType="num">
                                      <p:cBhvr>
                                        <p:cTn id="38" dur="250" fill="hold"/>
                                        <p:tgtEl>
                                          <p:spTgt spid="8"/>
                                        </p:tgtEl>
                                        <p:attrNameLst>
                                          <p:attrName>ppt_x</p:attrName>
                                        </p:attrNameLst>
                                      </p:cBhvr>
                                      <p:tavLst>
                                        <p:tav tm="0">
                                          <p:val>
                                            <p:strVal val="#ppt_x"/>
                                          </p:val>
                                        </p:tav>
                                        <p:tav tm="100000">
                                          <p:val>
                                            <p:strVal val="#ppt_x"/>
                                          </p:val>
                                        </p:tav>
                                      </p:tavLst>
                                    </p:anim>
                                    <p:anim calcmode="lin" valueType="num">
                                      <p:cBhvr>
                                        <p:cTn id="39" dur="25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anim calcmode="lin" valueType="num">
                                      <p:cBhvr>
                                        <p:cTn id="44" dur="250" fill="hold"/>
                                        <p:tgtEl>
                                          <p:spTgt spid="9"/>
                                        </p:tgtEl>
                                        <p:attrNameLst>
                                          <p:attrName>ppt_x</p:attrName>
                                        </p:attrNameLst>
                                      </p:cBhvr>
                                      <p:tavLst>
                                        <p:tav tm="0">
                                          <p:val>
                                            <p:strVal val="#ppt_x"/>
                                          </p:val>
                                        </p:tav>
                                        <p:tav tm="100000">
                                          <p:val>
                                            <p:strVal val="#ppt_x"/>
                                          </p:val>
                                        </p:tav>
                                      </p:tavLst>
                                    </p:anim>
                                    <p:anim calcmode="lin" valueType="num">
                                      <p:cBhvr>
                                        <p:cTn id="45" dur="25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50"/>
                                        <p:tgtEl>
                                          <p:spTgt spid="11"/>
                                        </p:tgtEl>
                                      </p:cBhvr>
                                    </p:animEffect>
                                    <p:anim calcmode="lin" valueType="num">
                                      <p:cBhvr>
                                        <p:cTn id="56" dur="250" fill="hold"/>
                                        <p:tgtEl>
                                          <p:spTgt spid="11"/>
                                        </p:tgtEl>
                                        <p:attrNameLst>
                                          <p:attrName>ppt_x</p:attrName>
                                        </p:attrNameLst>
                                      </p:cBhvr>
                                      <p:tavLst>
                                        <p:tav tm="0">
                                          <p:val>
                                            <p:strVal val="#ppt_x"/>
                                          </p:val>
                                        </p:tav>
                                        <p:tav tm="100000">
                                          <p:val>
                                            <p:strVal val="#ppt_x"/>
                                          </p:val>
                                        </p:tav>
                                      </p:tavLst>
                                    </p:anim>
                                    <p:anim calcmode="lin" valueType="num">
                                      <p:cBhvr>
                                        <p:cTn id="57" dur="250" fill="hold"/>
                                        <p:tgtEl>
                                          <p:spTgt spid="1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anim calcmode="lin" valueType="num">
                                      <p:cBhvr>
                                        <p:cTn id="62" dur="250" fill="hold"/>
                                        <p:tgtEl>
                                          <p:spTgt spid="12"/>
                                        </p:tgtEl>
                                        <p:attrNameLst>
                                          <p:attrName>ppt_x</p:attrName>
                                        </p:attrNameLst>
                                      </p:cBhvr>
                                      <p:tavLst>
                                        <p:tav tm="0">
                                          <p:val>
                                            <p:strVal val="#ppt_x"/>
                                          </p:val>
                                        </p:tav>
                                        <p:tav tm="100000">
                                          <p:val>
                                            <p:strVal val="#ppt_x"/>
                                          </p:val>
                                        </p:tav>
                                      </p:tavLst>
                                    </p:anim>
                                    <p:anim calcmode="lin" valueType="num">
                                      <p:cBhvr>
                                        <p:cTn id="63" dur="250" fill="hold"/>
                                        <p:tgtEl>
                                          <p:spTgt spid="12"/>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50"/>
                                        <p:tgtEl>
                                          <p:spTgt spid="13"/>
                                        </p:tgtEl>
                                      </p:cBhvr>
                                    </p:animEffec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250"/>
                                        <p:tgtEl>
                                          <p:spTgt spid="14"/>
                                        </p:tgtEl>
                                      </p:cBhvr>
                                    </p:animEffect>
                                    <p:anim calcmode="lin" valueType="num">
                                      <p:cBhvr>
                                        <p:cTn id="74" dur="250" fill="hold"/>
                                        <p:tgtEl>
                                          <p:spTgt spid="14"/>
                                        </p:tgtEl>
                                        <p:attrNameLst>
                                          <p:attrName>ppt_x</p:attrName>
                                        </p:attrNameLst>
                                      </p:cBhvr>
                                      <p:tavLst>
                                        <p:tav tm="0">
                                          <p:val>
                                            <p:strVal val="#ppt_x"/>
                                          </p:val>
                                        </p:tav>
                                        <p:tav tm="100000">
                                          <p:val>
                                            <p:strVal val="#ppt_x"/>
                                          </p:val>
                                        </p:tav>
                                      </p:tavLst>
                                    </p:anim>
                                    <p:anim calcmode="lin" valueType="num">
                                      <p:cBhvr>
                                        <p:cTn id="75" dur="25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250"/>
                                        <p:tgtEl>
                                          <p:spTgt spid="15"/>
                                        </p:tgtEl>
                                      </p:cBhvr>
                                    </p:animEffect>
                                    <p:anim calcmode="lin" valueType="num">
                                      <p:cBhvr>
                                        <p:cTn id="80" dur="250" fill="hold"/>
                                        <p:tgtEl>
                                          <p:spTgt spid="15"/>
                                        </p:tgtEl>
                                        <p:attrNameLst>
                                          <p:attrName>ppt_x</p:attrName>
                                        </p:attrNameLst>
                                      </p:cBhvr>
                                      <p:tavLst>
                                        <p:tav tm="0">
                                          <p:val>
                                            <p:strVal val="#ppt_x"/>
                                          </p:val>
                                        </p:tav>
                                        <p:tav tm="100000">
                                          <p:val>
                                            <p:strVal val="#ppt_x"/>
                                          </p:val>
                                        </p:tav>
                                      </p:tavLst>
                                    </p:anim>
                                    <p:anim calcmode="lin" valueType="num">
                                      <p:cBhvr>
                                        <p:cTn id="81" dur="250" fill="hold"/>
                                        <p:tgtEl>
                                          <p:spTgt spid="15"/>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50"/>
                                        <p:tgtEl>
                                          <p:spTgt spid="16"/>
                                        </p:tgtEl>
                                      </p:cBhvr>
                                    </p:animEffect>
                                    <p:anim calcmode="lin" valueType="num">
                                      <p:cBhvr>
                                        <p:cTn id="86" dur="250" fill="hold"/>
                                        <p:tgtEl>
                                          <p:spTgt spid="16"/>
                                        </p:tgtEl>
                                        <p:attrNameLst>
                                          <p:attrName>ppt_x</p:attrName>
                                        </p:attrNameLst>
                                      </p:cBhvr>
                                      <p:tavLst>
                                        <p:tav tm="0">
                                          <p:val>
                                            <p:strVal val="#ppt_x"/>
                                          </p:val>
                                        </p:tav>
                                        <p:tav tm="100000">
                                          <p:val>
                                            <p:strVal val="#ppt_x"/>
                                          </p:val>
                                        </p:tav>
                                      </p:tavLst>
                                    </p:anim>
                                    <p:anim calcmode="lin" valueType="num">
                                      <p:cBhvr>
                                        <p:cTn id="87" dur="250" fill="hold"/>
                                        <p:tgtEl>
                                          <p:spTgt spid="16"/>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250"/>
                                        <p:tgtEl>
                                          <p:spTgt spid="17"/>
                                        </p:tgtEl>
                                      </p:cBhvr>
                                    </p:animEffect>
                                    <p:anim calcmode="lin" valueType="num">
                                      <p:cBhvr>
                                        <p:cTn id="92" dur="250" fill="hold"/>
                                        <p:tgtEl>
                                          <p:spTgt spid="17"/>
                                        </p:tgtEl>
                                        <p:attrNameLst>
                                          <p:attrName>ppt_x</p:attrName>
                                        </p:attrNameLst>
                                      </p:cBhvr>
                                      <p:tavLst>
                                        <p:tav tm="0">
                                          <p:val>
                                            <p:strVal val="#ppt_x"/>
                                          </p:val>
                                        </p:tav>
                                        <p:tav tm="100000">
                                          <p:val>
                                            <p:strVal val="#ppt_x"/>
                                          </p:val>
                                        </p:tav>
                                      </p:tavLst>
                                    </p:anim>
                                    <p:anim calcmode="lin" valueType="num">
                                      <p:cBhvr>
                                        <p:cTn id="93" dur="250" fill="hold"/>
                                        <p:tgtEl>
                                          <p:spTgt spid="17"/>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250"/>
                                        <p:tgtEl>
                                          <p:spTgt spid="18"/>
                                        </p:tgtEl>
                                      </p:cBhvr>
                                    </p:animEffect>
                                    <p:anim calcmode="lin" valueType="num">
                                      <p:cBhvr>
                                        <p:cTn id="98" dur="250" fill="hold"/>
                                        <p:tgtEl>
                                          <p:spTgt spid="18"/>
                                        </p:tgtEl>
                                        <p:attrNameLst>
                                          <p:attrName>ppt_x</p:attrName>
                                        </p:attrNameLst>
                                      </p:cBhvr>
                                      <p:tavLst>
                                        <p:tav tm="0">
                                          <p:val>
                                            <p:strVal val="#ppt_x"/>
                                          </p:val>
                                        </p:tav>
                                        <p:tav tm="100000">
                                          <p:val>
                                            <p:strVal val="#ppt_x"/>
                                          </p:val>
                                        </p:tav>
                                      </p:tavLst>
                                    </p:anim>
                                    <p:anim calcmode="lin" valueType="num">
                                      <p:cBhvr>
                                        <p:cTn id="99" dur="250" fill="hold"/>
                                        <p:tgtEl>
                                          <p:spTgt spid="18"/>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250"/>
                                        <p:tgtEl>
                                          <p:spTgt spid="19"/>
                                        </p:tgtEl>
                                      </p:cBhvr>
                                    </p:animEffect>
                                    <p:anim calcmode="lin" valueType="num">
                                      <p:cBhvr>
                                        <p:cTn id="104" dur="250" fill="hold"/>
                                        <p:tgtEl>
                                          <p:spTgt spid="19"/>
                                        </p:tgtEl>
                                        <p:attrNameLst>
                                          <p:attrName>ppt_x</p:attrName>
                                        </p:attrNameLst>
                                      </p:cBhvr>
                                      <p:tavLst>
                                        <p:tav tm="0">
                                          <p:val>
                                            <p:strVal val="#ppt_x"/>
                                          </p:val>
                                        </p:tav>
                                        <p:tav tm="100000">
                                          <p:val>
                                            <p:strVal val="#ppt_x"/>
                                          </p:val>
                                        </p:tav>
                                      </p:tavLst>
                                    </p:anim>
                                    <p:anim calcmode="lin" valueType="num">
                                      <p:cBhvr>
                                        <p:cTn id="105" dur="250" fill="hold"/>
                                        <p:tgtEl>
                                          <p:spTgt spid="19"/>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50"/>
                                        <p:tgtEl>
                                          <p:spTgt spid="20"/>
                                        </p:tgtEl>
                                      </p:cBhvr>
                                    </p:animEffect>
                                    <p:anim calcmode="lin" valueType="num">
                                      <p:cBhvr>
                                        <p:cTn id="110" dur="250" fill="hold"/>
                                        <p:tgtEl>
                                          <p:spTgt spid="20"/>
                                        </p:tgtEl>
                                        <p:attrNameLst>
                                          <p:attrName>ppt_x</p:attrName>
                                        </p:attrNameLst>
                                      </p:cBhvr>
                                      <p:tavLst>
                                        <p:tav tm="0">
                                          <p:val>
                                            <p:strVal val="#ppt_x"/>
                                          </p:val>
                                        </p:tav>
                                        <p:tav tm="100000">
                                          <p:val>
                                            <p:strVal val="#ppt_x"/>
                                          </p:val>
                                        </p:tav>
                                      </p:tavLst>
                                    </p:anim>
                                    <p:anim calcmode="lin" valueType="num">
                                      <p:cBhvr>
                                        <p:cTn id="111" dur="2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4990633" y="792089"/>
            <a:ext cx="489569" cy="6440562"/>
          </a:xfrm>
          <a:prstGeom prst="round2SameRect">
            <a:avLst>
              <a:gd name="adj1" fmla="val 4777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4990634" y="1980256"/>
            <a:ext cx="4607094" cy="543268"/>
            <a:chOff x="5128063" y="2256183"/>
            <a:chExt cx="3273083" cy="515155"/>
          </a:xfrm>
        </p:grpSpPr>
        <p:sp>
          <p:nvSpPr>
            <p:cNvPr id="4" name="Pentagon 3"/>
            <p:cNvSpPr/>
            <p:nvPr/>
          </p:nvSpPr>
          <p:spPr>
            <a:xfrm>
              <a:off x="5128063" y="2256183"/>
              <a:ext cx="3273083" cy="5151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8"/>
            <p:cNvSpPr/>
            <p:nvPr/>
          </p:nvSpPr>
          <p:spPr>
            <a:xfrm>
              <a:off x="5128064" y="2256183"/>
              <a:ext cx="357096" cy="5151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4990634" y="2864974"/>
            <a:ext cx="5183157" cy="543268"/>
            <a:chOff x="5128064" y="3095119"/>
            <a:chExt cx="3273083" cy="515155"/>
          </a:xfrm>
        </p:grpSpPr>
        <p:sp>
          <p:nvSpPr>
            <p:cNvPr id="6" name="Pentagon 5"/>
            <p:cNvSpPr/>
            <p:nvPr/>
          </p:nvSpPr>
          <p:spPr>
            <a:xfrm>
              <a:off x="5128064" y="3095119"/>
              <a:ext cx="3273083" cy="5151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p:nvPr/>
          </p:nvSpPr>
          <p:spPr>
            <a:xfrm>
              <a:off x="5128065" y="3095119"/>
              <a:ext cx="317408" cy="51515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4990634" y="3749690"/>
            <a:ext cx="5183158" cy="543268"/>
            <a:chOff x="5128064" y="3934054"/>
            <a:chExt cx="3273083" cy="515155"/>
          </a:xfrm>
        </p:grpSpPr>
        <p:sp>
          <p:nvSpPr>
            <p:cNvPr id="7" name="Pentagon 6"/>
            <p:cNvSpPr/>
            <p:nvPr/>
          </p:nvSpPr>
          <p:spPr>
            <a:xfrm>
              <a:off x="5128064" y="3934054"/>
              <a:ext cx="3273083" cy="5151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p:nvPr/>
          </p:nvSpPr>
          <p:spPr>
            <a:xfrm>
              <a:off x="5128064" y="3934054"/>
              <a:ext cx="331212" cy="51515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4990636" y="4634407"/>
            <a:ext cx="4751108" cy="543269"/>
            <a:chOff x="5128065" y="4772988"/>
            <a:chExt cx="3273083" cy="515156"/>
          </a:xfrm>
        </p:grpSpPr>
        <p:sp>
          <p:nvSpPr>
            <p:cNvPr id="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p:nvPr/>
          </p:nvSpPr>
          <p:spPr>
            <a:xfrm>
              <a:off x="5128065" y="4772988"/>
              <a:ext cx="346271"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57250" y="233568"/>
            <a:ext cx="6724253"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TPM</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全员设备保全实战培训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
        <p:nvSpPr>
          <p:cNvPr id="41" name="Pentagon 3"/>
          <p:cNvSpPr/>
          <p:nvPr/>
        </p:nvSpPr>
        <p:spPr>
          <a:xfrm>
            <a:off x="5435327" y="5504458"/>
            <a:ext cx="3096344" cy="54326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ectangle 8"/>
          <p:cNvSpPr/>
          <p:nvPr/>
        </p:nvSpPr>
        <p:spPr>
          <a:xfrm>
            <a:off x="4989216" y="5504458"/>
            <a:ext cx="489568" cy="5432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Pentagon 5"/>
          <p:cNvSpPr/>
          <p:nvPr/>
        </p:nvSpPr>
        <p:spPr>
          <a:xfrm>
            <a:off x="5007962" y="1128842"/>
            <a:ext cx="5237837" cy="5432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
          <p:cNvSpPr/>
          <p:nvPr/>
        </p:nvSpPr>
        <p:spPr>
          <a:xfrm>
            <a:off x="4989216" y="1111970"/>
            <a:ext cx="489600" cy="5432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8"/>
          <p:cNvSpPr txBox="1">
            <a:spLocks noChangeArrowheads="1"/>
          </p:cNvSpPr>
          <p:nvPr/>
        </p:nvSpPr>
        <p:spPr bwMode="auto">
          <a:xfrm>
            <a:off x="5421264" y="1205464"/>
            <a:ext cx="476284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从企业现状与</a:t>
            </a:r>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的历史演变看全员设备保全活动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5421264" y="2069560"/>
            <a:ext cx="3942106"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切合企业实际推进</a:t>
            </a:r>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全员设备保全活动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5403061" y="2984178"/>
            <a:ext cx="469872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全员设备保全之核心思维：零故障与设备效率改善</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TextBox 28"/>
          <p:cNvSpPr txBox="1">
            <a:spLocks noChangeArrowheads="1"/>
          </p:cNvSpPr>
          <p:nvPr/>
        </p:nvSpPr>
        <p:spPr bwMode="auto">
          <a:xfrm>
            <a:off x="5410949" y="3869760"/>
            <a:ext cx="4762843"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准确定位和把握设备管理的第一道防线</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自主保全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TextBox 28"/>
          <p:cNvSpPr txBox="1">
            <a:spLocks noChangeArrowheads="1"/>
          </p:cNvSpPr>
          <p:nvPr/>
        </p:nvSpPr>
        <p:spPr bwMode="auto">
          <a:xfrm>
            <a:off x="5421264" y="4733856"/>
            <a:ext cx="4147290" cy="338554"/>
          </a:xfrm>
          <a:prstGeom prst="rect">
            <a:avLst/>
          </a:prstGeom>
          <a:noFill/>
          <a:ln w="9525">
            <a:noFill/>
            <a:miter lim="800000"/>
          </a:ln>
        </p:spPr>
        <p:txBody>
          <a:bodyPr wrap="none">
            <a:spAutoFit/>
          </a:bodyPr>
          <a:lstStyle/>
          <a:p>
            <a:pPr algn="ctr" eaLnBrk="1" hangingPunct="1"/>
            <a:r>
              <a:rPr lang="zh-CN" altLang="en-US" sz="1600" b="1" dirty="0" smtClean="0">
                <a:solidFill>
                  <a:schemeClr val="bg1"/>
                </a:solidFill>
                <a:latin typeface="微软雅黑" panose="020B0503020204020204" pitchFamily="34" charset="-122"/>
                <a:ea typeface="微软雅黑" panose="020B0503020204020204" pitchFamily="34" charset="-122"/>
              </a:rPr>
              <a:t>让设备现场管理精细化</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展开自主保全活动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sp>
        <p:nvSpPr>
          <p:cNvPr id="26" name="TextBox 28"/>
          <p:cNvSpPr txBox="1">
            <a:spLocks noChangeArrowheads="1"/>
          </p:cNvSpPr>
          <p:nvPr/>
        </p:nvSpPr>
        <p:spPr bwMode="auto">
          <a:xfrm>
            <a:off x="5421264" y="5597952"/>
            <a:ext cx="2505814" cy="338554"/>
          </a:xfrm>
          <a:prstGeom prst="rect">
            <a:avLst/>
          </a:prstGeom>
          <a:noFill/>
          <a:ln w="9525">
            <a:noFill/>
            <a:miter lim="800000"/>
          </a:ln>
        </p:spPr>
        <p:txBody>
          <a:bodyPr wrap="none">
            <a:spAutoFit/>
          </a:bodyPr>
          <a:lstStyle/>
          <a:p>
            <a:pPr algn="ctr" eaLnBrk="1" hangingPunct="1"/>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活动的基本运作技术</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7" name="Group 36"/>
          <p:cNvGrpSpPr/>
          <p:nvPr/>
        </p:nvGrpSpPr>
        <p:grpSpPr>
          <a:xfrm>
            <a:off x="4989216" y="6385424"/>
            <a:ext cx="3384376" cy="543269"/>
            <a:chOff x="5128065" y="4772988"/>
            <a:chExt cx="3273083" cy="515156"/>
          </a:xfrm>
        </p:grpSpPr>
        <p:sp>
          <p:nvSpPr>
            <p:cNvPr id="28" name="Pentagon 7"/>
            <p:cNvSpPr/>
            <p:nvPr/>
          </p:nvSpPr>
          <p:spPr>
            <a:xfrm>
              <a:off x="5128065" y="4772990"/>
              <a:ext cx="3273083" cy="5151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11"/>
            <p:cNvSpPr/>
            <p:nvPr/>
          </p:nvSpPr>
          <p:spPr>
            <a:xfrm>
              <a:off x="5128065" y="4772988"/>
              <a:ext cx="487480" cy="51515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28"/>
          <p:cNvSpPr txBox="1">
            <a:spLocks noChangeArrowheads="1"/>
          </p:cNvSpPr>
          <p:nvPr/>
        </p:nvSpPr>
        <p:spPr bwMode="auto">
          <a:xfrm>
            <a:off x="5640914" y="6496645"/>
            <a:ext cx="2095446" cy="338554"/>
          </a:xfrm>
          <a:prstGeom prst="rect">
            <a:avLst/>
          </a:prstGeom>
          <a:noFill/>
          <a:ln w="9525">
            <a:noFill/>
            <a:miter lim="800000"/>
          </a:ln>
        </p:spPr>
        <p:txBody>
          <a:bodyPr wrap="none">
            <a:spAutoFit/>
          </a:bodyPr>
          <a:lstStyle/>
          <a:p>
            <a:pPr algn="ctr" eaLnBrk="1" hangingPunct="1"/>
            <a:r>
              <a:rPr lang="en-US" altLang="zh-CN" sz="1600" b="1" dirty="0" smtClean="0">
                <a:solidFill>
                  <a:schemeClr val="bg1"/>
                </a:solidFill>
                <a:latin typeface="微软雅黑" panose="020B0503020204020204" pitchFamily="34" charset="-122"/>
                <a:ea typeface="微软雅黑" panose="020B0503020204020204" pitchFamily="34" charset="-122"/>
              </a:rPr>
              <a:t>TPM</a:t>
            </a:r>
            <a:r>
              <a:rPr lang="zh-CN" altLang="en-US" sz="1600" b="1" dirty="0" smtClean="0">
                <a:solidFill>
                  <a:schemeClr val="bg1"/>
                </a:solidFill>
                <a:latin typeface="微软雅黑" panose="020B0503020204020204" pitchFamily="34" charset="-122"/>
                <a:ea typeface="微软雅黑" panose="020B0503020204020204" pitchFamily="34" charset="-122"/>
              </a:rPr>
              <a:t>之专业保全活动</a:t>
            </a:r>
            <a:endParaRPr lang="id-ID" altLang="en-US" sz="1600" b="1" dirty="0">
              <a:solidFill>
                <a:schemeClr val="bg1"/>
              </a:solidFill>
              <a:latin typeface="微软雅黑" panose="020B0503020204020204" pitchFamily="34" charset="-122"/>
              <a:ea typeface="微软雅黑" panose="020B0503020204020204" pitchFamily="34" charset="-122"/>
            </a:endParaRPr>
          </a:p>
        </p:txBody>
      </p:sp>
      <p:pic>
        <p:nvPicPr>
          <p:cNvPr id="31"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高压电器设备原来及绝缘预防试验技术培训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45"/>
          <p:cNvGrpSpPr/>
          <p:nvPr/>
        </p:nvGrpSpPr>
        <p:grpSpPr>
          <a:xfrm>
            <a:off x="742778" y="1639002"/>
            <a:ext cx="1462188" cy="4733906"/>
            <a:chOff x="-222817" y="1503539"/>
            <a:chExt cx="1136039" cy="3677982"/>
          </a:xfrm>
        </p:grpSpPr>
        <p:grpSp>
          <p:nvGrpSpPr>
            <p:cNvPr id="11" name="Group 9"/>
            <p:cNvGrpSpPr/>
            <p:nvPr/>
          </p:nvGrpSpPr>
          <p:grpSpPr>
            <a:xfrm>
              <a:off x="-222817" y="1503539"/>
              <a:ext cx="1136039" cy="3677982"/>
              <a:chOff x="-222817" y="1504950"/>
              <a:chExt cx="1136039" cy="3677982"/>
            </a:xfrm>
            <a:solidFill>
              <a:schemeClr val="accent1"/>
            </a:solidFill>
          </p:grpSpPr>
          <p:sp>
            <p:nvSpPr>
              <p:cNvPr id="13" name="Isosceles Triangle 7"/>
              <p:cNvSpPr/>
              <p:nvPr/>
            </p:nvSpPr>
            <p:spPr>
              <a:xfrm rot="11208587">
                <a:off x="-222817" y="1539182"/>
                <a:ext cx="1136039" cy="3643750"/>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8"/>
              <p:cNvSpPr/>
              <p:nvPr/>
            </p:nvSpPr>
            <p:spPr>
              <a:xfrm>
                <a:off x="0" y="1504950"/>
                <a:ext cx="152400" cy="36385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24"/>
            <p:cNvSpPr>
              <a:spLocks noEditPoints="1"/>
            </p:cNvSpPr>
            <p:nvPr/>
          </p:nvSpPr>
          <p:spPr bwMode="auto">
            <a:xfrm>
              <a:off x="215900" y="1885950"/>
              <a:ext cx="429270" cy="357726"/>
            </a:xfrm>
            <a:custGeom>
              <a:avLst/>
              <a:gdLst/>
              <a:ahLst/>
              <a:cxnLst>
                <a:cxn ang="0">
                  <a:pos x="30" y="19"/>
                </a:cxn>
                <a:cxn ang="0">
                  <a:pos x="25" y="24"/>
                </a:cxn>
                <a:cxn ang="0">
                  <a:pos x="5" y="24"/>
                </a:cxn>
                <a:cxn ang="0">
                  <a:pos x="0" y="19"/>
                </a:cxn>
                <a:cxn ang="0">
                  <a:pos x="0" y="4"/>
                </a:cxn>
                <a:cxn ang="0">
                  <a:pos x="5" y="0"/>
                </a:cxn>
                <a:cxn ang="0">
                  <a:pos x="25" y="0"/>
                </a:cxn>
                <a:cxn ang="0">
                  <a:pos x="30" y="4"/>
                </a:cxn>
                <a:cxn ang="0">
                  <a:pos x="30" y="19"/>
                </a:cxn>
                <a:cxn ang="0">
                  <a:pos x="30" y="48"/>
                </a:cxn>
                <a:cxn ang="0">
                  <a:pos x="25" y="53"/>
                </a:cxn>
                <a:cxn ang="0">
                  <a:pos x="5" y="53"/>
                </a:cxn>
                <a:cxn ang="0">
                  <a:pos x="0" y="48"/>
                </a:cxn>
                <a:cxn ang="0">
                  <a:pos x="0" y="34"/>
                </a:cxn>
                <a:cxn ang="0">
                  <a:pos x="5" y="29"/>
                </a:cxn>
                <a:cxn ang="0">
                  <a:pos x="25" y="29"/>
                </a:cxn>
                <a:cxn ang="0">
                  <a:pos x="30" y="34"/>
                </a:cxn>
                <a:cxn ang="0">
                  <a:pos x="30" y="48"/>
                </a:cxn>
                <a:cxn ang="0">
                  <a:pos x="64" y="19"/>
                </a:cxn>
                <a:cxn ang="0">
                  <a:pos x="59" y="24"/>
                </a:cxn>
                <a:cxn ang="0">
                  <a:pos x="39" y="24"/>
                </a:cxn>
                <a:cxn ang="0">
                  <a:pos x="34" y="19"/>
                </a:cxn>
                <a:cxn ang="0">
                  <a:pos x="34" y="4"/>
                </a:cxn>
                <a:cxn ang="0">
                  <a:pos x="39" y="0"/>
                </a:cxn>
                <a:cxn ang="0">
                  <a:pos x="59" y="0"/>
                </a:cxn>
                <a:cxn ang="0">
                  <a:pos x="64" y="4"/>
                </a:cxn>
                <a:cxn ang="0">
                  <a:pos x="64" y="19"/>
                </a:cxn>
                <a:cxn ang="0">
                  <a:pos x="64" y="48"/>
                </a:cxn>
                <a:cxn ang="0">
                  <a:pos x="59" y="53"/>
                </a:cxn>
                <a:cxn ang="0">
                  <a:pos x="39" y="53"/>
                </a:cxn>
                <a:cxn ang="0">
                  <a:pos x="34" y="48"/>
                </a:cxn>
                <a:cxn ang="0">
                  <a:pos x="34" y="34"/>
                </a:cxn>
                <a:cxn ang="0">
                  <a:pos x="39" y="29"/>
                </a:cxn>
                <a:cxn ang="0">
                  <a:pos x="59" y="29"/>
                </a:cxn>
                <a:cxn ang="0">
                  <a:pos x="64" y="34"/>
                </a:cxn>
                <a:cxn ang="0">
                  <a:pos x="64" y="48"/>
                </a:cxn>
              </a:cxnLst>
              <a:rect l="0" t="0" r="r" b="b"/>
              <a:pathLst>
                <a:path w="64" h="53">
                  <a:moveTo>
                    <a:pt x="30" y="19"/>
                  </a:moveTo>
                  <a:cubicBezTo>
                    <a:pt x="30" y="22"/>
                    <a:pt x="27" y="24"/>
                    <a:pt x="25" y="24"/>
                  </a:cubicBezTo>
                  <a:cubicBezTo>
                    <a:pt x="5" y="24"/>
                    <a:pt x="5" y="24"/>
                    <a:pt x="5" y="24"/>
                  </a:cubicBezTo>
                  <a:cubicBezTo>
                    <a:pt x="3" y="24"/>
                    <a:pt x="0" y="22"/>
                    <a:pt x="0" y="19"/>
                  </a:cubicBezTo>
                  <a:cubicBezTo>
                    <a:pt x="0" y="4"/>
                    <a:pt x="0" y="4"/>
                    <a:pt x="0" y="4"/>
                  </a:cubicBezTo>
                  <a:cubicBezTo>
                    <a:pt x="0" y="2"/>
                    <a:pt x="3" y="0"/>
                    <a:pt x="5" y="0"/>
                  </a:cubicBezTo>
                  <a:cubicBezTo>
                    <a:pt x="25" y="0"/>
                    <a:pt x="25" y="0"/>
                    <a:pt x="25" y="0"/>
                  </a:cubicBezTo>
                  <a:cubicBezTo>
                    <a:pt x="27" y="0"/>
                    <a:pt x="30" y="2"/>
                    <a:pt x="30" y="4"/>
                  </a:cubicBezTo>
                  <a:lnTo>
                    <a:pt x="30" y="19"/>
                  </a:lnTo>
                  <a:close/>
                  <a:moveTo>
                    <a:pt x="30" y="48"/>
                  </a:moveTo>
                  <a:cubicBezTo>
                    <a:pt x="30" y="51"/>
                    <a:pt x="27" y="53"/>
                    <a:pt x="25" y="53"/>
                  </a:cubicBezTo>
                  <a:cubicBezTo>
                    <a:pt x="5" y="53"/>
                    <a:pt x="5" y="53"/>
                    <a:pt x="5" y="53"/>
                  </a:cubicBezTo>
                  <a:cubicBezTo>
                    <a:pt x="3" y="53"/>
                    <a:pt x="0" y="51"/>
                    <a:pt x="0" y="48"/>
                  </a:cubicBezTo>
                  <a:cubicBezTo>
                    <a:pt x="0" y="34"/>
                    <a:pt x="0" y="34"/>
                    <a:pt x="0" y="34"/>
                  </a:cubicBezTo>
                  <a:cubicBezTo>
                    <a:pt x="0" y="31"/>
                    <a:pt x="3" y="29"/>
                    <a:pt x="5" y="29"/>
                  </a:cubicBezTo>
                  <a:cubicBezTo>
                    <a:pt x="25" y="29"/>
                    <a:pt x="25" y="29"/>
                    <a:pt x="25" y="29"/>
                  </a:cubicBezTo>
                  <a:cubicBezTo>
                    <a:pt x="27" y="29"/>
                    <a:pt x="30" y="31"/>
                    <a:pt x="30" y="34"/>
                  </a:cubicBezTo>
                  <a:lnTo>
                    <a:pt x="30" y="48"/>
                  </a:lnTo>
                  <a:close/>
                  <a:moveTo>
                    <a:pt x="64" y="19"/>
                  </a:moveTo>
                  <a:cubicBezTo>
                    <a:pt x="64" y="22"/>
                    <a:pt x="61" y="24"/>
                    <a:pt x="59" y="24"/>
                  </a:cubicBezTo>
                  <a:cubicBezTo>
                    <a:pt x="39" y="24"/>
                    <a:pt x="39" y="24"/>
                    <a:pt x="39" y="24"/>
                  </a:cubicBezTo>
                  <a:cubicBezTo>
                    <a:pt x="37" y="24"/>
                    <a:pt x="34" y="22"/>
                    <a:pt x="34" y="19"/>
                  </a:cubicBezTo>
                  <a:cubicBezTo>
                    <a:pt x="34" y="4"/>
                    <a:pt x="34" y="4"/>
                    <a:pt x="34" y="4"/>
                  </a:cubicBezTo>
                  <a:cubicBezTo>
                    <a:pt x="34" y="2"/>
                    <a:pt x="37" y="0"/>
                    <a:pt x="39" y="0"/>
                  </a:cubicBezTo>
                  <a:cubicBezTo>
                    <a:pt x="59" y="0"/>
                    <a:pt x="59" y="0"/>
                    <a:pt x="59" y="0"/>
                  </a:cubicBezTo>
                  <a:cubicBezTo>
                    <a:pt x="61" y="0"/>
                    <a:pt x="64" y="2"/>
                    <a:pt x="64" y="4"/>
                  </a:cubicBezTo>
                  <a:lnTo>
                    <a:pt x="64" y="19"/>
                  </a:lnTo>
                  <a:close/>
                  <a:moveTo>
                    <a:pt x="64" y="48"/>
                  </a:moveTo>
                  <a:cubicBezTo>
                    <a:pt x="64" y="51"/>
                    <a:pt x="61" y="53"/>
                    <a:pt x="59" y="53"/>
                  </a:cubicBezTo>
                  <a:cubicBezTo>
                    <a:pt x="39" y="53"/>
                    <a:pt x="39" y="53"/>
                    <a:pt x="39" y="53"/>
                  </a:cubicBezTo>
                  <a:cubicBezTo>
                    <a:pt x="37" y="53"/>
                    <a:pt x="34" y="51"/>
                    <a:pt x="34" y="48"/>
                  </a:cubicBezTo>
                  <a:cubicBezTo>
                    <a:pt x="34" y="34"/>
                    <a:pt x="34" y="34"/>
                    <a:pt x="34" y="34"/>
                  </a:cubicBezTo>
                  <a:cubicBezTo>
                    <a:pt x="34" y="31"/>
                    <a:pt x="37" y="29"/>
                    <a:pt x="39" y="29"/>
                  </a:cubicBezTo>
                  <a:cubicBezTo>
                    <a:pt x="59" y="29"/>
                    <a:pt x="59" y="29"/>
                    <a:pt x="59" y="29"/>
                  </a:cubicBezTo>
                  <a:cubicBezTo>
                    <a:pt x="61" y="29"/>
                    <a:pt x="64" y="31"/>
                    <a:pt x="64" y="34"/>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46"/>
          <p:cNvGrpSpPr/>
          <p:nvPr/>
        </p:nvGrpSpPr>
        <p:grpSpPr>
          <a:xfrm>
            <a:off x="1250902" y="1967196"/>
            <a:ext cx="2062200" cy="4689846"/>
            <a:chOff x="171967" y="1758527"/>
            <a:chExt cx="1602215" cy="3643750"/>
          </a:xfrm>
        </p:grpSpPr>
        <p:sp>
          <p:nvSpPr>
            <p:cNvPr id="16" name="Isosceles Triangle 6"/>
            <p:cNvSpPr/>
            <p:nvPr/>
          </p:nvSpPr>
          <p:spPr>
            <a:xfrm rot="12475778">
              <a:off x="171967" y="1758527"/>
              <a:ext cx="1577134" cy="3643750"/>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135"/>
            <p:cNvSpPr>
              <a:spLocks noEditPoints="1"/>
            </p:cNvSpPr>
            <p:nvPr/>
          </p:nvSpPr>
          <p:spPr bwMode="auto">
            <a:xfrm>
              <a:off x="1282700" y="2241550"/>
              <a:ext cx="491482" cy="46037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47"/>
          <p:cNvGrpSpPr/>
          <p:nvPr/>
        </p:nvGrpSpPr>
        <p:grpSpPr>
          <a:xfrm>
            <a:off x="668735" y="3733118"/>
            <a:ext cx="4689846" cy="2224509"/>
            <a:chOff x="-280344" y="3130550"/>
            <a:chExt cx="3643750" cy="1728320"/>
          </a:xfrm>
        </p:grpSpPr>
        <p:sp>
          <p:nvSpPr>
            <p:cNvPr id="19" name="Isosceles Triangle 5"/>
            <p:cNvSpPr/>
            <p:nvPr/>
          </p:nvSpPr>
          <p:spPr>
            <a:xfrm rot="13948048">
              <a:off x="752964" y="2248428"/>
              <a:ext cx="1577134" cy="364375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226"/>
            <p:cNvSpPr>
              <a:spLocks noEditPoints="1"/>
            </p:cNvSpPr>
            <p:nvPr/>
          </p:nvSpPr>
          <p:spPr bwMode="auto">
            <a:xfrm>
              <a:off x="2260600" y="3130550"/>
              <a:ext cx="584800" cy="391942"/>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48"/>
          <p:cNvGrpSpPr/>
          <p:nvPr/>
        </p:nvGrpSpPr>
        <p:grpSpPr>
          <a:xfrm>
            <a:off x="1100076" y="4810024"/>
            <a:ext cx="4649540" cy="2046661"/>
            <a:chOff x="54784" y="3967246"/>
            <a:chExt cx="3612434" cy="1590142"/>
          </a:xfrm>
        </p:grpSpPr>
        <p:sp>
          <p:nvSpPr>
            <p:cNvPr id="22" name="Isosceles Triangle 4"/>
            <p:cNvSpPr/>
            <p:nvPr/>
          </p:nvSpPr>
          <p:spPr>
            <a:xfrm rot="15442711">
              <a:off x="1065930" y="2956100"/>
              <a:ext cx="1590142" cy="3612434"/>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228"/>
            <p:cNvSpPr/>
            <p:nvPr/>
          </p:nvSpPr>
          <p:spPr bwMode="auto">
            <a:xfrm>
              <a:off x="2895600" y="4400550"/>
              <a:ext cx="457266" cy="46037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51"/>
          <p:cNvGrpSpPr/>
          <p:nvPr/>
        </p:nvGrpSpPr>
        <p:grpSpPr>
          <a:xfrm>
            <a:off x="1036826" y="5175206"/>
            <a:ext cx="1176918" cy="1176918"/>
            <a:chOff x="-5646" y="4239684"/>
            <a:chExt cx="914400" cy="914400"/>
          </a:xfrm>
        </p:grpSpPr>
        <p:sp>
          <p:nvSpPr>
            <p:cNvPr id="25" name="Rectangle 50"/>
            <p:cNvSpPr/>
            <p:nvPr/>
          </p:nvSpPr>
          <p:spPr>
            <a:xfrm>
              <a:off x="-5646" y="4239684"/>
              <a:ext cx="914400" cy="914400"/>
            </a:xfrm>
            <a:prstGeom prst="rect">
              <a:avLst/>
            </a:prstGeom>
            <a:solidFill>
              <a:schemeClr val="bg1">
                <a:lumMod val="95000"/>
              </a:scheme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6" name="Group 20"/>
            <p:cNvGrpSpPr/>
            <p:nvPr/>
          </p:nvGrpSpPr>
          <p:grpSpPr>
            <a:xfrm>
              <a:off x="127704" y="4373034"/>
              <a:ext cx="647700" cy="647700"/>
              <a:chOff x="171450" y="4387850"/>
              <a:chExt cx="647700" cy="647700"/>
            </a:xfrm>
          </p:grpSpPr>
          <p:sp>
            <p:nvSpPr>
              <p:cNvPr id="27" name="Oval 16"/>
              <p:cNvSpPr/>
              <p:nvPr/>
            </p:nvSpPr>
            <p:spPr>
              <a:xfrm>
                <a:off x="171450" y="4387850"/>
                <a:ext cx="647700" cy="6477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145"/>
              <p:cNvSpPr/>
              <p:nvPr/>
            </p:nvSpPr>
            <p:spPr bwMode="auto">
              <a:xfrm>
                <a:off x="339739" y="4577557"/>
                <a:ext cx="311122" cy="2682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2"/>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29" name="TextBox 28"/>
          <p:cNvSpPr txBox="1"/>
          <p:nvPr/>
        </p:nvSpPr>
        <p:spPr>
          <a:xfrm>
            <a:off x="7935978" y="952029"/>
            <a:ext cx="4254037" cy="1384995"/>
          </a:xfrm>
          <a:prstGeom prst="rect">
            <a:avLst/>
          </a:prstGeom>
          <a:noFill/>
        </p:spPr>
        <p:txBody>
          <a:bodyPr wrap="square" rtlCol="0">
            <a:spAutoFit/>
          </a:bodyPr>
          <a:lstStyle/>
          <a:p>
            <a:r>
              <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绪论</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电气设备的绝缘试验</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局部放电试验</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绝缘油的气象色谱分析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5.</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店里变压器试验与故障检修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6.</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电力电缆绝缘试验及故障检测</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5"/>
          <p:cNvGrpSpPr/>
          <p:nvPr/>
        </p:nvGrpSpPr>
        <p:grpSpPr>
          <a:xfrm>
            <a:off x="7262019" y="1312069"/>
            <a:ext cx="588459" cy="588459"/>
            <a:chOff x="4343400" y="1854885"/>
            <a:chExt cx="457200" cy="457200"/>
          </a:xfrm>
        </p:grpSpPr>
        <p:sp>
          <p:nvSpPr>
            <p:cNvPr id="31" name="Oval 2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Oval 2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7935978" y="2375346"/>
            <a:ext cx="4254037" cy="1384995"/>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7.</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电力电缆附件运行维护与常见故障分析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8.</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电流、电压互感器试验及故障诊断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9.</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避雷器绝缘试验及故障诊断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10.</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套管、绝缘子试验及故障分析</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高压开关柜试验及故障诊断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12.GIS</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组合电气试验及故障诊断</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4" name="Group 28"/>
          <p:cNvGrpSpPr/>
          <p:nvPr/>
        </p:nvGrpSpPr>
        <p:grpSpPr>
          <a:xfrm>
            <a:off x="7262019" y="2680221"/>
            <a:ext cx="588459" cy="588459"/>
            <a:chOff x="4343400" y="1854885"/>
            <a:chExt cx="457200" cy="457200"/>
          </a:xfrm>
          <a:solidFill>
            <a:schemeClr val="accent2"/>
          </a:solidFill>
        </p:grpSpPr>
        <p:sp>
          <p:nvSpPr>
            <p:cNvPr id="35" name="Oval 29"/>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Oval 30"/>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7" name="TextBox 36"/>
          <p:cNvSpPr txBox="1"/>
          <p:nvPr/>
        </p:nvSpPr>
        <p:spPr>
          <a:xfrm>
            <a:off x="7935978" y="3832349"/>
            <a:ext cx="4254037" cy="1384995"/>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电力电容器绝缘试验及故障诊断</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输电线路试验与状态检修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15.</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配电线路试验与状态检修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16.</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电网中性点与接地装置</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17.</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接地装置试验与改造</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18.</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电气绝缘在线检测</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8" name="Group 31"/>
          <p:cNvGrpSpPr/>
          <p:nvPr/>
        </p:nvGrpSpPr>
        <p:grpSpPr>
          <a:xfrm>
            <a:off x="7262019" y="4182676"/>
            <a:ext cx="588459" cy="588459"/>
            <a:chOff x="4343400" y="1854885"/>
            <a:chExt cx="457200" cy="457200"/>
          </a:xfrm>
        </p:grpSpPr>
        <p:sp>
          <p:nvSpPr>
            <p:cNvPr id="39" name="Oval 32"/>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Oval 33"/>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TextBox 40"/>
          <p:cNvSpPr txBox="1"/>
          <p:nvPr/>
        </p:nvSpPr>
        <p:spPr>
          <a:xfrm>
            <a:off x="7935978" y="5344517"/>
            <a:ext cx="4254037" cy="1600438"/>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19.</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在线检测技术在电气设备状态检修中的应用</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20.</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智能电网、智能小区与微网建设等新技术简介</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21.</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新能源发电与分布式电力系统简介</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22.</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电气设备状态检修与故障诊断相关国家标准和行业标准的讲解</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23.</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电气设备状态检修与故障诊断新技术的发展趋势</a:t>
            </a:r>
            <a:endParaRPr lang="en-US" altLang="zh-CN"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24.</a:t>
            </a:r>
            <a:r>
              <a:rPr lang="zh-CN" alt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新技术应用</a:t>
            </a:r>
            <a:endParaRPr lang="en-US" sz="14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2" name="Group 34"/>
          <p:cNvGrpSpPr/>
          <p:nvPr/>
        </p:nvGrpSpPr>
        <p:grpSpPr>
          <a:xfrm>
            <a:off x="7262019" y="5704557"/>
            <a:ext cx="588459" cy="588459"/>
            <a:chOff x="4343400" y="1854885"/>
            <a:chExt cx="457200" cy="457200"/>
          </a:xfrm>
        </p:grpSpPr>
        <p:sp>
          <p:nvSpPr>
            <p:cNvPr id="43" name="Oval 35"/>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Oval 36"/>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pic>
        <p:nvPicPr>
          <p:cNvPr id="45"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pic>
        <p:nvPicPr>
          <p:cNvPr id="46" name="Picture 2" descr="D:\360data\重要数据\桌面\未命名_meitu_0.jpg"/>
          <p:cNvPicPr>
            <a:picLocks noChangeAspect="1" noChangeArrowheads="1"/>
          </p:cNvPicPr>
          <p:nvPr/>
        </p:nvPicPr>
        <p:blipFill>
          <a:blip r:embed="rId3" cstate="print"/>
          <a:srcRect/>
          <a:stretch>
            <a:fillRect/>
          </a:stretch>
        </p:blipFill>
        <p:spPr bwMode="auto">
          <a:xfrm>
            <a:off x="4629175" y="1528093"/>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3" presetClass="entr" presetSubtype="16"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childTnLst>
                          </p:cTn>
                        </p:par>
                        <p:par>
                          <p:cTn id="33" fill="hold">
                            <p:stCondLst>
                              <p:cond delay="3500"/>
                            </p:stCondLst>
                            <p:childTnLst>
                              <p:par>
                                <p:cTn id="34" presetID="2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par>
                          <p:cTn id="51" fill="hold">
                            <p:stCondLst>
                              <p:cond delay="5500"/>
                            </p:stCondLst>
                            <p:childTnLst>
                              <p:par>
                                <p:cTn id="52" presetID="23" presetClass="entr" presetSubtype="16"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7"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5" name="object  29"/>
          <p:cNvGrpSpPr/>
          <p:nvPr/>
        </p:nvGrpSpPr>
        <p:grpSpPr>
          <a:xfrm>
            <a:off x="1532831" y="4108731"/>
            <a:ext cx="3091455" cy="1616219"/>
            <a:chOff x="1821872" y="3313113"/>
            <a:chExt cx="2401888" cy="1255712"/>
          </a:xfrm>
        </p:grpSpPr>
        <p:sp>
          <p:nvSpPr>
            <p:cNvPr id="356" name="Freeform 5"/>
            <p:cNvSpPr/>
            <p:nvPr/>
          </p:nvSpPr>
          <p:spPr bwMode="auto">
            <a:xfrm>
              <a:off x="1821872" y="3660775"/>
              <a:ext cx="1200150" cy="908050"/>
            </a:xfrm>
            <a:custGeom>
              <a:avLst/>
              <a:gdLst>
                <a:gd name="T0" fmla="*/ 756 w 756"/>
                <a:gd name="T1" fmla="*/ 572 h 572"/>
                <a:gd name="T2" fmla="*/ 0 w 756"/>
                <a:gd name="T3" fmla="*/ 357 h 572"/>
                <a:gd name="T4" fmla="*/ 0 w 756"/>
                <a:gd name="T5" fmla="*/ 0 h 572"/>
                <a:gd name="T6" fmla="*/ 756 w 756"/>
                <a:gd name="T7" fmla="*/ 215 h 572"/>
                <a:gd name="T8" fmla="*/ 756 w 756"/>
                <a:gd name="T9" fmla="*/ 572 h 572"/>
              </a:gdLst>
              <a:ahLst/>
              <a:cxnLst>
                <a:cxn ang="0">
                  <a:pos x="T0" y="T1"/>
                </a:cxn>
                <a:cxn ang="0">
                  <a:pos x="T2" y="T3"/>
                </a:cxn>
                <a:cxn ang="0">
                  <a:pos x="T4" y="T5"/>
                </a:cxn>
                <a:cxn ang="0">
                  <a:pos x="T6" y="T7"/>
                </a:cxn>
                <a:cxn ang="0">
                  <a:pos x="T8" y="T9"/>
                </a:cxn>
              </a:cxnLst>
              <a:rect l="0" t="0" r="r" b="b"/>
              <a:pathLst>
                <a:path w="756" h="572">
                  <a:moveTo>
                    <a:pt x="756" y="572"/>
                  </a:moveTo>
                  <a:lnTo>
                    <a:pt x="0" y="357"/>
                  </a:lnTo>
                  <a:lnTo>
                    <a:pt x="0" y="0"/>
                  </a:lnTo>
                  <a:lnTo>
                    <a:pt x="756" y="215"/>
                  </a:lnTo>
                  <a:lnTo>
                    <a:pt x="756" y="572"/>
                  </a:lnTo>
                  <a:close/>
                </a:path>
              </a:pathLst>
            </a:custGeom>
            <a:solidFill>
              <a:schemeClr val="accent1">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7" name="Freeform 6"/>
            <p:cNvSpPr/>
            <p:nvPr/>
          </p:nvSpPr>
          <p:spPr bwMode="auto">
            <a:xfrm>
              <a:off x="3022022" y="3660775"/>
              <a:ext cx="1201738" cy="908050"/>
            </a:xfrm>
            <a:custGeom>
              <a:avLst/>
              <a:gdLst>
                <a:gd name="T0" fmla="*/ 757 w 757"/>
                <a:gd name="T1" fmla="*/ 357 h 572"/>
                <a:gd name="T2" fmla="*/ 0 w 757"/>
                <a:gd name="T3" fmla="*/ 572 h 572"/>
                <a:gd name="T4" fmla="*/ 0 w 757"/>
                <a:gd name="T5" fmla="*/ 215 h 572"/>
                <a:gd name="T6" fmla="*/ 757 w 757"/>
                <a:gd name="T7" fmla="*/ 0 h 572"/>
                <a:gd name="T8" fmla="*/ 757 w 757"/>
                <a:gd name="T9" fmla="*/ 357 h 572"/>
              </a:gdLst>
              <a:ahLst/>
              <a:cxnLst>
                <a:cxn ang="0">
                  <a:pos x="T0" y="T1"/>
                </a:cxn>
                <a:cxn ang="0">
                  <a:pos x="T2" y="T3"/>
                </a:cxn>
                <a:cxn ang="0">
                  <a:pos x="T4" y="T5"/>
                </a:cxn>
                <a:cxn ang="0">
                  <a:pos x="T6" y="T7"/>
                </a:cxn>
                <a:cxn ang="0">
                  <a:pos x="T8" y="T9"/>
                </a:cxn>
              </a:cxnLst>
              <a:rect l="0" t="0" r="r" b="b"/>
              <a:pathLst>
                <a:path w="757" h="572">
                  <a:moveTo>
                    <a:pt x="757" y="357"/>
                  </a:moveTo>
                  <a:lnTo>
                    <a:pt x="0" y="572"/>
                  </a:lnTo>
                  <a:lnTo>
                    <a:pt x="0" y="215"/>
                  </a:lnTo>
                  <a:lnTo>
                    <a:pt x="757" y="0"/>
                  </a:lnTo>
                  <a:lnTo>
                    <a:pt x="757" y="357"/>
                  </a:lnTo>
                  <a:close/>
                </a:path>
              </a:pathLst>
            </a:custGeom>
            <a:solidFill>
              <a:schemeClr val="accent1"/>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8" name="Freeform 7"/>
            <p:cNvSpPr/>
            <p:nvPr/>
          </p:nvSpPr>
          <p:spPr bwMode="auto">
            <a:xfrm>
              <a:off x="1821872" y="3313113"/>
              <a:ext cx="2401888" cy="688975"/>
            </a:xfrm>
            <a:custGeom>
              <a:avLst/>
              <a:gdLst>
                <a:gd name="T0" fmla="*/ 1513 w 1513"/>
                <a:gd name="T1" fmla="*/ 219 h 434"/>
                <a:gd name="T2" fmla="*/ 756 w 1513"/>
                <a:gd name="T3" fmla="*/ 434 h 434"/>
                <a:gd name="T4" fmla="*/ 0 w 1513"/>
                <a:gd name="T5" fmla="*/ 219 h 434"/>
                <a:gd name="T6" fmla="*/ 0 w 1513"/>
                <a:gd name="T7" fmla="*/ 215 h 434"/>
                <a:gd name="T8" fmla="*/ 756 w 1513"/>
                <a:gd name="T9" fmla="*/ 0 h 434"/>
                <a:gd name="T10" fmla="*/ 1513 w 1513"/>
                <a:gd name="T11" fmla="*/ 215 h 434"/>
                <a:gd name="T12" fmla="*/ 1513 w 1513"/>
                <a:gd name="T13" fmla="*/ 219 h 434"/>
              </a:gdLst>
              <a:ahLst/>
              <a:cxnLst>
                <a:cxn ang="0">
                  <a:pos x="T0" y="T1"/>
                </a:cxn>
                <a:cxn ang="0">
                  <a:pos x="T2" y="T3"/>
                </a:cxn>
                <a:cxn ang="0">
                  <a:pos x="T4" y="T5"/>
                </a:cxn>
                <a:cxn ang="0">
                  <a:pos x="T6" y="T7"/>
                </a:cxn>
                <a:cxn ang="0">
                  <a:pos x="T8" y="T9"/>
                </a:cxn>
                <a:cxn ang="0">
                  <a:pos x="T10" y="T11"/>
                </a:cxn>
                <a:cxn ang="0">
                  <a:pos x="T12" y="T13"/>
                </a:cxn>
              </a:cxnLst>
              <a:rect l="0" t="0" r="r" b="b"/>
              <a:pathLst>
                <a:path w="1513" h="434">
                  <a:moveTo>
                    <a:pt x="1513" y="219"/>
                  </a:moveTo>
                  <a:lnTo>
                    <a:pt x="756" y="434"/>
                  </a:lnTo>
                  <a:lnTo>
                    <a:pt x="0" y="219"/>
                  </a:lnTo>
                  <a:lnTo>
                    <a:pt x="0" y="215"/>
                  </a:lnTo>
                  <a:lnTo>
                    <a:pt x="756" y="0"/>
                  </a:lnTo>
                  <a:lnTo>
                    <a:pt x="1513" y="215"/>
                  </a:lnTo>
                  <a:lnTo>
                    <a:pt x="1513" y="219"/>
                  </a:lnTo>
                  <a:close/>
                </a:path>
              </a:pathLst>
            </a:custGeom>
            <a:solidFill>
              <a:schemeClr val="accent1">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9" name="object  30"/>
          <p:cNvGrpSpPr/>
          <p:nvPr/>
        </p:nvGrpSpPr>
        <p:grpSpPr>
          <a:xfrm>
            <a:off x="1898576" y="3608133"/>
            <a:ext cx="2359966" cy="1234130"/>
            <a:chOff x="2106034" y="2924175"/>
            <a:chExt cx="1833563" cy="958850"/>
          </a:xfrm>
        </p:grpSpPr>
        <p:sp>
          <p:nvSpPr>
            <p:cNvPr id="360" name="Freeform 8"/>
            <p:cNvSpPr/>
            <p:nvPr/>
          </p:nvSpPr>
          <p:spPr bwMode="auto">
            <a:xfrm>
              <a:off x="2106034" y="3190875"/>
              <a:ext cx="915988" cy="692150"/>
            </a:xfrm>
            <a:custGeom>
              <a:avLst/>
              <a:gdLst>
                <a:gd name="T0" fmla="*/ 577 w 577"/>
                <a:gd name="T1" fmla="*/ 436 h 436"/>
                <a:gd name="T2" fmla="*/ 0 w 577"/>
                <a:gd name="T3" fmla="*/ 271 h 436"/>
                <a:gd name="T4" fmla="*/ 0 w 577"/>
                <a:gd name="T5" fmla="*/ 0 h 436"/>
                <a:gd name="T6" fmla="*/ 577 w 577"/>
                <a:gd name="T7" fmla="*/ 164 h 436"/>
                <a:gd name="T8" fmla="*/ 577 w 577"/>
                <a:gd name="T9" fmla="*/ 436 h 436"/>
              </a:gdLst>
              <a:ahLst/>
              <a:cxnLst>
                <a:cxn ang="0">
                  <a:pos x="T0" y="T1"/>
                </a:cxn>
                <a:cxn ang="0">
                  <a:pos x="T2" y="T3"/>
                </a:cxn>
                <a:cxn ang="0">
                  <a:pos x="T4" y="T5"/>
                </a:cxn>
                <a:cxn ang="0">
                  <a:pos x="T6" y="T7"/>
                </a:cxn>
                <a:cxn ang="0">
                  <a:pos x="T8" y="T9"/>
                </a:cxn>
              </a:cxnLst>
              <a:rect l="0" t="0" r="r" b="b"/>
              <a:pathLst>
                <a:path w="577" h="436">
                  <a:moveTo>
                    <a:pt x="577" y="436"/>
                  </a:moveTo>
                  <a:lnTo>
                    <a:pt x="0" y="271"/>
                  </a:lnTo>
                  <a:lnTo>
                    <a:pt x="0" y="0"/>
                  </a:lnTo>
                  <a:lnTo>
                    <a:pt x="577" y="164"/>
                  </a:lnTo>
                  <a:lnTo>
                    <a:pt x="577" y="436"/>
                  </a:lnTo>
                  <a:close/>
                </a:path>
              </a:pathLst>
            </a:custGeom>
            <a:solidFill>
              <a:schemeClr val="accent2">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1" name="Freeform 9"/>
            <p:cNvSpPr/>
            <p:nvPr/>
          </p:nvSpPr>
          <p:spPr bwMode="auto">
            <a:xfrm>
              <a:off x="3022022" y="3190875"/>
              <a:ext cx="917575" cy="692150"/>
            </a:xfrm>
            <a:custGeom>
              <a:avLst/>
              <a:gdLst>
                <a:gd name="T0" fmla="*/ 578 w 578"/>
                <a:gd name="T1" fmla="*/ 271 h 436"/>
                <a:gd name="T2" fmla="*/ 0 w 578"/>
                <a:gd name="T3" fmla="*/ 436 h 436"/>
                <a:gd name="T4" fmla="*/ 0 w 578"/>
                <a:gd name="T5" fmla="*/ 164 h 436"/>
                <a:gd name="T6" fmla="*/ 578 w 578"/>
                <a:gd name="T7" fmla="*/ 0 h 436"/>
                <a:gd name="T8" fmla="*/ 578 w 578"/>
                <a:gd name="T9" fmla="*/ 271 h 436"/>
              </a:gdLst>
              <a:ahLst/>
              <a:cxnLst>
                <a:cxn ang="0">
                  <a:pos x="T0" y="T1"/>
                </a:cxn>
                <a:cxn ang="0">
                  <a:pos x="T2" y="T3"/>
                </a:cxn>
                <a:cxn ang="0">
                  <a:pos x="T4" y="T5"/>
                </a:cxn>
                <a:cxn ang="0">
                  <a:pos x="T6" y="T7"/>
                </a:cxn>
                <a:cxn ang="0">
                  <a:pos x="T8" y="T9"/>
                </a:cxn>
              </a:cxnLst>
              <a:rect l="0" t="0" r="r" b="b"/>
              <a:pathLst>
                <a:path w="578" h="436">
                  <a:moveTo>
                    <a:pt x="578" y="271"/>
                  </a:moveTo>
                  <a:lnTo>
                    <a:pt x="0" y="436"/>
                  </a:lnTo>
                  <a:lnTo>
                    <a:pt x="0" y="164"/>
                  </a:lnTo>
                  <a:lnTo>
                    <a:pt x="578" y="0"/>
                  </a:lnTo>
                  <a:lnTo>
                    <a:pt x="578" y="271"/>
                  </a:lnTo>
                  <a:close/>
                </a:path>
              </a:pathLst>
            </a:custGeom>
            <a:solidFill>
              <a:schemeClr val="accent2"/>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2" name="Freeform 10"/>
            <p:cNvSpPr/>
            <p:nvPr/>
          </p:nvSpPr>
          <p:spPr bwMode="auto">
            <a:xfrm>
              <a:off x="2106034" y="2924175"/>
              <a:ext cx="1833563" cy="527050"/>
            </a:xfrm>
            <a:custGeom>
              <a:avLst/>
              <a:gdLst>
                <a:gd name="T0" fmla="*/ 1155 w 1155"/>
                <a:gd name="T1" fmla="*/ 168 h 332"/>
                <a:gd name="T2" fmla="*/ 577 w 1155"/>
                <a:gd name="T3" fmla="*/ 332 h 332"/>
                <a:gd name="T4" fmla="*/ 0 w 1155"/>
                <a:gd name="T5" fmla="*/ 168 h 332"/>
                <a:gd name="T6" fmla="*/ 0 w 1155"/>
                <a:gd name="T7" fmla="*/ 164 h 332"/>
                <a:gd name="T8" fmla="*/ 577 w 1155"/>
                <a:gd name="T9" fmla="*/ 0 h 332"/>
                <a:gd name="T10" fmla="*/ 1155 w 1155"/>
                <a:gd name="T11" fmla="*/ 164 h 332"/>
                <a:gd name="T12" fmla="*/ 1155 w 1155"/>
                <a:gd name="T13" fmla="*/ 168 h 332"/>
              </a:gdLst>
              <a:ahLst/>
              <a:cxnLst>
                <a:cxn ang="0">
                  <a:pos x="T0" y="T1"/>
                </a:cxn>
                <a:cxn ang="0">
                  <a:pos x="T2" y="T3"/>
                </a:cxn>
                <a:cxn ang="0">
                  <a:pos x="T4" y="T5"/>
                </a:cxn>
                <a:cxn ang="0">
                  <a:pos x="T6" y="T7"/>
                </a:cxn>
                <a:cxn ang="0">
                  <a:pos x="T8" y="T9"/>
                </a:cxn>
                <a:cxn ang="0">
                  <a:pos x="T10" y="T11"/>
                </a:cxn>
                <a:cxn ang="0">
                  <a:pos x="T12" y="T13"/>
                </a:cxn>
              </a:cxnLst>
              <a:rect l="0" t="0" r="r" b="b"/>
              <a:pathLst>
                <a:path w="1155" h="332">
                  <a:moveTo>
                    <a:pt x="1155" y="168"/>
                  </a:moveTo>
                  <a:lnTo>
                    <a:pt x="577" y="332"/>
                  </a:lnTo>
                  <a:lnTo>
                    <a:pt x="0" y="168"/>
                  </a:lnTo>
                  <a:lnTo>
                    <a:pt x="0" y="164"/>
                  </a:lnTo>
                  <a:lnTo>
                    <a:pt x="577" y="0"/>
                  </a:lnTo>
                  <a:lnTo>
                    <a:pt x="1155" y="164"/>
                  </a:lnTo>
                  <a:lnTo>
                    <a:pt x="1155" y="168"/>
                  </a:lnTo>
                  <a:close/>
                </a:path>
              </a:pathLst>
            </a:custGeom>
            <a:solidFill>
              <a:schemeClr val="accent2">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3" name="object  31"/>
          <p:cNvGrpSpPr/>
          <p:nvPr/>
        </p:nvGrpSpPr>
        <p:grpSpPr>
          <a:xfrm>
            <a:off x="2186676" y="3205611"/>
            <a:ext cx="1796027" cy="939900"/>
            <a:chOff x="2329872" y="2611438"/>
            <a:chExt cx="1395413" cy="730250"/>
          </a:xfrm>
        </p:grpSpPr>
        <p:sp>
          <p:nvSpPr>
            <p:cNvPr id="364" name="Freeform 11"/>
            <p:cNvSpPr/>
            <p:nvPr/>
          </p:nvSpPr>
          <p:spPr bwMode="auto">
            <a:xfrm>
              <a:off x="2329872" y="2814638"/>
              <a:ext cx="698500" cy="527050"/>
            </a:xfrm>
            <a:custGeom>
              <a:avLst/>
              <a:gdLst>
                <a:gd name="T0" fmla="*/ 440 w 440"/>
                <a:gd name="T1" fmla="*/ 332 h 332"/>
                <a:gd name="T2" fmla="*/ 0 w 440"/>
                <a:gd name="T3" fmla="*/ 207 h 332"/>
                <a:gd name="T4" fmla="*/ 0 w 440"/>
                <a:gd name="T5" fmla="*/ 0 h 332"/>
                <a:gd name="T6" fmla="*/ 440 w 440"/>
                <a:gd name="T7" fmla="*/ 125 h 332"/>
                <a:gd name="T8" fmla="*/ 440 w 440"/>
                <a:gd name="T9" fmla="*/ 332 h 332"/>
              </a:gdLst>
              <a:ahLst/>
              <a:cxnLst>
                <a:cxn ang="0">
                  <a:pos x="T0" y="T1"/>
                </a:cxn>
                <a:cxn ang="0">
                  <a:pos x="T2" y="T3"/>
                </a:cxn>
                <a:cxn ang="0">
                  <a:pos x="T4" y="T5"/>
                </a:cxn>
                <a:cxn ang="0">
                  <a:pos x="T6" y="T7"/>
                </a:cxn>
                <a:cxn ang="0">
                  <a:pos x="T8" y="T9"/>
                </a:cxn>
              </a:cxnLst>
              <a:rect l="0" t="0" r="r" b="b"/>
              <a:pathLst>
                <a:path w="440" h="332">
                  <a:moveTo>
                    <a:pt x="440" y="332"/>
                  </a:moveTo>
                  <a:lnTo>
                    <a:pt x="0" y="207"/>
                  </a:lnTo>
                  <a:lnTo>
                    <a:pt x="0" y="0"/>
                  </a:lnTo>
                  <a:lnTo>
                    <a:pt x="440" y="125"/>
                  </a:lnTo>
                  <a:lnTo>
                    <a:pt x="440" y="332"/>
                  </a:lnTo>
                  <a:close/>
                </a:path>
              </a:pathLst>
            </a:custGeom>
            <a:solidFill>
              <a:schemeClr val="accent3">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5" name="Freeform 12"/>
            <p:cNvSpPr/>
            <p:nvPr/>
          </p:nvSpPr>
          <p:spPr bwMode="auto">
            <a:xfrm>
              <a:off x="3026784" y="2814638"/>
              <a:ext cx="698500" cy="527050"/>
            </a:xfrm>
            <a:custGeom>
              <a:avLst/>
              <a:gdLst>
                <a:gd name="T0" fmla="*/ 440 w 440"/>
                <a:gd name="T1" fmla="*/ 207 h 332"/>
                <a:gd name="T2" fmla="*/ 0 w 440"/>
                <a:gd name="T3" fmla="*/ 332 h 332"/>
                <a:gd name="T4" fmla="*/ 0 w 440"/>
                <a:gd name="T5" fmla="*/ 125 h 332"/>
                <a:gd name="T6" fmla="*/ 440 w 440"/>
                <a:gd name="T7" fmla="*/ 0 h 332"/>
                <a:gd name="T8" fmla="*/ 440 w 440"/>
                <a:gd name="T9" fmla="*/ 207 h 332"/>
              </a:gdLst>
              <a:ahLst/>
              <a:cxnLst>
                <a:cxn ang="0">
                  <a:pos x="T0" y="T1"/>
                </a:cxn>
                <a:cxn ang="0">
                  <a:pos x="T2" y="T3"/>
                </a:cxn>
                <a:cxn ang="0">
                  <a:pos x="T4" y="T5"/>
                </a:cxn>
                <a:cxn ang="0">
                  <a:pos x="T6" y="T7"/>
                </a:cxn>
                <a:cxn ang="0">
                  <a:pos x="T8" y="T9"/>
                </a:cxn>
              </a:cxnLst>
              <a:rect l="0" t="0" r="r" b="b"/>
              <a:pathLst>
                <a:path w="440" h="332">
                  <a:moveTo>
                    <a:pt x="440" y="207"/>
                  </a:moveTo>
                  <a:lnTo>
                    <a:pt x="0" y="332"/>
                  </a:lnTo>
                  <a:lnTo>
                    <a:pt x="0" y="125"/>
                  </a:lnTo>
                  <a:lnTo>
                    <a:pt x="440" y="0"/>
                  </a:lnTo>
                  <a:lnTo>
                    <a:pt x="440" y="207"/>
                  </a:lnTo>
                  <a:close/>
                </a:path>
              </a:pathLst>
            </a:custGeom>
            <a:solidFill>
              <a:schemeClr val="accent3"/>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6" name="Freeform 13"/>
            <p:cNvSpPr/>
            <p:nvPr/>
          </p:nvSpPr>
          <p:spPr bwMode="auto">
            <a:xfrm>
              <a:off x="2329872" y="2611438"/>
              <a:ext cx="1395413" cy="401638"/>
            </a:xfrm>
            <a:custGeom>
              <a:avLst/>
              <a:gdLst>
                <a:gd name="T0" fmla="*/ 879 w 879"/>
                <a:gd name="T1" fmla="*/ 128 h 253"/>
                <a:gd name="T2" fmla="*/ 439 w 879"/>
                <a:gd name="T3" fmla="*/ 253 h 253"/>
                <a:gd name="T4" fmla="*/ 0 w 879"/>
                <a:gd name="T5" fmla="*/ 128 h 253"/>
                <a:gd name="T6" fmla="*/ 0 w 879"/>
                <a:gd name="T7" fmla="*/ 125 h 253"/>
                <a:gd name="T8" fmla="*/ 440 w 879"/>
                <a:gd name="T9" fmla="*/ 0 h 253"/>
                <a:gd name="T10" fmla="*/ 879 w 879"/>
                <a:gd name="T11" fmla="*/ 125 h 253"/>
                <a:gd name="T12" fmla="*/ 879 w 879"/>
                <a:gd name="T13" fmla="*/ 128 h 253"/>
              </a:gdLst>
              <a:ahLst/>
              <a:cxnLst>
                <a:cxn ang="0">
                  <a:pos x="T0" y="T1"/>
                </a:cxn>
                <a:cxn ang="0">
                  <a:pos x="T2" y="T3"/>
                </a:cxn>
                <a:cxn ang="0">
                  <a:pos x="T4" y="T5"/>
                </a:cxn>
                <a:cxn ang="0">
                  <a:pos x="T6" y="T7"/>
                </a:cxn>
                <a:cxn ang="0">
                  <a:pos x="T8" y="T9"/>
                </a:cxn>
                <a:cxn ang="0">
                  <a:pos x="T10" y="T11"/>
                </a:cxn>
                <a:cxn ang="0">
                  <a:pos x="T12" y="T13"/>
                </a:cxn>
              </a:cxnLst>
              <a:rect l="0" t="0" r="r" b="b"/>
              <a:pathLst>
                <a:path w="879" h="253">
                  <a:moveTo>
                    <a:pt x="879" y="128"/>
                  </a:moveTo>
                  <a:lnTo>
                    <a:pt x="439" y="253"/>
                  </a:lnTo>
                  <a:lnTo>
                    <a:pt x="0" y="128"/>
                  </a:lnTo>
                  <a:lnTo>
                    <a:pt x="0" y="125"/>
                  </a:lnTo>
                  <a:lnTo>
                    <a:pt x="440" y="0"/>
                  </a:lnTo>
                  <a:lnTo>
                    <a:pt x="879" y="125"/>
                  </a:lnTo>
                  <a:lnTo>
                    <a:pt x="879" y="128"/>
                  </a:lnTo>
                  <a:close/>
                </a:path>
              </a:pathLst>
            </a:custGeom>
            <a:solidFill>
              <a:schemeClr val="accent3">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67" name="object  32"/>
          <p:cNvGrpSpPr/>
          <p:nvPr/>
        </p:nvGrpSpPr>
        <p:grpSpPr>
          <a:xfrm>
            <a:off x="2450255" y="2984142"/>
            <a:ext cx="1268866" cy="664060"/>
            <a:chOff x="2534659" y="2400300"/>
            <a:chExt cx="985838" cy="515938"/>
          </a:xfrm>
        </p:grpSpPr>
        <p:sp>
          <p:nvSpPr>
            <p:cNvPr id="368" name="Freeform 14"/>
            <p:cNvSpPr/>
            <p:nvPr/>
          </p:nvSpPr>
          <p:spPr bwMode="auto">
            <a:xfrm>
              <a:off x="2534659" y="2544763"/>
              <a:ext cx="493713" cy="371475"/>
            </a:xfrm>
            <a:custGeom>
              <a:avLst/>
              <a:gdLst>
                <a:gd name="T0" fmla="*/ 311 w 311"/>
                <a:gd name="T1" fmla="*/ 234 h 234"/>
                <a:gd name="T2" fmla="*/ 0 w 311"/>
                <a:gd name="T3" fmla="*/ 146 h 234"/>
                <a:gd name="T4" fmla="*/ 0 w 311"/>
                <a:gd name="T5" fmla="*/ 0 h 234"/>
                <a:gd name="T6" fmla="*/ 311 w 311"/>
                <a:gd name="T7" fmla="*/ 88 h 234"/>
                <a:gd name="T8" fmla="*/ 311 w 311"/>
                <a:gd name="T9" fmla="*/ 234 h 234"/>
              </a:gdLst>
              <a:ahLst/>
              <a:cxnLst>
                <a:cxn ang="0">
                  <a:pos x="T0" y="T1"/>
                </a:cxn>
                <a:cxn ang="0">
                  <a:pos x="T2" y="T3"/>
                </a:cxn>
                <a:cxn ang="0">
                  <a:pos x="T4" y="T5"/>
                </a:cxn>
                <a:cxn ang="0">
                  <a:pos x="T6" y="T7"/>
                </a:cxn>
                <a:cxn ang="0">
                  <a:pos x="T8" y="T9"/>
                </a:cxn>
              </a:cxnLst>
              <a:rect l="0" t="0" r="r" b="b"/>
              <a:pathLst>
                <a:path w="311" h="234">
                  <a:moveTo>
                    <a:pt x="311" y="234"/>
                  </a:moveTo>
                  <a:lnTo>
                    <a:pt x="0" y="146"/>
                  </a:lnTo>
                  <a:lnTo>
                    <a:pt x="0" y="0"/>
                  </a:lnTo>
                  <a:lnTo>
                    <a:pt x="311" y="88"/>
                  </a:lnTo>
                  <a:lnTo>
                    <a:pt x="311" y="234"/>
                  </a:lnTo>
                  <a:close/>
                </a:path>
              </a:pathLst>
            </a:custGeom>
            <a:solidFill>
              <a:schemeClr val="accent4">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9" name="Freeform 15"/>
            <p:cNvSpPr/>
            <p:nvPr/>
          </p:nvSpPr>
          <p:spPr bwMode="auto">
            <a:xfrm>
              <a:off x="3028372" y="2544763"/>
              <a:ext cx="492125" cy="371475"/>
            </a:xfrm>
            <a:custGeom>
              <a:avLst/>
              <a:gdLst>
                <a:gd name="T0" fmla="*/ 310 w 310"/>
                <a:gd name="T1" fmla="*/ 146 h 234"/>
                <a:gd name="T2" fmla="*/ 0 w 310"/>
                <a:gd name="T3" fmla="*/ 234 h 234"/>
                <a:gd name="T4" fmla="*/ 0 w 310"/>
                <a:gd name="T5" fmla="*/ 88 h 234"/>
                <a:gd name="T6" fmla="*/ 310 w 310"/>
                <a:gd name="T7" fmla="*/ 0 h 234"/>
                <a:gd name="T8" fmla="*/ 310 w 310"/>
                <a:gd name="T9" fmla="*/ 146 h 234"/>
              </a:gdLst>
              <a:ahLst/>
              <a:cxnLst>
                <a:cxn ang="0">
                  <a:pos x="T0" y="T1"/>
                </a:cxn>
                <a:cxn ang="0">
                  <a:pos x="T2" y="T3"/>
                </a:cxn>
                <a:cxn ang="0">
                  <a:pos x="T4" y="T5"/>
                </a:cxn>
                <a:cxn ang="0">
                  <a:pos x="T6" y="T7"/>
                </a:cxn>
                <a:cxn ang="0">
                  <a:pos x="T8" y="T9"/>
                </a:cxn>
              </a:cxnLst>
              <a:rect l="0" t="0" r="r" b="b"/>
              <a:pathLst>
                <a:path w="310" h="234">
                  <a:moveTo>
                    <a:pt x="310" y="146"/>
                  </a:moveTo>
                  <a:lnTo>
                    <a:pt x="0" y="234"/>
                  </a:lnTo>
                  <a:lnTo>
                    <a:pt x="0" y="88"/>
                  </a:lnTo>
                  <a:lnTo>
                    <a:pt x="310" y="0"/>
                  </a:lnTo>
                  <a:lnTo>
                    <a:pt x="310" y="146"/>
                  </a:lnTo>
                  <a:close/>
                </a:path>
              </a:pathLst>
            </a:custGeom>
            <a:solidFill>
              <a:schemeClr val="accent4"/>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0" name="Freeform 16"/>
            <p:cNvSpPr/>
            <p:nvPr/>
          </p:nvSpPr>
          <p:spPr bwMode="auto">
            <a:xfrm>
              <a:off x="2534659" y="2400300"/>
              <a:ext cx="985838" cy="284163"/>
            </a:xfrm>
            <a:custGeom>
              <a:avLst/>
              <a:gdLst>
                <a:gd name="T0" fmla="*/ 621 w 621"/>
                <a:gd name="T1" fmla="*/ 91 h 179"/>
                <a:gd name="T2" fmla="*/ 311 w 621"/>
                <a:gd name="T3" fmla="*/ 179 h 179"/>
                <a:gd name="T4" fmla="*/ 0 w 621"/>
                <a:gd name="T5" fmla="*/ 91 h 179"/>
                <a:gd name="T6" fmla="*/ 0 w 621"/>
                <a:gd name="T7" fmla="*/ 89 h 179"/>
                <a:gd name="T8" fmla="*/ 311 w 621"/>
                <a:gd name="T9" fmla="*/ 0 h 179"/>
                <a:gd name="T10" fmla="*/ 621 w 621"/>
                <a:gd name="T11" fmla="*/ 89 h 179"/>
                <a:gd name="T12" fmla="*/ 621 w 621"/>
                <a:gd name="T13" fmla="*/ 91 h 179"/>
              </a:gdLst>
              <a:ahLst/>
              <a:cxnLst>
                <a:cxn ang="0">
                  <a:pos x="T0" y="T1"/>
                </a:cxn>
                <a:cxn ang="0">
                  <a:pos x="T2" y="T3"/>
                </a:cxn>
                <a:cxn ang="0">
                  <a:pos x="T4" y="T5"/>
                </a:cxn>
                <a:cxn ang="0">
                  <a:pos x="T6" y="T7"/>
                </a:cxn>
                <a:cxn ang="0">
                  <a:pos x="T8" y="T9"/>
                </a:cxn>
                <a:cxn ang="0">
                  <a:pos x="T10" y="T11"/>
                </a:cxn>
                <a:cxn ang="0">
                  <a:pos x="T12" y="T13"/>
                </a:cxn>
              </a:cxnLst>
              <a:rect l="0" t="0" r="r" b="b"/>
              <a:pathLst>
                <a:path w="621" h="179">
                  <a:moveTo>
                    <a:pt x="621" y="91"/>
                  </a:moveTo>
                  <a:lnTo>
                    <a:pt x="311" y="179"/>
                  </a:lnTo>
                  <a:lnTo>
                    <a:pt x="0" y="91"/>
                  </a:lnTo>
                  <a:lnTo>
                    <a:pt x="0" y="89"/>
                  </a:lnTo>
                  <a:lnTo>
                    <a:pt x="311" y="0"/>
                  </a:lnTo>
                  <a:lnTo>
                    <a:pt x="621" y="89"/>
                  </a:lnTo>
                  <a:lnTo>
                    <a:pt x="621" y="91"/>
                  </a:lnTo>
                  <a:close/>
                </a:path>
              </a:pathLst>
            </a:custGeom>
            <a:solidFill>
              <a:schemeClr val="accent4">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71" name="object  33"/>
          <p:cNvGrpSpPr/>
          <p:nvPr/>
        </p:nvGrpSpPr>
        <p:grpSpPr>
          <a:xfrm>
            <a:off x="2766961" y="1528093"/>
            <a:ext cx="1593743" cy="1593743"/>
            <a:chOff x="2780722" y="1308100"/>
            <a:chExt cx="1238250" cy="1238250"/>
          </a:xfrm>
        </p:grpSpPr>
        <p:sp>
          <p:nvSpPr>
            <p:cNvPr id="372" name="Freeform 17"/>
            <p:cNvSpPr/>
            <p:nvPr/>
          </p:nvSpPr>
          <p:spPr bwMode="auto">
            <a:xfrm>
              <a:off x="2783897" y="1952625"/>
              <a:ext cx="877888" cy="593725"/>
            </a:xfrm>
            <a:custGeom>
              <a:avLst/>
              <a:gdLst>
                <a:gd name="T0" fmla="*/ 553 w 553"/>
                <a:gd name="T1" fmla="*/ 149 h 374"/>
                <a:gd name="T2" fmla="*/ 149 w 553"/>
                <a:gd name="T3" fmla="*/ 374 h 374"/>
                <a:gd name="T4" fmla="*/ 0 w 553"/>
                <a:gd name="T5" fmla="*/ 226 h 374"/>
                <a:gd name="T6" fmla="*/ 405 w 553"/>
                <a:gd name="T7" fmla="*/ 0 h 374"/>
                <a:gd name="T8" fmla="*/ 553 w 553"/>
                <a:gd name="T9" fmla="*/ 149 h 374"/>
              </a:gdLst>
              <a:ahLst/>
              <a:cxnLst>
                <a:cxn ang="0">
                  <a:pos x="T0" y="T1"/>
                </a:cxn>
                <a:cxn ang="0">
                  <a:pos x="T2" y="T3"/>
                </a:cxn>
                <a:cxn ang="0">
                  <a:pos x="T4" y="T5"/>
                </a:cxn>
                <a:cxn ang="0">
                  <a:pos x="T6" y="T7"/>
                </a:cxn>
                <a:cxn ang="0">
                  <a:pos x="T8" y="T9"/>
                </a:cxn>
              </a:cxnLst>
              <a:rect l="0" t="0" r="r" b="b"/>
              <a:pathLst>
                <a:path w="553" h="374">
                  <a:moveTo>
                    <a:pt x="553" y="149"/>
                  </a:moveTo>
                  <a:lnTo>
                    <a:pt x="149" y="374"/>
                  </a:lnTo>
                  <a:lnTo>
                    <a:pt x="0" y="226"/>
                  </a:lnTo>
                  <a:lnTo>
                    <a:pt x="405" y="0"/>
                  </a:lnTo>
                  <a:lnTo>
                    <a:pt x="553" y="149"/>
                  </a:lnTo>
                  <a:close/>
                </a:path>
              </a:pathLst>
            </a:custGeom>
            <a:solidFill>
              <a:schemeClr val="accent5">
                <a:lumMod val="75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3" name="Freeform 18"/>
            <p:cNvSpPr/>
            <p:nvPr/>
          </p:nvSpPr>
          <p:spPr bwMode="auto">
            <a:xfrm>
              <a:off x="3426834" y="1309688"/>
              <a:ext cx="592138" cy="879475"/>
            </a:xfrm>
            <a:custGeom>
              <a:avLst/>
              <a:gdLst>
                <a:gd name="T0" fmla="*/ 373 w 373"/>
                <a:gd name="T1" fmla="*/ 149 h 554"/>
                <a:gd name="T2" fmla="*/ 148 w 373"/>
                <a:gd name="T3" fmla="*/ 554 h 554"/>
                <a:gd name="T4" fmla="*/ 0 w 373"/>
                <a:gd name="T5" fmla="*/ 405 h 554"/>
                <a:gd name="T6" fmla="*/ 225 w 373"/>
                <a:gd name="T7" fmla="*/ 0 h 554"/>
                <a:gd name="T8" fmla="*/ 373 w 373"/>
                <a:gd name="T9" fmla="*/ 149 h 554"/>
              </a:gdLst>
              <a:ahLst/>
              <a:cxnLst>
                <a:cxn ang="0">
                  <a:pos x="T0" y="T1"/>
                </a:cxn>
                <a:cxn ang="0">
                  <a:pos x="T2" y="T3"/>
                </a:cxn>
                <a:cxn ang="0">
                  <a:pos x="T4" y="T5"/>
                </a:cxn>
                <a:cxn ang="0">
                  <a:pos x="T6" y="T7"/>
                </a:cxn>
                <a:cxn ang="0">
                  <a:pos x="T8" y="T9"/>
                </a:cxn>
              </a:cxnLst>
              <a:rect l="0" t="0" r="r" b="b"/>
              <a:pathLst>
                <a:path w="373" h="554">
                  <a:moveTo>
                    <a:pt x="373" y="149"/>
                  </a:moveTo>
                  <a:lnTo>
                    <a:pt x="148" y="554"/>
                  </a:lnTo>
                  <a:lnTo>
                    <a:pt x="0" y="405"/>
                  </a:lnTo>
                  <a:lnTo>
                    <a:pt x="225" y="0"/>
                  </a:lnTo>
                  <a:lnTo>
                    <a:pt x="373" y="149"/>
                  </a:lnTo>
                  <a:close/>
                </a:path>
              </a:pathLst>
            </a:custGeom>
            <a:solidFill>
              <a:schemeClr val="accent5"/>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4" name="Freeform 19"/>
            <p:cNvSpPr/>
            <p:nvPr/>
          </p:nvSpPr>
          <p:spPr bwMode="auto">
            <a:xfrm>
              <a:off x="2780722" y="1308100"/>
              <a:ext cx="1003300" cy="1003300"/>
            </a:xfrm>
            <a:custGeom>
              <a:avLst/>
              <a:gdLst>
                <a:gd name="T0" fmla="*/ 632 w 632"/>
                <a:gd name="T1" fmla="*/ 1 h 632"/>
                <a:gd name="T2" fmla="*/ 407 w 632"/>
                <a:gd name="T3" fmla="*/ 406 h 632"/>
                <a:gd name="T4" fmla="*/ 2 w 632"/>
                <a:gd name="T5" fmla="*/ 632 h 632"/>
                <a:gd name="T6" fmla="*/ 0 w 632"/>
                <a:gd name="T7" fmla="*/ 630 h 632"/>
                <a:gd name="T8" fmla="*/ 226 w 632"/>
                <a:gd name="T9" fmla="*/ 225 h 632"/>
                <a:gd name="T10" fmla="*/ 630 w 632"/>
                <a:gd name="T11" fmla="*/ 0 h 632"/>
                <a:gd name="T12" fmla="*/ 632 w 632"/>
                <a:gd name="T13" fmla="*/ 1 h 632"/>
              </a:gdLst>
              <a:ahLst/>
              <a:cxnLst>
                <a:cxn ang="0">
                  <a:pos x="T0" y="T1"/>
                </a:cxn>
                <a:cxn ang="0">
                  <a:pos x="T2" y="T3"/>
                </a:cxn>
                <a:cxn ang="0">
                  <a:pos x="T4" y="T5"/>
                </a:cxn>
                <a:cxn ang="0">
                  <a:pos x="T6" y="T7"/>
                </a:cxn>
                <a:cxn ang="0">
                  <a:pos x="T8" y="T9"/>
                </a:cxn>
                <a:cxn ang="0">
                  <a:pos x="T10" y="T11"/>
                </a:cxn>
                <a:cxn ang="0">
                  <a:pos x="T12" y="T13"/>
                </a:cxn>
              </a:cxnLst>
              <a:rect l="0" t="0" r="r" b="b"/>
              <a:pathLst>
                <a:path w="632" h="632">
                  <a:moveTo>
                    <a:pt x="632" y="1"/>
                  </a:moveTo>
                  <a:lnTo>
                    <a:pt x="407" y="406"/>
                  </a:lnTo>
                  <a:lnTo>
                    <a:pt x="2" y="632"/>
                  </a:lnTo>
                  <a:lnTo>
                    <a:pt x="0" y="630"/>
                  </a:lnTo>
                  <a:lnTo>
                    <a:pt x="226" y="225"/>
                  </a:lnTo>
                  <a:lnTo>
                    <a:pt x="630" y="0"/>
                  </a:lnTo>
                  <a:lnTo>
                    <a:pt x="632" y="1"/>
                  </a:lnTo>
                  <a:close/>
                </a:path>
              </a:pathLst>
            </a:custGeom>
            <a:solidFill>
              <a:schemeClr val="accent5">
                <a:lumMod val="20000"/>
                <a:lumOff val="80000"/>
              </a:schemeClr>
            </a:solidFill>
            <a:ln>
              <a:noFill/>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75" name="TextBox 8"/>
          <p:cNvSpPr txBox="1"/>
          <p:nvPr/>
        </p:nvSpPr>
        <p:spPr>
          <a:xfrm>
            <a:off x="857250" y="233568"/>
            <a:ext cx="809240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变电运行综合技术培训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76"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grpSp>
        <p:nvGrpSpPr>
          <p:cNvPr id="377" name="Group 25"/>
          <p:cNvGrpSpPr/>
          <p:nvPr/>
        </p:nvGrpSpPr>
        <p:grpSpPr>
          <a:xfrm>
            <a:off x="5624892" y="1443690"/>
            <a:ext cx="588459" cy="588459"/>
            <a:chOff x="4343400" y="1854885"/>
            <a:chExt cx="457200" cy="457200"/>
          </a:xfrm>
        </p:grpSpPr>
        <p:sp>
          <p:nvSpPr>
            <p:cNvPr id="378" name="Oval 26"/>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9" name="Oval 27"/>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0" name="Group 28"/>
          <p:cNvGrpSpPr/>
          <p:nvPr/>
        </p:nvGrpSpPr>
        <p:grpSpPr>
          <a:xfrm>
            <a:off x="5624892" y="2667826"/>
            <a:ext cx="588459" cy="588459"/>
            <a:chOff x="4343400" y="1854885"/>
            <a:chExt cx="457200" cy="457200"/>
          </a:xfrm>
          <a:solidFill>
            <a:schemeClr val="accent2"/>
          </a:solidFill>
        </p:grpSpPr>
        <p:sp>
          <p:nvSpPr>
            <p:cNvPr id="381" name="Oval 29"/>
            <p:cNvSpPr/>
            <p:nvPr/>
          </p:nvSpPr>
          <p:spPr>
            <a:xfrm>
              <a:off x="4343400" y="1854885"/>
              <a:ext cx="457200" cy="457200"/>
            </a:xfrm>
            <a:prstGeom prst="ellipse">
              <a:avLst/>
            </a:prstGeom>
            <a:solidFill>
              <a:schemeClr val="bg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2" name="Oval 30"/>
            <p:cNvSpPr/>
            <p:nvPr/>
          </p:nvSpPr>
          <p:spPr>
            <a:xfrm>
              <a:off x="4408030" y="1919516"/>
              <a:ext cx="327939" cy="327939"/>
            </a:xfrm>
            <a:prstGeom prst="ellipse">
              <a:avLst/>
            </a:prstGeom>
            <a:grp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3" name="Group 31"/>
          <p:cNvGrpSpPr/>
          <p:nvPr/>
        </p:nvGrpSpPr>
        <p:grpSpPr>
          <a:xfrm>
            <a:off x="5624892" y="3832349"/>
            <a:ext cx="588459" cy="588459"/>
            <a:chOff x="4343400" y="1854885"/>
            <a:chExt cx="457200" cy="457200"/>
          </a:xfrm>
        </p:grpSpPr>
        <p:sp>
          <p:nvSpPr>
            <p:cNvPr id="384" name="Oval 32"/>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5" name="Oval 33"/>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6" name="Group 34"/>
          <p:cNvGrpSpPr/>
          <p:nvPr/>
        </p:nvGrpSpPr>
        <p:grpSpPr>
          <a:xfrm>
            <a:off x="5624892" y="5128493"/>
            <a:ext cx="588459" cy="588459"/>
            <a:chOff x="4343400" y="1854885"/>
            <a:chExt cx="457200" cy="457200"/>
          </a:xfrm>
        </p:grpSpPr>
        <p:sp>
          <p:nvSpPr>
            <p:cNvPr id="387" name="Oval 35"/>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8" name="Oval 36"/>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9" name="TextBox 388"/>
          <p:cNvSpPr txBox="1"/>
          <p:nvPr/>
        </p:nvSpPr>
        <p:spPr>
          <a:xfrm>
            <a:off x="6351802" y="1295807"/>
            <a:ext cx="4254037" cy="95410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1.</a:t>
            </a:r>
            <a:r>
              <a:rPr lang="zh-CN" altLang="en-US" sz="1400" b="1" dirty="0" smtClean="0">
                <a:solidFill>
                  <a:schemeClr val="bg1"/>
                </a:solidFill>
                <a:latin typeface="微软雅黑" panose="020B0503020204020204" pitchFamily="34" charset="-122"/>
                <a:ea typeface="微软雅黑" panose="020B0503020204020204" pitchFamily="34" charset="-122"/>
              </a:rPr>
              <a:t>变电运行各项规章制度及必备知识概论；</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2.</a:t>
            </a:r>
            <a:r>
              <a:rPr lang="zh-CN" altLang="en-US" sz="1400" b="1" dirty="0" smtClean="0">
                <a:solidFill>
                  <a:schemeClr val="bg1"/>
                </a:solidFill>
              </a:rPr>
              <a:t>变电站一次设备的运行与检修；</a:t>
            </a:r>
            <a:endParaRPr lang="en-US" altLang="zh-CN" sz="1400" b="1" dirty="0" smtClean="0">
              <a:solidFill>
                <a:schemeClr val="bg1"/>
              </a:solidFill>
            </a:endParaRPr>
          </a:p>
          <a:p>
            <a:r>
              <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3.</a:t>
            </a:r>
            <a:r>
              <a:rPr lang="zh-CN" altLang="en-US" sz="1400" b="1" dirty="0" smtClean="0">
                <a:solidFill>
                  <a:schemeClr val="bg1"/>
                </a:solidFill>
                <a:latin typeface="微软雅黑" panose="020B0503020204020204" pitchFamily="34" charset="-122"/>
                <a:ea typeface="微软雅黑" panose="020B0503020204020204" pitchFamily="34" charset="-122"/>
              </a:rPr>
              <a:t>变电站电气主接线和站用电接线运行及典型变电站倒闸操作票填写；</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0" name="TextBox 389"/>
          <p:cNvSpPr txBox="1"/>
          <p:nvPr/>
        </p:nvSpPr>
        <p:spPr>
          <a:xfrm>
            <a:off x="6351802" y="2589629"/>
            <a:ext cx="4254037" cy="738664"/>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4.</a:t>
            </a:r>
            <a:r>
              <a:rPr lang="zh-CN" altLang="en-US" sz="1400" b="1" dirty="0" smtClean="0">
                <a:solidFill>
                  <a:schemeClr val="bg1"/>
                </a:solidFill>
                <a:latin typeface="微软雅黑" panose="020B0503020204020204" pitchFamily="34" charset="-122"/>
                <a:ea typeface="微软雅黑" panose="020B0503020204020204" pitchFamily="34" charset="-122"/>
              </a:rPr>
              <a:t>变电站二次系统运行；</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5.</a:t>
            </a:r>
            <a:r>
              <a:rPr lang="zh-CN" altLang="en-US" sz="1400" b="1" dirty="0" smtClean="0">
                <a:solidFill>
                  <a:schemeClr val="bg1"/>
                </a:solidFill>
                <a:latin typeface="微软雅黑" panose="020B0503020204020204" pitchFamily="34" charset="-122"/>
                <a:ea typeface="微软雅黑" panose="020B0503020204020204" pitchFamily="34" charset="-122"/>
              </a:rPr>
              <a:t>电力系统继电保护；</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6.</a:t>
            </a:r>
            <a:r>
              <a:rPr lang="zh-CN" altLang="en-US" sz="1400" b="1" dirty="0" smtClean="0">
                <a:solidFill>
                  <a:schemeClr val="bg1"/>
                </a:solidFill>
                <a:latin typeface="微软雅黑" panose="020B0503020204020204" pitchFamily="34" charset="-122"/>
                <a:ea typeface="微软雅黑" panose="020B0503020204020204" pitchFamily="34" charset="-122"/>
              </a:rPr>
              <a:t>变电站综合自动化</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1" name="TextBox 390"/>
          <p:cNvSpPr txBox="1"/>
          <p:nvPr/>
        </p:nvSpPr>
        <p:spPr>
          <a:xfrm>
            <a:off x="6351802" y="3688333"/>
            <a:ext cx="4254037" cy="954107"/>
          </a:xfrm>
          <a:prstGeom prst="rect">
            <a:avLst/>
          </a:prstGeom>
          <a:noFill/>
        </p:spPr>
        <p:txBody>
          <a:bodyPr wrap="square" rtlCol="0">
            <a:spAutoFit/>
          </a:bodyPr>
          <a:lstStyle/>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7.</a:t>
            </a:r>
            <a:r>
              <a:rPr lang="zh-CN" altLang="en-US" sz="1400" b="1" dirty="0" smtClean="0">
                <a:solidFill>
                  <a:schemeClr val="bg1"/>
                </a:solidFill>
                <a:latin typeface="微软雅黑" panose="020B0503020204020204" pitchFamily="34" charset="-122"/>
                <a:ea typeface="微软雅黑" panose="020B0503020204020204" pitchFamily="34" charset="-122"/>
              </a:rPr>
              <a:t>变电站事故处理原则及典型案例分析；</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8.</a:t>
            </a:r>
            <a:r>
              <a:rPr lang="zh-CN" altLang="en-US" sz="1400" b="1" dirty="0" smtClean="0">
                <a:solidFill>
                  <a:schemeClr val="bg1"/>
                </a:solidFill>
                <a:latin typeface="微软雅黑" panose="020B0503020204020204" pitchFamily="34" charset="-122"/>
                <a:ea typeface="微软雅黑" panose="020B0503020204020204" pitchFamily="34" charset="-122"/>
              </a:rPr>
              <a:t>配电线路（架空线路、电缆线路）、变电站防雷与接地技术及典型案例分析；</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a:p>
            <a:r>
              <a:rPr lang="en-US" sz="14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9.</a:t>
            </a:r>
            <a:r>
              <a:rPr lang="zh-CN" altLang="en-US" sz="1400" b="1" dirty="0" smtClean="0">
                <a:solidFill>
                  <a:schemeClr val="bg1"/>
                </a:solidFill>
                <a:latin typeface="微软雅黑" panose="020B0503020204020204" pitchFamily="34" charset="-122"/>
                <a:ea typeface="微软雅黑" panose="020B0503020204020204" pitchFamily="34" charset="-122"/>
              </a:rPr>
              <a:t>谐波对配电网及用户的影响，防止谐波的措施</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392" name="TextBox 391"/>
          <p:cNvSpPr txBox="1"/>
          <p:nvPr/>
        </p:nvSpPr>
        <p:spPr>
          <a:xfrm>
            <a:off x="6351802" y="5037901"/>
            <a:ext cx="4254037" cy="95410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10.</a:t>
            </a:r>
            <a:r>
              <a:rPr lang="zh-CN" altLang="en-US" sz="1400" b="1" dirty="0" smtClean="0">
                <a:solidFill>
                  <a:schemeClr val="bg1"/>
                </a:solidFill>
                <a:latin typeface="微软雅黑" panose="020B0503020204020204" pitchFamily="34" charset="-122"/>
                <a:ea typeface="微软雅黑" panose="020B0503020204020204" pitchFamily="34" charset="-122"/>
              </a:rPr>
              <a:t>变电站及用户常见的操作过电压和谐振过电压及防止过电压措施。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智能电网与智能变电站</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r>
              <a:rPr lang="en-US" altLang="zh-CN" sz="1400" b="1"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专题讲座</a:t>
            </a:r>
            <a:r>
              <a:rPr lang="en-US" altLang="zh-CN"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smtClean="0">
                <a:solidFill>
                  <a:schemeClr val="bg1"/>
                </a:solidFill>
                <a:latin typeface="微软雅黑" panose="020B0503020204020204" pitchFamily="34" charset="-122"/>
                <a:ea typeface="微软雅黑" panose="020B0503020204020204" pitchFamily="34" charset="-122"/>
              </a:rPr>
              <a:t>防爆电器及其防爆技术</a:t>
            </a:r>
            <a:endParaRPr lang="en-US" altLang="zh-CN" sz="1400" b="1" dirty="0" smtClean="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40"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down)">
                                      <p:cBhvr>
                                        <p:cTn id="7" dur="500"/>
                                        <p:tgtEl>
                                          <p:spTgt spid="35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59"/>
                                        </p:tgtEl>
                                        <p:attrNameLst>
                                          <p:attrName>style.visibility</p:attrName>
                                        </p:attrNameLst>
                                      </p:cBhvr>
                                      <p:to>
                                        <p:strVal val="visible"/>
                                      </p:to>
                                    </p:set>
                                    <p:animEffect transition="in" filter="wipe(down)">
                                      <p:cBhvr>
                                        <p:cTn id="11" dur="500"/>
                                        <p:tgtEl>
                                          <p:spTgt spid="35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63"/>
                                        </p:tgtEl>
                                        <p:attrNameLst>
                                          <p:attrName>style.visibility</p:attrName>
                                        </p:attrNameLst>
                                      </p:cBhvr>
                                      <p:to>
                                        <p:strVal val="visible"/>
                                      </p:to>
                                    </p:set>
                                    <p:animEffect transition="in" filter="wipe(down)">
                                      <p:cBhvr>
                                        <p:cTn id="15" dur="500"/>
                                        <p:tgtEl>
                                          <p:spTgt spid="36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7"/>
                                        </p:tgtEl>
                                        <p:attrNameLst>
                                          <p:attrName>style.visibility</p:attrName>
                                        </p:attrNameLst>
                                      </p:cBhvr>
                                      <p:to>
                                        <p:strVal val="visible"/>
                                      </p:to>
                                    </p:set>
                                    <p:animEffect transition="in" filter="wipe(down)">
                                      <p:cBhvr>
                                        <p:cTn id="19" dur="500"/>
                                        <p:tgtEl>
                                          <p:spTgt spid="367"/>
                                        </p:tgtEl>
                                      </p:cBhvr>
                                    </p:animEffect>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371"/>
                                        </p:tgtEl>
                                        <p:attrNameLst>
                                          <p:attrName>style.visibility</p:attrName>
                                        </p:attrNameLst>
                                      </p:cBhvr>
                                      <p:to>
                                        <p:strVal val="visible"/>
                                      </p:to>
                                    </p:set>
                                    <p:anim calcmode="lin" valueType="num">
                                      <p:cBhvr additive="base">
                                        <p:cTn id="23" dur="500" fill="hold"/>
                                        <p:tgtEl>
                                          <p:spTgt spid="371"/>
                                        </p:tgtEl>
                                        <p:attrNameLst>
                                          <p:attrName>ppt_x</p:attrName>
                                        </p:attrNameLst>
                                      </p:cBhvr>
                                      <p:tavLst>
                                        <p:tav tm="0">
                                          <p:val>
                                            <p:strVal val="#ppt_x"/>
                                          </p:val>
                                        </p:tav>
                                        <p:tav tm="100000">
                                          <p:val>
                                            <p:strVal val="#ppt_x"/>
                                          </p:val>
                                        </p:tav>
                                      </p:tavLst>
                                    </p:anim>
                                    <p:anim calcmode="lin" valueType="num">
                                      <p:cBhvr additive="base">
                                        <p:cTn id="24" dur="500" fill="hold"/>
                                        <p:tgtEl>
                                          <p:spTgt spid="371"/>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377"/>
                                        </p:tgtEl>
                                        <p:attrNameLst>
                                          <p:attrName>style.visibility</p:attrName>
                                        </p:attrNameLst>
                                      </p:cBhvr>
                                      <p:to>
                                        <p:strVal val="visible"/>
                                      </p:to>
                                    </p:set>
                                    <p:anim calcmode="lin" valueType="num">
                                      <p:cBhvr>
                                        <p:cTn id="28" dur="500" fill="hold"/>
                                        <p:tgtEl>
                                          <p:spTgt spid="377"/>
                                        </p:tgtEl>
                                        <p:attrNameLst>
                                          <p:attrName>ppt_w</p:attrName>
                                        </p:attrNameLst>
                                      </p:cBhvr>
                                      <p:tavLst>
                                        <p:tav tm="0">
                                          <p:val>
                                            <p:fltVal val="0"/>
                                          </p:val>
                                        </p:tav>
                                        <p:tav tm="100000">
                                          <p:val>
                                            <p:strVal val="#ppt_w"/>
                                          </p:val>
                                        </p:tav>
                                      </p:tavLst>
                                    </p:anim>
                                    <p:anim calcmode="lin" valueType="num">
                                      <p:cBhvr>
                                        <p:cTn id="29" dur="500" fill="hold"/>
                                        <p:tgtEl>
                                          <p:spTgt spid="377"/>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380"/>
                                        </p:tgtEl>
                                        <p:attrNameLst>
                                          <p:attrName>style.visibility</p:attrName>
                                        </p:attrNameLst>
                                      </p:cBhvr>
                                      <p:to>
                                        <p:strVal val="visible"/>
                                      </p:to>
                                    </p:set>
                                    <p:anim calcmode="lin" valueType="num">
                                      <p:cBhvr>
                                        <p:cTn id="33" dur="500" fill="hold"/>
                                        <p:tgtEl>
                                          <p:spTgt spid="380"/>
                                        </p:tgtEl>
                                        <p:attrNameLst>
                                          <p:attrName>ppt_w</p:attrName>
                                        </p:attrNameLst>
                                      </p:cBhvr>
                                      <p:tavLst>
                                        <p:tav tm="0">
                                          <p:val>
                                            <p:fltVal val="0"/>
                                          </p:val>
                                        </p:tav>
                                        <p:tav tm="100000">
                                          <p:val>
                                            <p:strVal val="#ppt_w"/>
                                          </p:val>
                                        </p:tav>
                                      </p:tavLst>
                                    </p:anim>
                                    <p:anim calcmode="lin" valueType="num">
                                      <p:cBhvr>
                                        <p:cTn id="34" dur="500" fill="hold"/>
                                        <p:tgtEl>
                                          <p:spTgt spid="380"/>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383"/>
                                        </p:tgtEl>
                                        <p:attrNameLst>
                                          <p:attrName>style.visibility</p:attrName>
                                        </p:attrNameLst>
                                      </p:cBhvr>
                                      <p:to>
                                        <p:strVal val="visible"/>
                                      </p:to>
                                    </p:set>
                                    <p:anim calcmode="lin" valueType="num">
                                      <p:cBhvr>
                                        <p:cTn id="38" dur="500" fill="hold"/>
                                        <p:tgtEl>
                                          <p:spTgt spid="383"/>
                                        </p:tgtEl>
                                        <p:attrNameLst>
                                          <p:attrName>ppt_w</p:attrName>
                                        </p:attrNameLst>
                                      </p:cBhvr>
                                      <p:tavLst>
                                        <p:tav tm="0">
                                          <p:val>
                                            <p:fltVal val="0"/>
                                          </p:val>
                                        </p:tav>
                                        <p:tav tm="100000">
                                          <p:val>
                                            <p:strVal val="#ppt_w"/>
                                          </p:val>
                                        </p:tav>
                                      </p:tavLst>
                                    </p:anim>
                                    <p:anim calcmode="lin" valueType="num">
                                      <p:cBhvr>
                                        <p:cTn id="39" dur="500" fill="hold"/>
                                        <p:tgtEl>
                                          <p:spTgt spid="383"/>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386"/>
                                        </p:tgtEl>
                                        <p:attrNameLst>
                                          <p:attrName>style.visibility</p:attrName>
                                        </p:attrNameLst>
                                      </p:cBhvr>
                                      <p:to>
                                        <p:strVal val="visible"/>
                                      </p:to>
                                    </p:set>
                                    <p:anim calcmode="lin" valueType="num">
                                      <p:cBhvr>
                                        <p:cTn id="43" dur="500" fill="hold"/>
                                        <p:tgtEl>
                                          <p:spTgt spid="386"/>
                                        </p:tgtEl>
                                        <p:attrNameLst>
                                          <p:attrName>ppt_w</p:attrName>
                                        </p:attrNameLst>
                                      </p:cBhvr>
                                      <p:tavLst>
                                        <p:tav tm="0">
                                          <p:val>
                                            <p:fltVal val="0"/>
                                          </p:val>
                                        </p:tav>
                                        <p:tav tm="100000">
                                          <p:val>
                                            <p:strVal val="#ppt_w"/>
                                          </p:val>
                                        </p:tav>
                                      </p:tavLst>
                                    </p:anim>
                                    <p:anim calcmode="lin" valueType="num">
                                      <p:cBhvr>
                                        <p:cTn id="44" dur="500" fill="hold"/>
                                        <p:tgtEl>
                                          <p:spTgt spid="386"/>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89"/>
                                        </p:tgtEl>
                                        <p:attrNameLst>
                                          <p:attrName>style.visibility</p:attrName>
                                        </p:attrNameLst>
                                      </p:cBhvr>
                                      <p:to>
                                        <p:strVal val="visible"/>
                                      </p:to>
                                    </p:set>
                                    <p:animEffect transition="in" filter="wipe(left)">
                                      <p:cBhvr>
                                        <p:cTn id="48" dur="500"/>
                                        <p:tgtEl>
                                          <p:spTgt spid="389"/>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90"/>
                                        </p:tgtEl>
                                        <p:attrNameLst>
                                          <p:attrName>style.visibility</p:attrName>
                                        </p:attrNameLst>
                                      </p:cBhvr>
                                      <p:to>
                                        <p:strVal val="visible"/>
                                      </p:to>
                                    </p:set>
                                    <p:animEffect transition="in" filter="wipe(left)">
                                      <p:cBhvr>
                                        <p:cTn id="52" dur="500"/>
                                        <p:tgtEl>
                                          <p:spTgt spid="390"/>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91"/>
                                        </p:tgtEl>
                                        <p:attrNameLst>
                                          <p:attrName>style.visibility</p:attrName>
                                        </p:attrNameLst>
                                      </p:cBhvr>
                                      <p:to>
                                        <p:strVal val="visible"/>
                                      </p:to>
                                    </p:set>
                                    <p:animEffect transition="in" filter="wipe(left)">
                                      <p:cBhvr>
                                        <p:cTn id="56" dur="500"/>
                                        <p:tgtEl>
                                          <p:spTgt spid="391"/>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92"/>
                                        </p:tgtEl>
                                        <p:attrNameLst>
                                          <p:attrName>style.visibility</p:attrName>
                                        </p:attrNameLst>
                                      </p:cBhvr>
                                      <p:to>
                                        <p:strVal val="visible"/>
                                      </p:to>
                                    </p:set>
                                    <p:animEffect transition="in" filter="wipe(left)">
                                      <p:cBhvr>
                                        <p:cTn id="60"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P spid="390" grpId="0"/>
      <p:bldP spid="391" grpId="0"/>
      <p:bldP spid="3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8"/>
          <p:cNvSpPr/>
          <p:nvPr/>
        </p:nvSpPr>
        <p:spPr>
          <a:xfrm rot="5400000">
            <a:off x="2334204" y="4431337"/>
            <a:ext cx="1082868" cy="1821518"/>
          </a:xfrm>
          <a:prstGeom prst="corner">
            <a:avLst>
              <a:gd name="adj1" fmla="val 23898"/>
              <a:gd name="adj2" fmla="val 22341"/>
            </a:avLst>
          </a:prstGeom>
          <a:solidFill>
            <a:schemeClr val="accent1"/>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6" name="L-Shape 48"/>
          <p:cNvSpPr/>
          <p:nvPr/>
        </p:nvSpPr>
        <p:spPr>
          <a:xfrm rot="5400000">
            <a:off x="4261739" y="3606292"/>
            <a:ext cx="1082868" cy="1821518"/>
          </a:xfrm>
          <a:prstGeom prst="corner">
            <a:avLst>
              <a:gd name="adj1" fmla="val 23898"/>
              <a:gd name="adj2" fmla="val 22341"/>
            </a:avLst>
          </a:prstGeom>
          <a:solidFill>
            <a:schemeClr val="accent2"/>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9" name="L-Shape 49"/>
          <p:cNvSpPr/>
          <p:nvPr/>
        </p:nvSpPr>
        <p:spPr>
          <a:xfrm rot="5400000">
            <a:off x="6189274" y="2786934"/>
            <a:ext cx="1082868" cy="1821518"/>
          </a:xfrm>
          <a:prstGeom prst="corner">
            <a:avLst>
              <a:gd name="adj1" fmla="val 23898"/>
              <a:gd name="adj2" fmla="val 22341"/>
            </a:avLst>
          </a:prstGeom>
          <a:solidFill>
            <a:schemeClr val="accent1"/>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sp>
        <p:nvSpPr>
          <p:cNvPr id="12" name="L-Shape 51"/>
          <p:cNvSpPr/>
          <p:nvPr/>
        </p:nvSpPr>
        <p:spPr>
          <a:xfrm rot="5400000">
            <a:off x="8116810" y="1961889"/>
            <a:ext cx="1082868" cy="1821518"/>
          </a:xfrm>
          <a:prstGeom prst="corner">
            <a:avLst>
              <a:gd name="adj1" fmla="val 23898"/>
              <a:gd name="adj2" fmla="val 22341"/>
            </a:avLst>
          </a:prstGeom>
          <a:solidFill>
            <a:schemeClr val="accent2"/>
          </a:solidFill>
          <a:ln w="25400" cap="flat" cmpd="sng" algn="ctr">
            <a:noFill/>
            <a:prstDash val="solid"/>
          </a:ln>
          <a:effectLst/>
        </p:spPr>
        <p:txBody>
          <a:bodyPr rtlCol="0" anchor="ctr"/>
          <a:lstStyle/>
          <a:p>
            <a:pPr marL="0" marR="0" lvl="0" indent="0" algn="ctr" defTabSz="103124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smtClean="0">
              <a:ln>
                <a:noFill/>
              </a:ln>
              <a:solidFill>
                <a:srgbClr val="003466"/>
              </a:solidFill>
              <a:effectLst/>
              <a:uLnTx/>
              <a:uFillTx/>
              <a:latin typeface="Calibri" panose="020F0502020204030204"/>
            </a:endParaRPr>
          </a:p>
        </p:txBody>
      </p:sp>
      <p:pic>
        <p:nvPicPr>
          <p:cNvPr id="14"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sp>
        <p:nvSpPr>
          <p:cNvPr id="15" name="TextBox 8"/>
          <p:cNvSpPr txBox="1"/>
          <p:nvPr/>
        </p:nvSpPr>
        <p:spPr>
          <a:xfrm>
            <a:off x="857250" y="233568"/>
            <a:ext cx="780437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液压系统维护及故障诊断实用技术培训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28"/>
          <p:cNvSpPr txBox="1">
            <a:spLocks noChangeArrowheads="1"/>
          </p:cNvSpPr>
          <p:nvPr/>
        </p:nvSpPr>
        <p:spPr bwMode="auto">
          <a:xfrm>
            <a:off x="1056065" y="4050114"/>
            <a:ext cx="2723824"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液压系统与故障诊断总述</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7" name="TextBox 28"/>
          <p:cNvSpPr txBox="1">
            <a:spLocks noChangeArrowheads="1"/>
          </p:cNvSpPr>
          <p:nvPr/>
        </p:nvSpPr>
        <p:spPr bwMode="auto">
          <a:xfrm>
            <a:off x="2324918" y="5346258"/>
            <a:ext cx="3528393"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液压工作介质使用管理及液压泵与液压执行元件的使用维护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8" name="TextBox 28"/>
          <p:cNvSpPr txBox="1">
            <a:spLocks noChangeArrowheads="1"/>
          </p:cNvSpPr>
          <p:nvPr/>
        </p:nvSpPr>
        <p:spPr bwMode="auto">
          <a:xfrm>
            <a:off x="4197127" y="4491454"/>
            <a:ext cx="3747763"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特殊液压阀及液压辅件的使用维修与故障诊断</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19" name="TextBox 28"/>
          <p:cNvSpPr txBox="1">
            <a:spLocks noChangeArrowheads="1"/>
          </p:cNvSpPr>
          <p:nvPr/>
        </p:nvSpPr>
        <p:spPr bwMode="auto">
          <a:xfrm>
            <a:off x="2972991" y="3123302"/>
            <a:ext cx="2880320"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普通液压控制阀的使用、维修与故障诊断排除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0" name="TextBox 28"/>
          <p:cNvSpPr txBox="1">
            <a:spLocks noChangeArrowheads="1"/>
          </p:cNvSpPr>
          <p:nvPr/>
        </p:nvSpPr>
        <p:spPr bwMode="auto">
          <a:xfrm>
            <a:off x="6141343" y="3762082"/>
            <a:ext cx="2448272"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液压系统常见故障分析、诊断排除与案例</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1" name="TextBox 28"/>
          <p:cNvSpPr txBox="1">
            <a:spLocks noChangeArrowheads="1"/>
          </p:cNvSpPr>
          <p:nvPr/>
        </p:nvSpPr>
        <p:spPr bwMode="auto">
          <a:xfrm>
            <a:off x="4989215" y="2259206"/>
            <a:ext cx="2664296" cy="646331"/>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液压回路常见故障分析与诊断排除</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28"/>
          <p:cNvSpPr txBox="1">
            <a:spLocks noChangeArrowheads="1"/>
          </p:cNvSpPr>
          <p:nvPr/>
        </p:nvSpPr>
        <p:spPr bwMode="auto">
          <a:xfrm>
            <a:off x="8083232" y="2897986"/>
            <a:ext cx="2954655"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液压系统的使用维护与管理</a:t>
            </a:r>
            <a:endParaRPr lang="id-ID" altLang="en-US" b="1" dirty="0">
              <a:solidFill>
                <a:schemeClr val="bg1"/>
              </a:solidFill>
              <a:latin typeface="微软雅黑" panose="020B0503020204020204" pitchFamily="34" charset="-122"/>
              <a:ea typeface="微软雅黑" panose="020B0503020204020204" pitchFamily="34" charset="-122"/>
            </a:endParaRPr>
          </a:p>
        </p:txBody>
      </p:sp>
      <p:sp>
        <p:nvSpPr>
          <p:cNvPr id="23" name="TextBox 28"/>
          <p:cNvSpPr txBox="1">
            <a:spLocks noChangeArrowheads="1"/>
          </p:cNvSpPr>
          <p:nvPr/>
        </p:nvSpPr>
        <p:spPr bwMode="auto">
          <a:xfrm>
            <a:off x="7797527" y="1745858"/>
            <a:ext cx="1800493"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液压系统的设计</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24"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数控机床加工工艺与编程培训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 name="Freeform 5"/>
          <p:cNvSpPr/>
          <p:nvPr/>
        </p:nvSpPr>
        <p:spPr bwMode="auto">
          <a:xfrm>
            <a:off x="3950169" y="3857893"/>
            <a:ext cx="1876542" cy="2459990"/>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accent1"/>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4" name="Freeform 6"/>
          <p:cNvSpPr/>
          <p:nvPr/>
        </p:nvSpPr>
        <p:spPr bwMode="auto">
          <a:xfrm>
            <a:off x="6353319" y="3781693"/>
            <a:ext cx="1856431" cy="2536190"/>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2"/>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5" name="Freeform 7"/>
          <p:cNvSpPr/>
          <p:nvPr/>
        </p:nvSpPr>
        <p:spPr bwMode="auto">
          <a:xfrm>
            <a:off x="5460190" y="3332112"/>
            <a:ext cx="483352" cy="2985771"/>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2"/>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6" name="Freeform 8"/>
          <p:cNvSpPr/>
          <p:nvPr/>
        </p:nvSpPr>
        <p:spPr bwMode="auto">
          <a:xfrm>
            <a:off x="6222052" y="3332112"/>
            <a:ext cx="483352" cy="2985771"/>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accent1"/>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sp>
        <p:nvSpPr>
          <p:cNvPr id="8" name="椭圆 7"/>
          <p:cNvSpPr/>
          <p:nvPr/>
        </p:nvSpPr>
        <p:spPr>
          <a:xfrm>
            <a:off x="3035771" y="3575953"/>
            <a:ext cx="609600" cy="609600"/>
          </a:xfrm>
          <a:prstGeom prst="ellipse">
            <a:avLst/>
          </a:prstGeom>
          <a:solidFill>
            <a:schemeClr val="accent1"/>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6419293" y="2608213"/>
            <a:ext cx="609600" cy="609600"/>
            <a:chOff x="5128260" y="2514600"/>
            <a:chExt cx="609600" cy="609600"/>
          </a:xfrm>
        </p:grpSpPr>
        <p:sp>
          <p:nvSpPr>
            <p:cNvPr id="11" name="椭圆 10"/>
            <p:cNvSpPr/>
            <p:nvPr/>
          </p:nvSpPr>
          <p:spPr>
            <a:xfrm>
              <a:off x="5128260" y="2514600"/>
              <a:ext cx="609600" cy="609600"/>
            </a:xfrm>
            <a:prstGeom prst="ellipse">
              <a:avLst/>
            </a:prstGeom>
            <a:solidFill>
              <a:schemeClr val="accent1"/>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2" name="Freeform 9"/>
            <p:cNvSpPr>
              <a:spLocks noEditPoints="1"/>
            </p:cNvSpPr>
            <p:nvPr/>
          </p:nvSpPr>
          <p:spPr bwMode="auto">
            <a:xfrm>
              <a:off x="5238147" y="2683944"/>
              <a:ext cx="367316" cy="287855"/>
            </a:xfrm>
            <a:custGeom>
              <a:avLst/>
              <a:gdLst>
                <a:gd name="T0" fmla="*/ 2734 w 2822"/>
                <a:gd name="T1" fmla="*/ 134 h 2210"/>
                <a:gd name="T2" fmla="*/ 2612 w 2822"/>
                <a:gd name="T3" fmla="*/ 209 h 2210"/>
                <a:gd name="T4" fmla="*/ 2583 w 2822"/>
                <a:gd name="T5" fmla="*/ 333 h 2210"/>
                <a:gd name="T6" fmla="*/ 720 w 2822"/>
                <a:gd name="T7" fmla="*/ 333 h 2210"/>
                <a:gd name="T8" fmla="*/ 666 w 2822"/>
                <a:gd name="T9" fmla="*/ 80 h 2210"/>
                <a:gd name="T10" fmla="*/ 567 w 2822"/>
                <a:gd name="T11" fmla="*/ 0 h 2210"/>
                <a:gd name="T12" fmla="*/ 101 w 2822"/>
                <a:gd name="T13" fmla="*/ 0 h 2210"/>
                <a:gd name="T14" fmla="*/ 0 w 2822"/>
                <a:gd name="T15" fmla="*/ 101 h 2210"/>
                <a:gd name="T16" fmla="*/ 101 w 2822"/>
                <a:gd name="T17" fmla="*/ 203 h 2210"/>
                <a:gd name="T18" fmla="*/ 485 w 2822"/>
                <a:gd name="T19" fmla="*/ 203 h 2210"/>
                <a:gd name="T20" fmla="*/ 746 w 2822"/>
                <a:gd name="T21" fmla="*/ 1432 h 2210"/>
                <a:gd name="T22" fmla="*/ 846 w 2822"/>
                <a:gd name="T23" fmla="*/ 1512 h 2210"/>
                <a:gd name="T24" fmla="*/ 2435 w 2822"/>
                <a:gd name="T25" fmla="*/ 1512 h 2210"/>
                <a:gd name="T26" fmla="*/ 2534 w 2822"/>
                <a:gd name="T27" fmla="*/ 1433 h 2210"/>
                <a:gd name="T28" fmla="*/ 2809 w 2822"/>
                <a:gd name="T29" fmla="*/ 255 h 2210"/>
                <a:gd name="T30" fmla="*/ 2734 w 2822"/>
                <a:gd name="T31" fmla="*/ 134 h 2210"/>
                <a:gd name="T32" fmla="*/ 1404 w 2822"/>
                <a:gd name="T33" fmla="*/ 842 h 2210"/>
                <a:gd name="T34" fmla="*/ 1404 w 2822"/>
                <a:gd name="T35" fmla="*/ 536 h 2210"/>
                <a:gd name="T36" fmla="*/ 1895 w 2822"/>
                <a:gd name="T37" fmla="*/ 536 h 2210"/>
                <a:gd name="T38" fmla="*/ 1895 w 2822"/>
                <a:gd name="T39" fmla="*/ 842 h 2210"/>
                <a:gd name="T40" fmla="*/ 1404 w 2822"/>
                <a:gd name="T41" fmla="*/ 842 h 2210"/>
                <a:gd name="T42" fmla="*/ 1895 w 2822"/>
                <a:gd name="T43" fmla="*/ 963 h 2210"/>
                <a:gd name="T44" fmla="*/ 1895 w 2822"/>
                <a:gd name="T45" fmla="*/ 1309 h 2210"/>
                <a:gd name="T46" fmla="*/ 1404 w 2822"/>
                <a:gd name="T47" fmla="*/ 1309 h 2210"/>
                <a:gd name="T48" fmla="*/ 1404 w 2822"/>
                <a:gd name="T49" fmla="*/ 963 h 2210"/>
                <a:gd name="T50" fmla="*/ 1895 w 2822"/>
                <a:gd name="T51" fmla="*/ 963 h 2210"/>
                <a:gd name="T52" fmla="*/ 2016 w 2822"/>
                <a:gd name="T53" fmla="*/ 536 h 2210"/>
                <a:gd name="T54" fmla="*/ 2536 w 2822"/>
                <a:gd name="T55" fmla="*/ 536 h 2210"/>
                <a:gd name="T56" fmla="*/ 2464 w 2822"/>
                <a:gd name="T57" fmla="*/ 842 h 2210"/>
                <a:gd name="T58" fmla="*/ 2016 w 2822"/>
                <a:gd name="T59" fmla="*/ 842 h 2210"/>
                <a:gd name="T60" fmla="*/ 2016 w 2822"/>
                <a:gd name="T61" fmla="*/ 536 h 2210"/>
                <a:gd name="T62" fmla="*/ 1282 w 2822"/>
                <a:gd name="T63" fmla="*/ 536 h 2210"/>
                <a:gd name="T64" fmla="*/ 1282 w 2822"/>
                <a:gd name="T65" fmla="*/ 842 h 2210"/>
                <a:gd name="T66" fmla="*/ 828 w 2822"/>
                <a:gd name="T67" fmla="*/ 842 h 2210"/>
                <a:gd name="T68" fmla="*/ 763 w 2822"/>
                <a:gd name="T69" fmla="*/ 536 h 2210"/>
                <a:gd name="T70" fmla="*/ 1282 w 2822"/>
                <a:gd name="T71" fmla="*/ 536 h 2210"/>
                <a:gd name="T72" fmla="*/ 854 w 2822"/>
                <a:gd name="T73" fmla="*/ 963 h 2210"/>
                <a:gd name="T74" fmla="*/ 1282 w 2822"/>
                <a:gd name="T75" fmla="*/ 963 h 2210"/>
                <a:gd name="T76" fmla="*/ 1282 w 2822"/>
                <a:gd name="T77" fmla="*/ 1309 h 2210"/>
                <a:gd name="T78" fmla="*/ 928 w 2822"/>
                <a:gd name="T79" fmla="*/ 1309 h 2210"/>
                <a:gd name="T80" fmla="*/ 854 w 2822"/>
                <a:gd name="T81" fmla="*/ 963 h 2210"/>
                <a:gd name="T82" fmla="*/ 2355 w 2822"/>
                <a:gd name="T83" fmla="*/ 1309 h 2210"/>
                <a:gd name="T84" fmla="*/ 2016 w 2822"/>
                <a:gd name="T85" fmla="*/ 1309 h 2210"/>
                <a:gd name="T86" fmla="*/ 2016 w 2822"/>
                <a:gd name="T87" fmla="*/ 963 h 2210"/>
                <a:gd name="T88" fmla="*/ 2436 w 2822"/>
                <a:gd name="T89" fmla="*/ 963 h 2210"/>
                <a:gd name="T90" fmla="*/ 2355 w 2822"/>
                <a:gd name="T91" fmla="*/ 1309 h 2210"/>
                <a:gd name="T92" fmla="*/ 1153 w 2822"/>
                <a:gd name="T93" fmla="*/ 1757 h 2210"/>
                <a:gd name="T94" fmla="*/ 927 w 2822"/>
                <a:gd name="T95" fmla="*/ 1984 h 2210"/>
                <a:gd name="T96" fmla="*/ 1153 w 2822"/>
                <a:gd name="T97" fmla="*/ 2210 h 2210"/>
                <a:gd name="T98" fmla="*/ 1379 w 2822"/>
                <a:gd name="T99" fmla="*/ 1984 h 2210"/>
                <a:gd name="T100" fmla="*/ 1153 w 2822"/>
                <a:gd name="T101" fmla="*/ 1757 h 2210"/>
                <a:gd name="T102" fmla="*/ 2126 w 2822"/>
                <a:gd name="T103" fmla="*/ 1757 h 2210"/>
                <a:gd name="T104" fmla="*/ 1900 w 2822"/>
                <a:gd name="T105" fmla="*/ 1984 h 2210"/>
                <a:gd name="T106" fmla="*/ 2126 w 2822"/>
                <a:gd name="T107" fmla="*/ 2210 h 2210"/>
                <a:gd name="T108" fmla="*/ 2353 w 2822"/>
                <a:gd name="T109" fmla="*/ 1984 h 2210"/>
                <a:gd name="T110" fmla="*/ 2126 w 2822"/>
                <a:gd name="T111" fmla="*/ 1757 h 2210"/>
                <a:gd name="T112" fmla="*/ 2126 w 2822"/>
                <a:gd name="T113" fmla="*/ 1757 h 2210"/>
                <a:gd name="T114" fmla="*/ 2126 w 2822"/>
                <a:gd name="T115" fmla="*/ 175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2" h="2210">
                  <a:moveTo>
                    <a:pt x="2734" y="134"/>
                  </a:moveTo>
                  <a:cubicBezTo>
                    <a:pt x="2679" y="121"/>
                    <a:pt x="2625" y="155"/>
                    <a:pt x="2612" y="209"/>
                  </a:cubicBezTo>
                  <a:cubicBezTo>
                    <a:pt x="2583" y="333"/>
                    <a:pt x="2583" y="333"/>
                    <a:pt x="2583" y="333"/>
                  </a:cubicBezTo>
                  <a:cubicBezTo>
                    <a:pt x="720" y="333"/>
                    <a:pt x="720" y="333"/>
                    <a:pt x="720" y="333"/>
                  </a:cubicBezTo>
                  <a:cubicBezTo>
                    <a:pt x="666" y="80"/>
                    <a:pt x="666" y="80"/>
                    <a:pt x="666" y="80"/>
                  </a:cubicBezTo>
                  <a:cubicBezTo>
                    <a:pt x="656" y="33"/>
                    <a:pt x="615" y="0"/>
                    <a:pt x="567" y="0"/>
                  </a:cubicBezTo>
                  <a:cubicBezTo>
                    <a:pt x="101" y="0"/>
                    <a:pt x="101" y="0"/>
                    <a:pt x="101" y="0"/>
                  </a:cubicBezTo>
                  <a:cubicBezTo>
                    <a:pt x="45" y="0"/>
                    <a:pt x="0" y="45"/>
                    <a:pt x="0" y="101"/>
                  </a:cubicBezTo>
                  <a:cubicBezTo>
                    <a:pt x="0" y="157"/>
                    <a:pt x="45" y="203"/>
                    <a:pt x="101" y="203"/>
                  </a:cubicBezTo>
                  <a:cubicBezTo>
                    <a:pt x="485" y="203"/>
                    <a:pt x="485" y="203"/>
                    <a:pt x="485" y="203"/>
                  </a:cubicBezTo>
                  <a:cubicBezTo>
                    <a:pt x="746" y="1432"/>
                    <a:pt x="746" y="1432"/>
                    <a:pt x="746" y="1432"/>
                  </a:cubicBezTo>
                  <a:cubicBezTo>
                    <a:pt x="756" y="1478"/>
                    <a:pt x="798" y="1512"/>
                    <a:pt x="846" y="1512"/>
                  </a:cubicBezTo>
                  <a:cubicBezTo>
                    <a:pt x="2435" y="1512"/>
                    <a:pt x="2435" y="1512"/>
                    <a:pt x="2435" y="1512"/>
                  </a:cubicBezTo>
                  <a:cubicBezTo>
                    <a:pt x="2482" y="1512"/>
                    <a:pt x="2523" y="1479"/>
                    <a:pt x="2534" y="1433"/>
                  </a:cubicBezTo>
                  <a:cubicBezTo>
                    <a:pt x="2809" y="255"/>
                    <a:pt x="2809" y="255"/>
                    <a:pt x="2809" y="255"/>
                  </a:cubicBezTo>
                  <a:cubicBezTo>
                    <a:pt x="2822" y="201"/>
                    <a:pt x="2788" y="146"/>
                    <a:pt x="2734" y="134"/>
                  </a:cubicBezTo>
                  <a:close/>
                  <a:moveTo>
                    <a:pt x="1404" y="842"/>
                  </a:moveTo>
                  <a:cubicBezTo>
                    <a:pt x="1404" y="536"/>
                    <a:pt x="1404" y="536"/>
                    <a:pt x="1404" y="536"/>
                  </a:cubicBezTo>
                  <a:cubicBezTo>
                    <a:pt x="1895" y="536"/>
                    <a:pt x="1895" y="536"/>
                    <a:pt x="1895" y="536"/>
                  </a:cubicBezTo>
                  <a:cubicBezTo>
                    <a:pt x="1895" y="842"/>
                    <a:pt x="1895" y="842"/>
                    <a:pt x="1895" y="842"/>
                  </a:cubicBezTo>
                  <a:cubicBezTo>
                    <a:pt x="1404" y="842"/>
                    <a:pt x="1404" y="842"/>
                    <a:pt x="1404" y="842"/>
                  </a:cubicBezTo>
                  <a:close/>
                  <a:moveTo>
                    <a:pt x="1895" y="963"/>
                  </a:moveTo>
                  <a:cubicBezTo>
                    <a:pt x="1895" y="1309"/>
                    <a:pt x="1895" y="1309"/>
                    <a:pt x="1895" y="1309"/>
                  </a:cubicBezTo>
                  <a:cubicBezTo>
                    <a:pt x="1404" y="1309"/>
                    <a:pt x="1404" y="1309"/>
                    <a:pt x="1404" y="1309"/>
                  </a:cubicBezTo>
                  <a:cubicBezTo>
                    <a:pt x="1404" y="963"/>
                    <a:pt x="1404" y="963"/>
                    <a:pt x="1404" y="963"/>
                  </a:cubicBezTo>
                  <a:cubicBezTo>
                    <a:pt x="1895" y="963"/>
                    <a:pt x="1895" y="963"/>
                    <a:pt x="1895" y="963"/>
                  </a:cubicBezTo>
                  <a:close/>
                  <a:moveTo>
                    <a:pt x="2016" y="536"/>
                  </a:moveTo>
                  <a:cubicBezTo>
                    <a:pt x="2536" y="536"/>
                    <a:pt x="2536" y="536"/>
                    <a:pt x="2536" y="536"/>
                  </a:cubicBezTo>
                  <a:cubicBezTo>
                    <a:pt x="2464" y="842"/>
                    <a:pt x="2464" y="842"/>
                    <a:pt x="2464" y="842"/>
                  </a:cubicBezTo>
                  <a:cubicBezTo>
                    <a:pt x="2016" y="842"/>
                    <a:pt x="2016" y="842"/>
                    <a:pt x="2016" y="842"/>
                  </a:cubicBezTo>
                  <a:cubicBezTo>
                    <a:pt x="2016" y="536"/>
                    <a:pt x="2016" y="536"/>
                    <a:pt x="2016" y="536"/>
                  </a:cubicBezTo>
                  <a:close/>
                  <a:moveTo>
                    <a:pt x="1282" y="536"/>
                  </a:moveTo>
                  <a:cubicBezTo>
                    <a:pt x="1282" y="842"/>
                    <a:pt x="1282" y="842"/>
                    <a:pt x="1282" y="842"/>
                  </a:cubicBezTo>
                  <a:cubicBezTo>
                    <a:pt x="828" y="842"/>
                    <a:pt x="828" y="842"/>
                    <a:pt x="828" y="842"/>
                  </a:cubicBezTo>
                  <a:cubicBezTo>
                    <a:pt x="763" y="536"/>
                    <a:pt x="763" y="536"/>
                    <a:pt x="763" y="536"/>
                  </a:cubicBezTo>
                  <a:cubicBezTo>
                    <a:pt x="1282" y="536"/>
                    <a:pt x="1282" y="536"/>
                    <a:pt x="1282" y="536"/>
                  </a:cubicBezTo>
                  <a:close/>
                  <a:moveTo>
                    <a:pt x="854" y="963"/>
                  </a:moveTo>
                  <a:cubicBezTo>
                    <a:pt x="1282" y="963"/>
                    <a:pt x="1282" y="963"/>
                    <a:pt x="1282" y="963"/>
                  </a:cubicBezTo>
                  <a:cubicBezTo>
                    <a:pt x="1282" y="1309"/>
                    <a:pt x="1282" y="1309"/>
                    <a:pt x="1282" y="1309"/>
                  </a:cubicBezTo>
                  <a:cubicBezTo>
                    <a:pt x="928" y="1309"/>
                    <a:pt x="928" y="1309"/>
                    <a:pt x="928" y="1309"/>
                  </a:cubicBezTo>
                  <a:cubicBezTo>
                    <a:pt x="854" y="963"/>
                    <a:pt x="854" y="963"/>
                    <a:pt x="854" y="963"/>
                  </a:cubicBezTo>
                  <a:close/>
                  <a:moveTo>
                    <a:pt x="2355" y="1309"/>
                  </a:moveTo>
                  <a:cubicBezTo>
                    <a:pt x="2016" y="1309"/>
                    <a:pt x="2016" y="1309"/>
                    <a:pt x="2016" y="1309"/>
                  </a:cubicBezTo>
                  <a:cubicBezTo>
                    <a:pt x="2016" y="963"/>
                    <a:pt x="2016" y="963"/>
                    <a:pt x="2016" y="963"/>
                  </a:cubicBezTo>
                  <a:cubicBezTo>
                    <a:pt x="2436" y="963"/>
                    <a:pt x="2436" y="963"/>
                    <a:pt x="2436" y="963"/>
                  </a:cubicBezTo>
                  <a:cubicBezTo>
                    <a:pt x="2355" y="1309"/>
                    <a:pt x="2355" y="1309"/>
                    <a:pt x="2355" y="1309"/>
                  </a:cubicBezTo>
                  <a:close/>
                  <a:moveTo>
                    <a:pt x="1153" y="1757"/>
                  </a:moveTo>
                  <a:cubicBezTo>
                    <a:pt x="1028" y="1757"/>
                    <a:pt x="927" y="1859"/>
                    <a:pt x="927" y="1984"/>
                  </a:cubicBezTo>
                  <a:cubicBezTo>
                    <a:pt x="927" y="2109"/>
                    <a:pt x="1028" y="2210"/>
                    <a:pt x="1153" y="2210"/>
                  </a:cubicBezTo>
                  <a:cubicBezTo>
                    <a:pt x="1278" y="2210"/>
                    <a:pt x="1379" y="2109"/>
                    <a:pt x="1379" y="1984"/>
                  </a:cubicBezTo>
                  <a:cubicBezTo>
                    <a:pt x="1379" y="1859"/>
                    <a:pt x="1278" y="1757"/>
                    <a:pt x="1153" y="1757"/>
                  </a:cubicBezTo>
                  <a:close/>
                  <a:moveTo>
                    <a:pt x="2126" y="1757"/>
                  </a:moveTo>
                  <a:cubicBezTo>
                    <a:pt x="2001" y="1757"/>
                    <a:pt x="1900" y="1859"/>
                    <a:pt x="1900" y="1984"/>
                  </a:cubicBezTo>
                  <a:cubicBezTo>
                    <a:pt x="1900" y="2109"/>
                    <a:pt x="2001" y="2210"/>
                    <a:pt x="2126" y="2210"/>
                  </a:cubicBezTo>
                  <a:cubicBezTo>
                    <a:pt x="2251" y="2210"/>
                    <a:pt x="2353" y="2109"/>
                    <a:pt x="2353" y="1984"/>
                  </a:cubicBezTo>
                  <a:cubicBezTo>
                    <a:pt x="2353" y="1859"/>
                    <a:pt x="2251" y="1757"/>
                    <a:pt x="2126" y="1757"/>
                  </a:cubicBezTo>
                  <a:close/>
                  <a:moveTo>
                    <a:pt x="2126" y="1757"/>
                  </a:moveTo>
                  <a:cubicBezTo>
                    <a:pt x="2126" y="1757"/>
                    <a:pt x="2126" y="1757"/>
                    <a:pt x="2126" y="1757"/>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132686" y="2616684"/>
            <a:ext cx="609600" cy="609600"/>
            <a:chOff x="3383280" y="1615440"/>
            <a:chExt cx="609600" cy="609600"/>
          </a:xfrm>
        </p:grpSpPr>
        <p:sp>
          <p:nvSpPr>
            <p:cNvPr id="14" name="椭圆 13"/>
            <p:cNvSpPr/>
            <p:nvPr/>
          </p:nvSpPr>
          <p:spPr>
            <a:xfrm>
              <a:off x="3383280" y="1615440"/>
              <a:ext cx="609600" cy="609600"/>
            </a:xfrm>
            <a:prstGeom prst="ellipse">
              <a:avLst/>
            </a:prstGeom>
            <a:solidFill>
              <a:schemeClr val="accent2"/>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5" name="Freeform 13"/>
            <p:cNvSpPr>
              <a:spLocks noEditPoints="1"/>
            </p:cNvSpPr>
            <p:nvPr/>
          </p:nvSpPr>
          <p:spPr bwMode="auto">
            <a:xfrm>
              <a:off x="3519488" y="1751013"/>
              <a:ext cx="338137" cy="338137"/>
            </a:xfrm>
            <a:custGeom>
              <a:avLst/>
              <a:gdLst>
                <a:gd name="T0" fmla="*/ 2767 w 3278"/>
                <a:gd name="T1" fmla="*/ 1785 h 3276"/>
                <a:gd name="T2" fmla="*/ 2897 w 3278"/>
                <a:gd name="T3" fmla="*/ 1239 h 3276"/>
                <a:gd name="T4" fmla="*/ 1639 w 3278"/>
                <a:gd name="T5" fmla="*/ 0 h 3276"/>
                <a:gd name="T6" fmla="*/ 381 w 3278"/>
                <a:gd name="T7" fmla="*/ 1239 h 3276"/>
                <a:gd name="T8" fmla="*/ 511 w 3278"/>
                <a:gd name="T9" fmla="*/ 1785 h 3276"/>
                <a:gd name="T10" fmla="*/ 0 w 3278"/>
                <a:gd name="T11" fmla="*/ 2657 h 3276"/>
                <a:gd name="T12" fmla="*/ 653 w 3278"/>
                <a:gd name="T13" fmla="*/ 2789 h 3276"/>
                <a:gd name="T14" fmla="*/ 1090 w 3278"/>
                <a:gd name="T15" fmla="*/ 3276 h 3276"/>
                <a:gd name="T16" fmla="*/ 1559 w 3278"/>
                <a:gd name="T17" fmla="*/ 2475 h 3276"/>
                <a:gd name="T18" fmla="*/ 1639 w 3278"/>
                <a:gd name="T19" fmla="*/ 2479 h 3276"/>
                <a:gd name="T20" fmla="*/ 1719 w 3278"/>
                <a:gd name="T21" fmla="*/ 2475 h 3276"/>
                <a:gd name="T22" fmla="*/ 2189 w 3278"/>
                <a:gd name="T23" fmla="*/ 3276 h 3276"/>
                <a:gd name="T24" fmla="*/ 2626 w 3278"/>
                <a:gd name="T25" fmla="*/ 2789 h 3276"/>
                <a:gd name="T26" fmla="*/ 3278 w 3278"/>
                <a:gd name="T27" fmla="*/ 2657 h 3276"/>
                <a:gd name="T28" fmla="*/ 2767 w 3278"/>
                <a:gd name="T29" fmla="*/ 1785 h 3276"/>
                <a:gd name="T30" fmla="*/ 1065 w 3278"/>
                <a:gd name="T31" fmla="*/ 2905 h 3276"/>
                <a:gd name="T32" fmla="*/ 760 w 3278"/>
                <a:gd name="T33" fmla="*/ 2612 h 3276"/>
                <a:gd name="T34" fmla="*/ 339 w 3278"/>
                <a:gd name="T35" fmla="*/ 2491 h 3276"/>
                <a:gd name="T36" fmla="*/ 636 w 3278"/>
                <a:gd name="T37" fmla="*/ 1985 h 3276"/>
                <a:gd name="T38" fmla="*/ 1337 w 3278"/>
                <a:gd name="T39" fmla="*/ 2441 h 3276"/>
                <a:gd name="T40" fmla="*/ 1065 w 3278"/>
                <a:gd name="T41" fmla="*/ 2905 h 3276"/>
                <a:gd name="T42" fmla="*/ 1639 w 3278"/>
                <a:gd name="T43" fmla="*/ 2253 h 3276"/>
                <a:gd name="T44" fmla="*/ 616 w 3278"/>
                <a:gd name="T45" fmla="*/ 1228 h 3276"/>
                <a:gd name="T46" fmla="*/ 1639 w 3278"/>
                <a:gd name="T47" fmla="*/ 203 h 3276"/>
                <a:gd name="T48" fmla="*/ 2662 w 3278"/>
                <a:gd name="T49" fmla="*/ 1228 h 3276"/>
                <a:gd name="T50" fmla="*/ 1639 w 3278"/>
                <a:gd name="T51" fmla="*/ 2253 h 3276"/>
                <a:gd name="T52" fmla="*/ 2518 w 3278"/>
                <a:gd name="T53" fmla="*/ 2612 h 3276"/>
                <a:gd name="T54" fmla="*/ 2213 w 3278"/>
                <a:gd name="T55" fmla="*/ 2905 h 3276"/>
                <a:gd name="T56" fmla="*/ 1941 w 3278"/>
                <a:gd name="T57" fmla="*/ 2442 h 3276"/>
                <a:gd name="T58" fmla="*/ 2642 w 3278"/>
                <a:gd name="T59" fmla="*/ 1985 h 3276"/>
                <a:gd name="T60" fmla="*/ 2939 w 3278"/>
                <a:gd name="T61" fmla="*/ 2492 h 3276"/>
                <a:gd name="T62" fmla="*/ 2518 w 3278"/>
                <a:gd name="T63" fmla="*/ 2612 h 3276"/>
                <a:gd name="T64" fmla="*/ 1639 w 3278"/>
                <a:gd name="T65" fmla="*/ 512 h 3276"/>
                <a:gd name="T66" fmla="*/ 922 w 3278"/>
                <a:gd name="T67" fmla="*/ 1229 h 3276"/>
                <a:gd name="T68" fmla="*/ 1639 w 3278"/>
                <a:gd name="T69" fmla="*/ 1945 h 3276"/>
                <a:gd name="T70" fmla="*/ 2356 w 3278"/>
                <a:gd name="T71" fmla="*/ 1229 h 3276"/>
                <a:gd name="T72" fmla="*/ 1639 w 3278"/>
                <a:gd name="T73" fmla="*/ 512 h 3276"/>
                <a:gd name="T74" fmla="*/ 1639 w 3278"/>
                <a:gd name="T75" fmla="*/ 1741 h 3276"/>
                <a:gd name="T76" fmla="*/ 1127 w 3278"/>
                <a:gd name="T77" fmla="*/ 1229 h 3276"/>
                <a:gd name="T78" fmla="*/ 1639 w 3278"/>
                <a:gd name="T79" fmla="*/ 717 h 3276"/>
                <a:gd name="T80" fmla="*/ 2151 w 3278"/>
                <a:gd name="T81" fmla="*/ 1229 h 3276"/>
                <a:gd name="T82" fmla="*/ 1639 w 3278"/>
                <a:gd name="T83" fmla="*/ 1741 h 3276"/>
                <a:gd name="T84" fmla="*/ 1639 w 3278"/>
                <a:gd name="T85" fmla="*/ 1741 h 3276"/>
                <a:gd name="T86" fmla="*/ 1639 w 3278"/>
                <a:gd name="T87" fmla="*/ 1741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78" h="3276">
                  <a:moveTo>
                    <a:pt x="2767" y="1785"/>
                  </a:moveTo>
                  <a:cubicBezTo>
                    <a:pt x="2850" y="1620"/>
                    <a:pt x="2897" y="1436"/>
                    <a:pt x="2897" y="1239"/>
                  </a:cubicBezTo>
                  <a:cubicBezTo>
                    <a:pt x="2897" y="555"/>
                    <a:pt x="2334" y="0"/>
                    <a:pt x="1639" y="0"/>
                  </a:cubicBezTo>
                  <a:cubicBezTo>
                    <a:pt x="944" y="0"/>
                    <a:pt x="381" y="555"/>
                    <a:pt x="381" y="1239"/>
                  </a:cubicBezTo>
                  <a:cubicBezTo>
                    <a:pt x="381" y="1436"/>
                    <a:pt x="428" y="1620"/>
                    <a:pt x="511" y="1785"/>
                  </a:cubicBezTo>
                  <a:cubicBezTo>
                    <a:pt x="0" y="2657"/>
                    <a:pt x="0" y="2657"/>
                    <a:pt x="0" y="2657"/>
                  </a:cubicBezTo>
                  <a:cubicBezTo>
                    <a:pt x="0" y="2657"/>
                    <a:pt x="324" y="2721"/>
                    <a:pt x="653" y="2789"/>
                  </a:cubicBezTo>
                  <a:cubicBezTo>
                    <a:pt x="872" y="3033"/>
                    <a:pt x="1090" y="3276"/>
                    <a:pt x="1090" y="3276"/>
                  </a:cubicBezTo>
                  <a:cubicBezTo>
                    <a:pt x="1559" y="2475"/>
                    <a:pt x="1559" y="2475"/>
                    <a:pt x="1559" y="2475"/>
                  </a:cubicBezTo>
                  <a:cubicBezTo>
                    <a:pt x="1586" y="2477"/>
                    <a:pt x="1612" y="2479"/>
                    <a:pt x="1639" y="2479"/>
                  </a:cubicBezTo>
                  <a:cubicBezTo>
                    <a:pt x="1666" y="2479"/>
                    <a:pt x="1692" y="2477"/>
                    <a:pt x="1719" y="2475"/>
                  </a:cubicBezTo>
                  <a:cubicBezTo>
                    <a:pt x="2189" y="3276"/>
                    <a:pt x="2189" y="3276"/>
                    <a:pt x="2189" y="3276"/>
                  </a:cubicBezTo>
                  <a:cubicBezTo>
                    <a:pt x="2189" y="3276"/>
                    <a:pt x="2407" y="3033"/>
                    <a:pt x="2626" y="2789"/>
                  </a:cubicBezTo>
                  <a:cubicBezTo>
                    <a:pt x="2954" y="2722"/>
                    <a:pt x="3278" y="2657"/>
                    <a:pt x="3278" y="2657"/>
                  </a:cubicBezTo>
                  <a:cubicBezTo>
                    <a:pt x="2767" y="1785"/>
                    <a:pt x="2767" y="1785"/>
                    <a:pt x="2767" y="1785"/>
                  </a:cubicBezTo>
                  <a:close/>
                  <a:moveTo>
                    <a:pt x="1065" y="2905"/>
                  </a:moveTo>
                  <a:cubicBezTo>
                    <a:pt x="1065" y="2905"/>
                    <a:pt x="908" y="2756"/>
                    <a:pt x="760" y="2612"/>
                  </a:cubicBezTo>
                  <a:cubicBezTo>
                    <a:pt x="550" y="2552"/>
                    <a:pt x="339" y="2491"/>
                    <a:pt x="339" y="2491"/>
                  </a:cubicBezTo>
                  <a:cubicBezTo>
                    <a:pt x="636" y="1985"/>
                    <a:pt x="636" y="1985"/>
                    <a:pt x="636" y="1985"/>
                  </a:cubicBezTo>
                  <a:cubicBezTo>
                    <a:pt x="807" y="2208"/>
                    <a:pt x="1052" y="2372"/>
                    <a:pt x="1337" y="2441"/>
                  </a:cubicBezTo>
                  <a:cubicBezTo>
                    <a:pt x="1065" y="2905"/>
                    <a:pt x="1065" y="2905"/>
                    <a:pt x="1065" y="2905"/>
                  </a:cubicBezTo>
                  <a:close/>
                  <a:moveTo>
                    <a:pt x="1639" y="2253"/>
                  </a:moveTo>
                  <a:cubicBezTo>
                    <a:pt x="1074" y="2253"/>
                    <a:pt x="616" y="1794"/>
                    <a:pt x="616" y="1228"/>
                  </a:cubicBezTo>
                  <a:cubicBezTo>
                    <a:pt x="616" y="662"/>
                    <a:pt x="1074" y="203"/>
                    <a:pt x="1639" y="203"/>
                  </a:cubicBezTo>
                  <a:cubicBezTo>
                    <a:pt x="2204" y="203"/>
                    <a:pt x="2662" y="662"/>
                    <a:pt x="2662" y="1228"/>
                  </a:cubicBezTo>
                  <a:cubicBezTo>
                    <a:pt x="2662" y="1794"/>
                    <a:pt x="2204" y="2253"/>
                    <a:pt x="1639" y="2253"/>
                  </a:cubicBezTo>
                  <a:close/>
                  <a:moveTo>
                    <a:pt x="2518" y="2612"/>
                  </a:moveTo>
                  <a:cubicBezTo>
                    <a:pt x="2370" y="2756"/>
                    <a:pt x="2213" y="2905"/>
                    <a:pt x="2213" y="2905"/>
                  </a:cubicBezTo>
                  <a:cubicBezTo>
                    <a:pt x="1941" y="2442"/>
                    <a:pt x="1941" y="2442"/>
                    <a:pt x="1941" y="2442"/>
                  </a:cubicBezTo>
                  <a:cubicBezTo>
                    <a:pt x="2226" y="2372"/>
                    <a:pt x="2471" y="2208"/>
                    <a:pt x="2642" y="1985"/>
                  </a:cubicBezTo>
                  <a:cubicBezTo>
                    <a:pt x="2939" y="2492"/>
                    <a:pt x="2939" y="2492"/>
                    <a:pt x="2939" y="2492"/>
                  </a:cubicBezTo>
                  <a:cubicBezTo>
                    <a:pt x="2939" y="2492"/>
                    <a:pt x="2728" y="2552"/>
                    <a:pt x="2518" y="2612"/>
                  </a:cubicBezTo>
                  <a:close/>
                  <a:moveTo>
                    <a:pt x="1639" y="512"/>
                  </a:moveTo>
                  <a:cubicBezTo>
                    <a:pt x="1243" y="512"/>
                    <a:pt x="922" y="833"/>
                    <a:pt x="922" y="1229"/>
                  </a:cubicBezTo>
                  <a:cubicBezTo>
                    <a:pt x="922" y="1624"/>
                    <a:pt x="1243" y="1945"/>
                    <a:pt x="1639" y="1945"/>
                  </a:cubicBezTo>
                  <a:cubicBezTo>
                    <a:pt x="2035" y="1945"/>
                    <a:pt x="2356" y="1624"/>
                    <a:pt x="2356" y="1229"/>
                  </a:cubicBezTo>
                  <a:cubicBezTo>
                    <a:pt x="2356" y="833"/>
                    <a:pt x="2035" y="512"/>
                    <a:pt x="1639" y="512"/>
                  </a:cubicBezTo>
                  <a:close/>
                  <a:moveTo>
                    <a:pt x="1639" y="1741"/>
                  </a:moveTo>
                  <a:cubicBezTo>
                    <a:pt x="1356" y="1741"/>
                    <a:pt x="1127" y="1511"/>
                    <a:pt x="1127" y="1229"/>
                  </a:cubicBezTo>
                  <a:cubicBezTo>
                    <a:pt x="1127" y="946"/>
                    <a:pt x="1356" y="717"/>
                    <a:pt x="1639" y="717"/>
                  </a:cubicBezTo>
                  <a:cubicBezTo>
                    <a:pt x="1922" y="717"/>
                    <a:pt x="2151" y="946"/>
                    <a:pt x="2151" y="1229"/>
                  </a:cubicBezTo>
                  <a:cubicBezTo>
                    <a:pt x="2151" y="1511"/>
                    <a:pt x="1922" y="1741"/>
                    <a:pt x="1639" y="1741"/>
                  </a:cubicBezTo>
                  <a:close/>
                  <a:moveTo>
                    <a:pt x="1639" y="1741"/>
                  </a:moveTo>
                  <a:cubicBezTo>
                    <a:pt x="1639" y="1741"/>
                    <a:pt x="1639" y="1741"/>
                    <a:pt x="1639" y="1741"/>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8484071" y="3484513"/>
            <a:ext cx="609600" cy="609600"/>
            <a:chOff x="6865620" y="1615440"/>
            <a:chExt cx="609600" cy="609600"/>
          </a:xfrm>
        </p:grpSpPr>
        <p:sp>
          <p:nvSpPr>
            <p:cNvPr id="17" name="椭圆 16"/>
            <p:cNvSpPr/>
            <p:nvPr/>
          </p:nvSpPr>
          <p:spPr>
            <a:xfrm>
              <a:off x="6865620" y="1615440"/>
              <a:ext cx="609600" cy="609600"/>
            </a:xfrm>
            <a:prstGeom prst="ellipse">
              <a:avLst/>
            </a:prstGeom>
            <a:solidFill>
              <a:schemeClr val="accent2"/>
            </a:solidFill>
            <a:ln w="25400" cap="flat" cmpd="sng" algn="ctr">
              <a:noFill/>
              <a:prstDash val="solid"/>
            </a:ln>
            <a:effectLst/>
          </p:spPr>
          <p:txBody>
            <a:bodyPr wrap="square" rtlCol="0" anchor="ctr">
              <a:noAutofit/>
            </a:bodyPr>
            <a:lstStyle/>
            <a:p>
              <a:pPr algn="ctr" eaLnBrk="0" fontAlgn="base" hangingPunct="0">
                <a:spcBef>
                  <a:spcPct val="0"/>
                </a:spcBef>
                <a:spcAft>
                  <a:spcPct val="0"/>
                </a:spcAft>
                <a:defRPr/>
              </a:pPr>
              <a:endParaRPr lang="zh-CN" altLang="en-US" kern="0" smtClean="0">
                <a:solidFill>
                  <a:prstClr val="white"/>
                </a:solidFill>
                <a:latin typeface="微软雅黑" panose="020B0503020204020204" pitchFamily="34" charset="-122"/>
                <a:ea typeface="微软雅黑" panose="020B0503020204020204" pitchFamily="34" charset="-122"/>
              </a:endParaRPr>
            </a:p>
          </p:txBody>
        </p:sp>
        <p:sp>
          <p:nvSpPr>
            <p:cNvPr id="18" name="Freeform 17"/>
            <p:cNvSpPr>
              <a:spLocks noEditPoints="1"/>
            </p:cNvSpPr>
            <p:nvPr/>
          </p:nvSpPr>
          <p:spPr bwMode="auto">
            <a:xfrm>
              <a:off x="7026431" y="1780381"/>
              <a:ext cx="279400" cy="279400"/>
            </a:xfrm>
            <a:custGeom>
              <a:avLst/>
              <a:gdLst>
                <a:gd name="T0" fmla="*/ 1434 w 2867"/>
                <a:gd name="T1" fmla="*/ 205 h 2867"/>
                <a:gd name="T2" fmla="*/ 2662 w 2867"/>
                <a:gd name="T3" fmla="*/ 1434 h 2867"/>
                <a:gd name="T4" fmla="*/ 1434 w 2867"/>
                <a:gd name="T5" fmla="*/ 2662 h 2867"/>
                <a:gd name="T6" fmla="*/ 205 w 2867"/>
                <a:gd name="T7" fmla="*/ 1434 h 2867"/>
                <a:gd name="T8" fmla="*/ 1434 w 2867"/>
                <a:gd name="T9" fmla="*/ 205 h 2867"/>
                <a:gd name="T10" fmla="*/ 1434 w 2867"/>
                <a:gd name="T11" fmla="*/ 0 h 2867"/>
                <a:gd name="T12" fmla="*/ 0 w 2867"/>
                <a:gd name="T13" fmla="*/ 1434 h 2867"/>
                <a:gd name="T14" fmla="*/ 1434 w 2867"/>
                <a:gd name="T15" fmla="*/ 2867 h 2867"/>
                <a:gd name="T16" fmla="*/ 2867 w 2867"/>
                <a:gd name="T17" fmla="*/ 1434 h 2867"/>
                <a:gd name="T18" fmla="*/ 1434 w 2867"/>
                <a:gd name="T19" fmla="*/ 0 h 2867"/>
                <a:gd name="T20" fmla="*/ 1434 w 2867"/>
                <a:gd name="T21" fmla="*/ 0 h 2867"/>
                <a:gd name="T22" fmla="*/ 901 w 2867"/>
                <a:gd name="T23" fmla="*/ 573 h 2867"/>
                <a:gd name="T24" fmla="*/ 1341 w 2867"/>
                <a:gd name="T25" fmla="*/ 393 h 2867"/>
                <a:gd name="T26" fmla="*/ 2232 w 2867"/>
                <a:gd name="T27" fmla="*/ 737 h 2867"/>
                <a:gd name="T28" fmla="*/ 2212 w 2867"/>
                <a:gd name="T29" fmla="*/ 860 h 2867"/>
                <a:gd name="T30" fmla="*/ 2089 w 2867"/>
                <a:gd name="T31" fmla="*/ 840 h 2867"/>
                <a:gd name="T32" fmla="*/ 1399 w 2867"/>
                <a:gd name="T33" fmla="*/ 573 h 2867"/>
                <a:gd name="T34" fmla="*/ 1004 w 2867"/>
                <a:gd name="T35" fmla="*/ 717 h 2867"/>
                <a:gd name="T36" fmla="*/ 895 w 2867"/>
                <a:gd name="T37" fmla="*/ 702 h 2867"/>
                <a:gd name="T38" fmla="*/ 901 w 2867"/>
                <a:gd name="T39" fmla="*/ 573 h 2867"/>
                <a:gd name="T40" fmla="*/ 2253 w 2867"/>
                <a:gd name="T41" fmla="*/ 1106 h 2867"/>
                <a:gd name="T42" fmla="*/ 2314 w 2867"/>
                <a:gd name="T43" fmla="*/ 998 h 2867"/>
                <a:gd name="T44" fmla="*/ 2437 w 2867"/>
                <a:gd name="T45" fmla="*/ 1044 h 2867"/>
                <a:gd name="T46" fmla="*/ 2478 w 2867"/>
                <a:gd name="T47" fmla="*/ 1208 h 2867"/>
                <a:gd name="T48" fmla="*/ 2416 w 2867"/>
                <a:gd name="T49" fmla="*/ 1316 h 2867"/>
                <a:gd name="T50" fmla="*/ 2314 w 2867"/>
                <a:gd name="T51" fmla="*/ 1290 h 2867"/>
                <a:gd name="T52" fmla="*/ 2253 w 2867"/>
                <a:gd name="T53" fmla="*/ 1106 h 2867"/>
                <a:gd name="T54" fmla="*/ 942 w 2867"/>
                <a:gd name="T55" fmla="*/ 1925 h 2867"/>
                <a:gd name="T56" fmla="*/ 1434 w 2867"/>
                <a:gd name="T57" fmla="*/ 1843 h 2867"/>
                <a:gd name="T58" fmla="*/ 1925 w 2867"/>
                <a:gd name="T59" fmla="*/ 1925 h 2867"/>
                <a:gd name="T60" fmla="*/ 1843 w 2867"/>
                <a:gd name="T61" fmla="*/ 1434 h 2867"/>
                <a:gd name="T62" fmla="*/ 1925 w 2867"/>
                <a:gd name="T63" fmla="*/ 942 h 2867"/>
                <a:gd name="T64" fmla="*/ 1434 w 2867"/>
                <a:gd name="T65" fmla="*/ 1024 h 2867"/>
                <a:gd name="T66" fmla="*/ 942 w 2867"/>
                <a:gd name="T67" fmla="*/ 942 h 2867"/>
                <a:gd name="T68" fmla="*/ 1024 w 2867"/>
                <a:gd name="T69" fmla="*/ 1434 h 2867"/>
                <a:gd name="T70" fmla="*/ 942 w 2867"/>
                <a:gd name="T71" fmla="*/ 1925 h 2867"/>
                <a:gd name="T72" fmla="*/ 819 w 2867"/>
                <a:gd name="T73" fmla="*/ 2048 h 2867"/>
                <a:gd name="T74" fmla="*/ 819 w 2867"/>
                <a:gd name="T75" fmla="*/ 2048 h 2867"/>
                <a:gd name="T76" fmla="*/ 819 w 2867"/>
                <a:gd name="T77" fmla="*/ 2048 h 2867"/>
                <a:gd name="T78" fmla="*/ 819 w 2867"/>
                <a:gd name="T79" fmla="*/ 2048 h 2867"/>
                <a:gd name="T80" fmla="*/ 819 w 2867"/>
                <a:gd name="T81" fmla="*/ 819 h 2867"/>
                <a:gd name="T82" fmla="*/ 819 w 2867"/>
                <a:gd name="T83" fmla="*/ 819 h 2867"/>
                <a:gd name="T84" fmla="*/ 819 w 2867"/>
                <a:gd name="T85" fmla="*/ 819 h 2867"/>
                <a:gd name="T86" fmla="*/ 819 w 2867"/>
                <a:gd name="T87" fmla="*/ 819 h 2867"/>
                <a:gd name="T88" fmla="*/ 819 w 2867"/>
                <a:gd name="T89" fmla="*/ 819 h 2867"/>
                <a:gd name="T90" fmla="*/ 819 w 2867"/>
                <a:gd name="T91" fmla="*/ 819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67" h="2867">
                  <a:moveTo>
                    <a:pt x="1434" y="205"/>
                  </a:moveTo>
                  <a:cubicBezTo>
                    <a:pt x="2109" y="205"/>
                    <a:pt x="2662" y="758"/>
                    <a:pt x="2662" y="1434"/>
                  </a:cubicBezTo>
                  <a:cubicBezTo>
                    <a:pt x="2662" y="2109"/>
                    <a:pt x="2109" y="2662"/>
                    <a:pt x="1434" y="2662"/>
                  </a:cubicBezTo>
                  <a:cubicBezTo>
                    <a:pt x="758" y="2662"/>
                    <a:pt x="205" y="2109"/>
                    <a:pt x="205" y="1434"/>
                  </a:cubicBezTo>
                  <a:cubicBezTo>
                    <a:pt x="205" y="758"/>
                    <a:pt x="758" y="205"/>
                    <a:pt x="1434" y="205"/>
                  </a:cubicBezTo>
                  <a:moveTo>
                    <a:pt x="1434" y="0"/>
                  </a:moveTo>
                  <a:cubicBezTo>
                    <a:pt x="655" y="0"/>
                    <a:pt x="0" y="655"/>
                    <a:pt x="0" y="1434"/>
                  </a:cubicBezTo>
                  <a:cubicBezTo>
                    <a:pt x="0" y="2212"/>
                    <a:pt x="655" y="2867"/>
                    <a:pt x="1434" y="2867"/>
                  </a:cubicBezTo>
                  <a:cubicBezTo>
                    <a:pt x="2212" y="2867"/>
                    <a:pt x="2867" y="2232"/>
                    <a:pt x="2867" y="1434"/>
                  </a:cubicBezTo>
                  <a:cubicBezTo>
                    <a:pt x="2867" y="635"/>
                    <a:pt x="2232" y="0"/>
                    <a:pt x="1434" y="0"/>
                  </a:cubicBezTo>
                  <a:cubicBezTo>
                    <a:pt x="1434" y="0"/>
                    <a:pt x="1434" y="0"/>
                    <a:pt x="1434" y="0"/>
                  </a:cubicBezTo>
                  <a:close/>
                  <a:moveTo>
                    <a:pt x="901" y="573"/>
                  </a:moveTo>
                  <a:cubicBezTo>
                    <a:pt x="1030" y="479"/>
                    <a:pt x="1147" y="420"/>
                    <a:pt x="1341" y="393"/>
                  </a:cubicBezTo>
                  <a:cubicBezTo>
                    <a:pt x="1646" y="350"/>
                    <a:pt x="2037" y="463"/>
                    <a:pt x="2232" y="737"/>
                  </a:cubicBezTo>
                  <a:cubicBezTo>
                    <a:pt x="2266" y="784"/>
                    <a:pt x="2257" y="831"/>
                    <a:pt x="2212" y="860"/>
                  </a:cubicBezTo>
                  <a:cubicBezTo>
                    <a:pt x="2161" y="893"/>
                    <a:pt x="2118" y="881"/>
                    <a:pt x="2089" y="840"/>
                  </a:cubicBezTo>
                  <a:cubicBezTo>
                    <a:pt x="1938" y="625"/>
                    <a:pt x="1599" y="539"/>
                    <a:pt x="1399" y="573"/>
                  </a:cubicBezTo>
                  <a:cubicBezTo>
                    <a:pt x="1200" y="607"/>
                    <a:pt x="1116" y="650"/>
                    <a:pt x="1004" y="717"/>
                  </a:cubicBezTo>
                  <a:cubicBezTo>
                    <a:pt x="978" y="732"/>
                    <a:pt x="924" y="739"/>
                    <a:pt x="895" y="702"/>
                  </a:cubicBezTo>
                  <a:cubicBezTo>
                    <a:pt x="864" y="664"/>
                    <a:pt x="861" y="603"/>
                    <a:pt x="901" y="573"/>
                  </a:cubicBezTo>
                  <a:close/>
                  <a:moveTo>
                    <a:pt x="2253" y="1106"/>
                  </a:moveTo>
                  <a:cubicBezTo>
                    <a:pt x="2248" y="1050"/>
                    <a:pt x="2271" y="1012"/>
                    <a:pt x="2314" y="998"/>
                  </a:cubicBezTo>
                  <a:cubicBezTo>
                    <a:pt x="2362" y="982"/>
                    <a:pt x="2417" y="1004"/>
                    <a:pt x="2437" y="1044"/>
                  </a:cubicBezTo>
                  <a:cubicBezTo>
                    <a:pt x="2456" y="1082"/>
                    <a:pt x="2466" y="1140"/>
                    <a:pt x="2478" y="1208"/>
                  </a:cubicBezTo>
                  <a:cubicBezTo>
                    <a:pt x="2485" y="1249"/>
                    <a:pt x="2472" y="1310"/>
                    <a:pt x="2416" y="1316"/>
                  </a:cubicBezTo>
                  <a:cubicBezTo>
                    <a:pt x="2375" y="1320"/>
                    <a:pt x="2348" y="1324"/>
                    <a:pt x="2314" y="1290"/>
                  </a:cubicBezTo>
                  <a:cubicBezTo>
                    <a:pt x="2280" y="1256"/>
                    <a:pt x="2256" y="1147"/>
                    <a:pt x="2253" y="1106"/>
                  </a:cubicBezTo>
                  <a:close/>
                  <a:moveTo>
                    <a:pt x="942" y="1925"/>
                  </a:moveTo>
                  <a:cubicBezTo>
                    <a:pt x="1044" y="1884"/>
                    <a:pt x="1229" y="1843"/>
                    <a:pt x="1434" y="1843"/>
                  </a:cubicBezTo>
                  <a:cubicBezTo>
                    <a:pt x="1638" y="1843"/>
                    <a:pt x="1823" y="1884"/>
                    <a:pt x="1925" y="1925"/>
                  </a:cubicBezTo>
                  <a:cubicBezTo>
                    <a:pt x="1884" y="1823"/>
                    <a:pt x="1843" y="1638"/>
                    <a:pt x="1843" y="1434"/>
                  </a:cubicBezTo>
                  <a:cubicBezTo>
                    <a:pt x="1843" y="1229"/>
                    <a:pt x="1884" y="1044"/>
                    <a:pt x="1925" y="942"/>
                  </a:cubicBezTo>
                  <a:cubicBezTo>
                    <a:pt x="1823" y="983"/>
                    <a:pt x="1638" y="1024"/>
                    <a:pt x="1434" y="1024"/>
                  </a:cubicBezTo>
                  <a:cubicBezTo>
                    <a:pt x="1229" y="1024"/>
                    <a:pt x="1044" y="983"/>
                    <a:pt x="942" y="942"/>
                  </a:cubicBezTo>
                  <a:cubicBezTo>
                    <a:pt x="983" y="1044"/>
                    <a:pt x="1024" y="1229"/>
                    <a:pt x="1024" y="1434"/>
                  </a:cubicBezTo>
                  <a:cubicBezTo>
                    <a:pt x="1024" y="1638"/>
                    <a:pt x="983" y="1823"/>
                    <a:pt x="942" y="1925"/>
                  </a:cubicBezTo>
                  <a:close/>
                  <a:moveTo>
                    <a:pt x="819" y="2048"/>
                  </a:moveTo>
                  <a:cubicBezTo>
                    <a:pt x="819" y="2048"/>
                    <a:pt x="819" y="2048"/>
                    <a:pt x="819" y="2048"/>
                  </a:cubicBezTo>
                  <a:cubicBezTo>
                    <a:pt x="819" y="2048"/>
                    <a:pt x="819" y="2048"/>
                    <a:pt x="819" y="2048"/>
                  </a:cubicBezTo>
                  <a:cubicBezTo>
                    <a:pt x="819" y="2048"/>
                    <a:pt x="819" y="2048"/>
                    <a:pt x="819" y="2048"/>
                  </a:cubicBezTo>
                  <a:close/>
                  <a:moveTo>
                    <a:pt x="819" y="819"/>
                  </a:moveTo>
                  <a:cubicBezTo>
                    <a:pt x="819" y="819"/>
                    <a:pt x="819" y="819"/>
                    <a:pt x="819" y="819"/>
                  </a:cubicBezTo>
                  <a:cubicBezTo>
                    <a:pt x="819" y="819"/>
                    <a:pt x="819" y="819"/>
                    <a:pt x="819" y="819"/>
                  </a:cubicBezTo>
                  <a:cubicBezTo>
                    <a:pt x="819" y="819"/>
                    <a:pt x="819" y="819"/>
                    <a:pt x="819" y="819"/>
                  </a:cubicBezTo>
                  <a:close/>
                  <a:moveTo>
                    <a:pt x="819" y="819"/>
                  </a:moveTo>
                  <a:cubicBezTo>
                    <a:pt x="819" y="819"/>
                    <a:pt x="819" y="819"/>
                    <a:pt x="819" y="819"/>
                  </a:cubicBezTo>
                </a:path>
              </a:pathLst>
            </a:custGeom>
            <a:solidFill>
              <a:srgbClr val="FFFFFF"/>
            </a:solidFill>
            <a:ln>
              <a:noFill/>
            </a:ln>
          </p:spPr>
          <p:txBody>
            <a:bodyPr vert="horz" wrap="square" lIns="91440" tIns="45720" rIns="91440" bIns="45720" numCol="1" anchor="t" anchorCtr="0" compatLnSpc="1"/>
            <a:lstStyle/>
            <a:p>
              <a:pPr eaLnBrk="0" fontAlgn="base" hangingPunct="0">
                <a:spcBef>
                  <a:spcPct val="0"/>
                </a:spcBef>
                <a:spcAft>
                  <a:spcPct val="0"/>
                </a:spcAft>
                <a:defRPr/>
              </a:pPr>
              <a:endParaRPr lang="zh-CN" altLang="en-US" kern="0" smtClean="0">
                <a:solidFill>
                  <a:prstClr val="black"/>
                </a:solidFill>
                <a:latin typeface="微软雅黑" panose="020B0503020204020204" pitchFamily="34" charset="-122"/>
                <a:ea typeface="微软雅黑" panose="020B0503020204020204" pitchFamily="34" charset="-122"/>
              </a:endParaRPr>
            </a:p>
          </p:txBody>
        </p:sp>
      </p:grpSp>
      <p:sp>
        <p:nvSpPr>
          <p:cNvPr id="19" name="Freeform 39"/>
          <p:cNvSpPr>
            <a:spLocks noEditPoints="1"/>
          </p:cNvSpPr>
          <p:nvPr/>
        </p:nvSpPr>
        <p:spPr bwMode="auto">
          <a:xfrm>
            <a:off x="3189015" y="3688333"/>
            <a:ext cx="288032" cy="288032"/>
          </a:xfrm>
          <a:custGeom>
            <a:avLst/>
            <a:gdLst>
              <a:gd name="T0" fmla="*/ 2040577756 w 120"/>
              <a:gd name="T1" fmla="*/ 1463894133 h 120"/>
              <a:gd name="T2" fmla="*/ 1996218201 w 120"/>
              <a:gd name="T3" fmla="*/ 931569770 h 120"/>
              <a:gd name="T4" fmla="*/ 1197731804 w 120"/>
              <a:gd name="T5" fmla="*/ 665407735 h 120"/>
              <a:gd name="T6" fmla="*/ 1397352447 w 120"/>
              <a:gd name="T7" fmla="*/ 332703868 h 120"/>
              <a:gd name="T8" fmla="*/ 598865902 w 120"/>
              <a:gd name="T9" fmla="*/ 332703868 h 120"/>
              <a:gd name="T10" fmla="*/ 798486398 w 120"/>
              <a:gd name="T11" fmla="*/ 665407735 h 120"/>
              <a:gd name="T12" fmla="*/ 0 w 120"/>
              <a:gd name="T13" fmla="*/ 931569770 h 120"/>
              <a:gd name="T14" fmla="*/ 66541704 w 120"/>
              <a:gd name="T15" fmla="*/ 1596972795 h 120"/>
              <a:gd name="T16" fmla="*/ 288344240 w 120"/>
              <a:gd name="T17" fmla="*/ 1552613241 h 120"/>
              <a:gd name="T18" fmla="*/ 665407735 w 120"/>
              <a:gd name="T19" fmla="*/ 1663514481 h 120"/>
              <a:gd name="T20" fmla="*/ 288344240 w 120"/>
              <a:gd name="T21" fmla="*/ 1774415721 h 120"/>
              <a:gd name="T22" fmla="*/ 66541704 w 120"/>
              <a:gd name="T23" fmla="*/ 1730056167 h 120"/>
              <a:gd name="T24" fmla="*/ 0 w 120"/>
              <a:gd name="T25" fmla="*/ 2147483647 h 120"/>
              <a:gd name="T26" fmla="*/ 1730056167 w 120"/>
              <a:gd name="T27" fmla="*/ 2147483647 h 120"/>
              <a:gd name="T28" fmla="*/ 1996218201 w 120"/>
              <a:gd name="T29" fmla="*/ 1863134829 h 120"/>
              <a:gd name="T30" fmla="*/ 2147483647 w 120"/>
              <a:gd name="T31" fmla="*/ 2062755178 h 120"/>
              <a:gd name="T32" fmla="*/ 2147483647 w 120"/>
              <a:gd name="T33" fmla="*/ 1264269075 h 120"/>
              <a:gd name="T34" fmla="*/ 2147483647 w 120"/>
              <a:gd name="T35" fmla="*/ 1774415721 h 120"/>
              <a:gd name="T36" fmla="*/ 1929676515 w 120"/>
              <a:gd name="T37" fmla="*/ 1730056167 h 120"/>
              <a:gd name="T38" fmla="*/ 1863134829 w 120"/>
              <a:gd name="T39" fmla="*/ 2147483647 h 120"/>
              <a:gd name="T40" fmla="*/ 266162108 w 120"/>
              <a:gd name="T41" fmla="*/ 2147483647 h 120"/>
              <a:gd name="T42" fmla="*/ 133083409 w 120"/>
              <a:gd name="T43" fmla="*/ 1863134829 h 120"/>
              <a:gd name="T44" fmla="*/ 465782530 w 120"/>
              <a:gd name="T45" fmla="*/ 2062755178 h 120"/>
              <a:gd name="T46" fmla="*/ 465782530 w 120"/>
              <a:gd name="T47" fmla="*/ 1264269075 h 120"/>
              <a:gd name="T48" fmla="*/ 133083409 w 120"/>
              <a:gd name="T49" fmla="*/ 1463894133 h 120"/>
              <a:gd name="T50" fmla="*/ 266162108 w 120"/>
              <a:gd name="T51" fmla="*/ 798486398 h 120"/>
              <a:gd name="T52" fmla="*/ 931569770 w 120"/>
              <a:gd name="T53" fmla="*/ 731944712 h 120"/>
              <a:gd name="T54" fmla="*/ 887205506 w 120"/>
              <a:gd name="T55" fmla="*/ 510142084 h 120"/>
              <a:gd name="T56" fmla="*/ 998106746 w 120"/>
              <a:gd name="T57" fmla="*/ 133083409 h 120"/>
              <a:gd name="T58" fmla="*/ 1109007986 w 120"/>
              <a:gd name="T59" fmla="*/ 510142084 h 120"/>
              <a:gd name="T60" fmla="*/ 1064648432 w 120"/>
              <a:gd name="T61" fmla="*/ 731944712 h 120"/>
              <a:gd name="T62" fmla="*/ 1730056167 w 120"/>
              <a:gd name="T63" fmla="*/ 798486398 h 120"/>
              <a:gd name="T64" fmla="*/ 1863134829 w 120"/>
              <a:gd name="T65" fmla="*/ 1530431109 h 120"/>
              <a:gd name="T66" fmla="*/ 2084937310 w 120"/>
              <a:gd name="T67" fmla="*/ 1596972795 h 120"/>
              <a:gd name="T68" fmla="*/ 2147483647 w 120"/>
              <a:gd name="T69" fmla="*/ 1397352447 h 120"/>
              <a:gd name="T70" fmla="*/ 2147483647 w 120"/>
              <a:gd name="T71" fmla="*/ 1929676515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0"/>
              <a:gd name="T109" fmla="*/ 0 h 120"/>
              <a:gd name="T110" fmla="*/ 120 w 120"/>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0" h="120">
                <a:moveTo>
                  <a:pt x="105" y="57"/>
                </a:moveTo>
                <a:cubicBezTo>
                  <a:pt x="100" y="57"/>
                  <a:pt x="95" y="60"/>
                  <a:pt x="92" y="66"/>
                </a:cubicBezTo>
                <a:cubicBezTo>
                  <a:pt x="90" y="66"/>
                  <a:pt x="90" y="66"/>
                  <a:pt x="90" y="66"/>
                </a:cubicBezTo>
                <a:cubicBezTo>
                  <a:pt x="90" y="42"/>
                  <a:pt x="90" y="42"/>
                  <a:pt x="90" y="42"/>
                </a:cubicBezTo>
                <a:cubicBezTo>
                  <a:pt x="90" y="35"/>
                  <a:pt x="85" y="30"/>
                  <a:pt x="78" y="30"/>
                </a:cubicBezTo>
                <a:cubicBezTo>
                  <a:pt x="54" y="30"/>
                  <a:pt x="54" y="30"/>
                  <a:pt x="54" y="30"/>
                </a:cubicBezTo>
                <a:cubicBezTo>
                  <a:pt x="54" y="28"/>
                  <a:pt x="54" y="28"/>
                  <a:pt x="54" y="28"/>
                </a:cubicBezTo>
                <a:cubicBezTo>
                  <a:pt x="60" y="25"/>
                  <a:pt x="63" y="20"/>
                  <a:pt x="63" y="15"/>
                </a:cubicBezTo>
                <a:cubicBezTo>
                  <a:pt x="63" y="7"/>
                  <a:pt x="55" y="0"/>
                  <a:pt x="45" y="0"/>
                </a:cubicBezTo>
                <a:cubicBezTo>
                  <a:pt x="35" y="0"/>
                  <a:pt x="27" y="7"/>
                  <a:pt x="27" y="15"/>
                </a:cubicBezTo>
                <a:cubicBezTo>
                  <a:pt x="27" y="20"/>
                  <a:pt x="30" y="25"/>
                  <a:pt x="36" y="28"/>
                </a:cubicBezTo>
                <a:cubicBezTo>
                  <a:pt x="36" y="30"/>
                  <a:pt x="36" y="30"/>
                  <a:pt x="36" y="30"/>
                </a:cubicBezTo>
                <a:cubicBezTo>
                  <a:pt x="12" y="30"/>
                  <a:pt x="12" y="30"/>
                  <a:pt x="12" y="30"/>
                </a:cubicBezTo>
                <a:cubicBezTo>
                  <a:pt x="5" y="30"/>
                  <a:pt x="0" y="35"/>
                  <a:pt x="0" y="42"/>
                </a:cubicBezTo>
                <a:cubicBezTo>
                  <a:pt x="0" y="69"/>
                  <a:pt x="0" y="69"/>
                  <a:pt x="0" y="69"/>
                </a:cubicBezTo>
                <a:cubicBezTo>
                  <a:pt x="0" y="71"/>
                  <a:pt x="1" y="72"/>
                  <a:pt x="3" y="72"/>
                </a:cubicBezTo>
                <a:cubicBezTo>
                  <a:pt x="10" y="72"/>
                  <a:pt x="10" y="72"/>
                  <a:pt x="10" y="72"/>
                </a:cubicBezTo>
                <a:cubicBezTo>
                  <a:pt x="11" y="72"/>
                  <a:pt x="12" y="71"/>
                  <a:pt x="13" y="70"/>
                </a:cubicBezTo>
                <a:cubicBezTo>
                  <a:pt x="14" y="66"/>
                  <a:pt x="18" y="63"/>
                  <a:pt x="21" y="63"/>
                </a:cubicBezTo>
                <a:cubicBezTo>
                  <a:pt x="26" y="63"/>
                  <a:pt x="30" y="68"/>
                  <a:pt x="30" y="75"/>
                </a:cubicBezTo>
                <a:cubicBezTo>
                  <a:pt x="30" y="82"/>
                  <a:pt x="26" y="87"/>
                  <a:pt x="21" y="87"/>
                </a:cubicBezTo>
                <a:cubicBezTo>
                  <a:pt x="18" y="87"/>
                  <a:pt x="14" y="84"/>
                  <a:pt x="13" y="80"/>
                </a:cubicBezTo>
                <a:cubicBezTo>
                  <a:pt x="12" y="79"/>
                  <a:pt x="11" y="78"/>
                  <a:pt x="10" y="78"/>
                </a:cubicBezTo>
                <a:cubicBezTo>
                  <a:pt x="3" y="78"/>
                  <a:pt x="3" y="78"/>
                  <a:pt x="3" y="78"/>
                </a:cubicBezTo>
                <a:cubicBezTo>
                  <a:pt x="1" y="78"/>
                  <a:pt x="0" y="79"/>
                  <a:pt x="0" y="81"/>
                </a:cubicBezTo>
                <a:cubicBezTo>
                  <a:pt x="0" y="108"/>
                  <a:pt x="0" y="108"/>
                  <a:pt x="0" y="108"/>
                </a:cubicBezTo>
                <a:cubicBezTo>
                  <a:pt x="0" y="115"/>
                  <a:pt x="5" y="120"/>
                  <a:pt x="12" y="120"/>
                </a:cubicBezTo>
                <a:cubicBezTo>
                  <a:pt x="78" y="120"/>
                  <a:pt x="78" y="120"/>
                  <a:pt x="78" y="120"/>
                </a:cubicBezTo>
                <a:cubicBezTo>
                  <a:pt x="85" y="120"/>
                  <a:pt x="90" y="115"/>
                  <a:pt x="90" y="108"/>
                </a:cubicBezTo>
                <a:cubicBezTo>
                  <a:pt x="90" y="84"/>
                  <a:pt x="90" y="84"/>
                  <a:pt x="90" y="84"/>
                </a:cubicBezTo>
                <a:cubicBezTo>
                  <a:pt x="92" y="84"/>
                  <a:pt x="92" y="84"/>
                  <a:pt x="92" y="84"/>
                </a:cubicBezTo>
                <a:cubicBezTo>
                  <a:pt x="95" y="90"/>
                  <a:pt x="100" y="93"/>
                  <a:pt x="105" y="93"/>
                </a:cubicBezTo>
                <a:cubicBezTo>
                  <a:pt x="113" y="93"/>
                  <a:pt x="120" y="85"/>
                  <a:pt x="120" y="75"/>
                </a:cubicBezTo>
                <a:cubicBezTo>
                  <a:pt x="120" y="65"/>
                  <a:pt x="113" y="57"/>
                  <a:pt x="105" y="57"/>
                </a:cubicBezTo>
                <a:close/>
                <a:moveTo>
                  <a:pt x="105" y="87"/>
                </a:moveTo>
                <a:cubicBezTo>
                  <a:pt x="102" y="87"/>
                  <a:pt x="98" y="84"/>
                  <a:pt x="97" y="80"/>
                </a:cubicBezTo>
                <a:cubicBezTo>
                  <a:pt x="96" y="79"/>
                  <a:pt x="95" y="78"/>
                  <a:pt x="94" y="78"/>
                </a:cubicBezTo>
                <a:cubicBezTo>
                  <a:pt x="87" y="78"/>
                  <a:pt x="87" y="78"/>
                  <a:pt x="87" y="78"/>
                </a:cubicBezTo>
                <a:cubicBezTo>
                  <a:pt x="85" y="78"/>
                  <a:pt x="84" y="79"/>
                  <a:pt x="84" y="81"/>
                </a:cubicBezTo>
                <a:cubicBezTo>
                  <a:pt x="84" y="108"/>
                  <a:pt x="84" y="108"/>
                  <a:pt x="84" y="108"/>
                </a:cubicBezTo>
                <a:cubicBezTo>
                  <a:pt x="84" y="111"/>
                  <a:pt x="81" y="114"/>
                  <a:pt x="78" y="114"/>
                </a:cubicBezTo>
                <a:cubicBezTo>
                  <a:pt x="12" y="114"/>
                  <a:pt x="12" y="114"/>
                  <a:pt x="12" y="114"/>
                </a:cubicBezTo>
                <a:cubicBezTo>
                  <a:pt x="9" y="114"/>
                  <a:pt x="6" y="111"/>
                  <a:pt x="6" y="108"/>
                </a:cubicBezTo>
                <a:cubicBezTo>
                  <a:pt x="6" y="84"/>
                  <a:pt x="6" y="84"/>
                  <a:pt x="6" y="84"/>
                </a:cubicBezTo>
                <a:cubicBezTo>
                  <a:pt x="8" y="84"/>
                  <a:pt x="8" y="84"/>
                  <a:pt x="8" y="84"/>
                </a:cubicBezTo>
                <a:cubicBezTo>
                  <a:pt x="11" y="90"/>
                  <a:pt x="16" y="93"/>
                  <a:pt x="21" y="93"/>
                </a:cubicBezTo>
                <a:cubicBezTo>
                  <a:pt x="29" y="93"/>
                  <a:pt x="36" y="85"/>
                  <a:pt x="36" y="75"/>
                </a:cubicBezTo>
                <a:cubicBezTo>
                  <a:pt x="36" y="65"/>
                  <a:pt x="29" y="57"/>
                  <a:pt x="21" y="57"/>
                </a:cubicBezTo>
                <a:cubicBezTo>
                  <a:pt x="16" y="57"/>
                  <a:pt x="11" y="60"/>
                  <a:pt x="8" y="66"/>
                </a:cubicBezTo>
                <a:cubicBezTo>
                  <a:pt x="6" y="66"/>
                  <a:pt x="6" y="66"/>
                  <a:pt x="6" y="66"/>
                </a:cubicBezTo>
                <a:cubicBezTo>
                  <a:pt x="6" y="42"/>
                  <a:pt x="6" y="42"/>
                  <a:pt x="6" y="42"/>
                </a:cubicBezTo>
                <a:cubicBezTo>
                  <a:pt x="6" y="39"/>
                  <a:pt x="9" y="36"/>
                  <a:pt x="12" y="36"/>
                </a:cubicBezTo>
                <a:cubicBezTo>
                  <a:pt x="39" y="36"/>
                  <a:pt x="39" y="36"/>
                  <a:pt x="39" y="36"/>
                </a:cubicBezTo>
                <a:cubicBezTo>
                  <a:pt x="41" y="36"/>
                  <a:pt x="42" y="35"/>
                  <a:pt x="42" y="33"/>
                </a:cubicBezTo>
                <a:cubicBezTo>
                  <a:pt x="42" y="26"/>
                  <a:pt x="42" y="26"/>
                  <a:pt x="42" y="26"/>
                </a:cubicBezTo>
                <a:cubicBezTo>
                  <a:pt x="42" y="25"/>
                  <a:pt x="41" y="24"/>
                  <a:pt x="40" y="23"/>
                </a:cubicBezTo>
                <a:cubicBezTo>
                  <a:pt x="36" y="22"/>
                  <a:pt x="33" y="18"/>
                  <a:pt x="33" y="15"/>
                </a:cubicBezTo>
                <a:cubicBezTo>
                  <a:pt x="33" y="10"/>
                  <a:pt x="38" y="6"/>
                  <a:pt x="45" y="6"/>
                </a:cubicBezTo>
                <a:cubicBezTo>
                  <a:pt x="52" y="6"/>
                  <a:pt x="57" y="10"/>
                  <a:pt x="57" y="15"/>
                </a:cubicBezTo>
                <a:cubicBezTo>
                  <a:pt x="57" y="18"/>
                  <a:pt x="54" y="22"/>
                  <a:pt x="50" y="23"/>
                </a:cubicBezTo>
                <a:cubicBezTo>
                  <a:pt x="49" y="24"/>
                  <a:pt x="48" y="25"/>
                  <a:pt x="48" y="26"/>
                </a:cubicBezTo>
                <a:cubicBezTo>
                  <a:pt x="48" y="33"/>
                  <a:pt x="48" y="33"/>
                  <a:pt x="48" y="33"/>
                </a:cubicBezTo>
                <a:cubicBezTo>
                  <a:pt x="48" y="35"/>
                  <a:pt x="49" y="36"/>
                  <a:pt x="51" y="36"/>
                </a:cubicBezTo>
                <a:cubicBezTo>
                  <a:pt x="78" y="36"/>
                  <a:pt x="78" y="36"/>
                  <a:pt x="78" y="36"/>
                </a:cubicBezTo>
                <a:cubicBezTo>
                  <a:pt x="81" y="36"/>
                  <a:pt x="84" y="39"/>
                  <a:pt x="84" y="42"/>
                </a:cubicBezTo>
                <a:cubicBezTo>
                  <a:pt x="84" y="69"/>
                  <a:pt x="84" y="69"/>
                  <a:pt x="84" y="69"/>
                </a:cubicBezTo>
                <a:cubicBezTo>
                  <a:pt x="84" y="71"/>
                  <a:pt x="85" y="72"/>
                  <a:pt x="87" y="72"/>
                </a:cubicBezTo>
                <a:cubicBezTo>
                  <a:pt x="94" y="72"/>
                  <a:pt x="94" y="72"/>
                  <a:pt x="94" y="72"/>
                </a:cubicBezTo>
                <a:cubicBezTo>
                  <a:pt x="95" y="72"/>
                  <a:pt x="96" y="71"/>
                  <a:pt x="97" y="70"/>
                </a:cubicBezTo>
                <a:cubicBezTo>
                  <a:pt x="98" y="66"/>
                  <a:pt x="102" y="63"/>
                  <a:pt x="105" y="63"/>
                </a:cubicBezTo>
                <a:cubicBezTo>
                  <a:pt x="110" y="63"/>
                  <a:pt x="114" y="68"/>
                  <a:pt x="114" y="75"/>
                </a:cubicBezTo>
                <a:cubicBezTo>
                  <a:pt x="114" y="82"/>
                  <a:pt x="110" y="87"/>
                  <a:pt x="105" y="87"/>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0" name="矩形 19"/>
          <p:cNvSpPr/>
          <p:nvPr/>
        </p:nvSpPr>
        <p:spPr>
          <a:xfrm>
            <a:off x="2468935" y="4336405"/>
            <a:ext cx="2031325" cy="369332"/>
          </a:xfrm>
          <a:prstGeom prst="rect">
            <a:avLst/>
          </a:prstGeom>
        </p:spPr>
        <p:txBody>
          <a:bodyPr wrap="none">
            <a:spAutoFit/>
          </a:bodyPr>
          <a:lstStyle/>
          <a:p>
            <a:pPr eaLnBrk="0" fontAlgn="base" hangingPunct="0">
              <a:spcBef>
                <a:spcPct val="0"/>
              </a:spcBef>
              <a:spcAft>
                <a:spcPct val="0"/>
              </a:spcAft>
              <a:defRPr/>
            </a:pPr>
            <a:r>
              <a:rPr lang="zh-CN" altLang="en-US" b="1" kern="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数控车削手工编程</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044999" y="2392189"/>
            <a:ext cx="2044149" cy="369332"/>
          </a:xfrm>
          <a:prstGeom prst="rect">
            <a:avLst/>
          </a:prstGeom>
        </p:spPr>
        <p:txBody>
          <a:bodyPr wrap="none">
            <a:spAutoFit/>
          </a:bodyPr>
          <a:lstStyle/>
          <a:p>
            <a:pPr eaLnBrk="0" hangingPunct="0">
              <a:defRPr/>
            </a:pPr>
            <a:r>
              <a:rPr lang="zh-CN" altLang="en-US" b="1" dirty="0" smtClean="0">
                <a:solidFill>
                  <a:schemeClr val="bg1"/>
                </a:solidFill>
                <a:latin typeface="微软雅黑" panose="020B0503020204020204" pitchFamily="34" charset="-122"/>
                <a:ea typeface="微软雅黑" panose="020B0503020204020204" pitchFamily="34" charset="-122"/>
              </a:rPr>
              <a:t>数控镗铣手工编程</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6645399" y="2166873"/>
            <a:ext cx="5274201" cy="369332"/>
          </a:xfrm>
          <a:prstGeom prst="rect">
            <a:avLst/>
          </a:prstGeom>
        </p:spPr>
        <p:txBody>
          <a:bodyPr wrap="none">
            <a:spAutoFit/>
          </a:bodyPr>
          <a:lstStyle/>
          <a:p>
            <a:pPr eaLnBrk="0" hangingPunct="0">
              <a:defRPr/>
            </a:pPr>
            <a:r>
              <a:rPr lang="en-US" altLang="zh-CN" b="1" dirty="0" smtClean="0">
                <a:solidFill>
                  <a:schemeClr val="bg1"/>
                </a:solidFill>
                <a:latin typeface="微软雅黑" panose="020B0503020204020204" pitchFamily="34" charset="-122"/>
                <a:ea typeface="微软雅黑" panose="020B0503020204020204" pitchFamily="34" charset="-122"/>
              </a:rPr>
              <a:t>UG NX8.0</a:t>
            </a:r>
            <a:r>
              <a:rPr lang="zh-CN" altLang="en-US" b="1" dirty="0" smtClean="0">
                <a:solidFill>
                  <a:schemeClr val="bg1"/>
                </a:solidFill>
                <a:latin typeface="微软雅黑" panose="020B0503020204020204" pitchFamily="34" charset="-122"/>
                <a:ea typeface="微软雅黑" panose="020B0503020204020204" pitchFamily="34" charset="-122"/>
              </a:rPr>
              <a:t>型腔铣削自动编程技术（</a:t>
            </a:r>
            <a:r>
              <a:rPr lang="en-US" altLang="zh-CN" b="1" dirty="0" smtClean="0">
                <a:solidFill>
                  <a:schemeClr val="bg1"/>
                </a:solidFill>
                <a:latin typeface="微软雅黑" panose="020B0503020204020204" pitchFamily="34" charset="-122"/>
                <a:ea typeface="微软雅黑" panose="020B0503020204020204" pitchFamily="34" charset="-122"/>
              </a:rPr>
              <a:t>2.5</a:t>
            </a:r>
            <a:r>
              <a:rPr lang="zh-CN" altLang="en-US" b="1" dirty="0" smtClean="0">
                <a:solidFill>
                  <a:schemeClr val="bg1"/>
                </a:solidFill>
                <a:latin typeface="微软雅黑" panose="020B0503020204020204" pitchFamily="34" charset="-122"/>
                <a:ea typeface="微软雅黑" panose="020B0503020204020204" pitchFamily="34" charset="-122"/>
              </a:rPr>
              <a:t>轴、</a:t>
            </a:r>
            <a:r>
              <a:rPr lang="en-US" altLang="zh-CN" b="1" dirty="0" smtClean="0">
                <a:solidFill>
                  <a:schemeClr val="bg1"/>
                </a:solidFill>
                <a:latin typeface="微软雅黑" panose="020B0503020204020204" pitchFamily="34" charset="-122"/>
                <a:ea typeface="微软雅黑" panose="020B0503020204020204" pitchFamily="34" charset="-122"/>
              </a:rPr>
              <a:t>3</a:t>
            </a:r>
            <a:r>
              <a:rPr lang="zh-CN" altLang="en-US" b="1" dirty="0" smtClean="0">
                <a:solidFill>
                  <a:schemeClr val="bg1"/>
                </a:solidFill>
                <a:latin typeface="微软雅黑" panose="020B0503020204020204" pitchFamily="34" charset="-122"/>
                <a:ea typeface="微软雅黑" panose="020B0503020204020204" pitchFamily="34" charset="-122"/>
              </a:rPr>
              <a:t>轴）</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7491878" y="4264397"/>
            <a:ext cx="5166799" cy="369332"/>
          </a:xfrm>
          <a:prstGeom prst="rect">
            <a:avLst/>
          </a:prstGeom>
        </p:spPr>
        <p:txBody>
          <a:bodyPr wrap="none">
            <a:spAutoFit/>
          </a:bodyPr>
          <a:lstStyle/>
          <a:p>
            <a:pPr eaLnBrk="0" hangingPunct="0">
              <a:defRPr/>
            </a:pPr>
            <a:r>
              <a:rPr lang="en-US" altLang="zh-CN" b="1" dirty="0" smtClean="0">
                <a:solidFill>
                  <a:schemeClr val="bg1"/>
                </a:solidFill>
                <a:latin typeface="微软雅黑" panose="020B0503020204020204" pitchFamily="34" charset="-122"/>
                <a:ea typeface="微软雅黑" panose="020B0503020204020204" pitchFamily="34" charset="-122"/>
              </a:rPr>
              <a:t>UG NX8.0</a:t>
            </a:r>
            <a:r>
              <a:rPr lang="zh-CN" altLang="en-US" b="1" dirty="0" smtClean="0">
                <a:solidFill>
                  <a:schemeClr val="bg1"/>
                </a:solidFill>
                <a:latin typeface="微软雅黑" panose="020B0503020204020204" pitchFamily="34" charset="-122"/>
                <a:ea typeface="微软雅黑" panose="020B0503020204020204" pitchFamily="34" charset="-122"/>
              </a:rPr>
              <a:t>变轴曲面铣削自动编程技术（</a:t>
            </a:r>
            <a:r>
              <a:rPr lang="en-US" altLang="zh-CN" b="1" dirty="0" smtClean="0">
                <a:solidFill>
                  <a:schemeClr val="bg1"/>
                </a:solidFill>
                <a:latin typeface="微软雅黑" panose="020B0503020204020204" pitchFamily="34" charset="-122"/>
                <a:ea typeface="微软雅黑" panose="020B0503020204020204" pitchFamily="34" charset="-122"/>
              </a:rPr>
              <a:t>4-5</a:t>
            </a:r>
            <a:r>
              <a:rPr lang="zh-CN" altLang="en-US" b="1" dirty="0" smtClean="0">
                <a:solidFill>
                  <a:schemeClr val="bg1"/>
                </a:solidFill>
                <a:latin typeface="微软雅黑" panose="020B0503020204020204" pitchFamily="34" charset="-122"/>
                <a:ea typeface="微软雅黑" panose="020B0503020204020204" pitchFamily="34" charset="-122"/>
              </a:rPr>
              <a:t>轴）</a:t>
            </a:r>
            <a:endParaRPr lang="zh-CN" altLang="en-US" b="1" kern="0" dirty="0" smtClean="0">
              <a:solidFill>
                <a:schemeClr val="bg1"/>
              </a:solidFill>
              <a:latin typeface="微软雅黑" panose="020B0503020204020204" pitchFamily="34" charset="-122"/>
              <a:ea typeface="微软雅黑" panose="020B0503020204020204" pitchFamily="34" charset="-122"/>
            </a:endParaRPr>
          </a:p>
        </p:txBody>
      </p:sp>
      <p:pic>
        <p:nvPicPr>
          <p:cNvPr id="24"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pic>
        <p:nvPicPr>
          <p:cNvPr id="25"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3" presetClass="entr" presetSubtype="16" fill="hold"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3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3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数控机床故障诊断及维修技术培训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42"/>
          <p:cNvSpPr txBox="1"/>
          <p:nvPr/>
        </p:nvSpPr>
        <p:spPr>
          <a:xfrm>
            <a:off x="1309370" y="3535045"/>
            <a:ext cx="4150360" cy="36830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刀库和换刀机械手的调整与维修技术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87045" y="4568190"/>
            <a:ext cx="4429125" cy="36830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典型发那科（</a:t>
            </a:r>
            <a:r>
              <a:rPr lang="en-US" altLang="zh-CN" b="1" dirty="0" smtClean="0">
                <a:solidFill>
                  <a:schemeClr val="bg1"/>
                </a:solidFill>
                <a:latin typeface="微软雅黑" panose="020B0503020204020204" pitchFamily="34" charset="-122"/>
                <a:ea typeface="微软雅黑" panose="020B0503020204020204" pitchFamily="34" charset="-122"/>
              </a:rPr>
              <a:t>FANUC</a:t>
            </a:r>
            <a:r>
              <a:rPr lang="zh-CN" altLang="en-US" b="1" dirty="0" smtClean="0">
                <a:solidFill>
                  <a:schemeClr val="bg1"/>
                </a:solidFill>
                <a:latin typeface="微软雅黑" panose="020B0503020204020204" pitchFamily="34" charset="-122"/>
                <a:ea typeface="微软雅黑" panose="020B0503020204020204" pitchFamily="34" charset="-122"/>
              </a:rPr>
              <a:t>）系统报警诊断技术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8146053" y="3509184"/>
            <a:ext cx="1811714" cy="369332"/>
          </a:xfrm>
          <a:prstGeom prst="rect">
            <a:avLst/>
          </a:prstGeom>
          <a:noFill/>
        </p:spPr>
        <p:txBody>
          <a:bodyPr wrap="non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软故障的的处理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581503" y="4624437"/>
            <a:ext cx="1800493" cy="369332"/>
          </a:xfrm>
          <a:prstGeom prst="rect">
            <a:avLst/>
          </a:prstGeom>
          <a:noFill/>
        </p:spPr>
        <p:txBody>
          <a:bodyPr wrap="non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机床报警的处理</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 name="椭圆 34"/>
          <p:cNvSpPr/>
          <p:nvPr/>
        </p:nvSpPr>
        <p:spPr>
          <a:xfrm rot="16200000">
            <a:off x="5590966" y="3136266"/>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8" name="组合 47"/>
          <p:cNvGrpSpPr/>
          <p:nvPr/>
        </p:nvGrpSpPr>
        <p:grpSpPr>
          <a:xfrm rot="5400000">
            <a:off x="7032024" y="3110881"/>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1" name="椭圆 34"/>
          <p:cNvSpPr/>
          <p:nvPr/>
        </p:nvSpPr>
        <p:spPr>
          <a:xfrm rot="5400000">
            <a:off x="6453327" y="42251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2" name="组合 51"/>
          <p:cNvGrpSpPr/>
          <p:nvPr/>
        </p:nvGrpSpPr>
        <p:grpSpPr>
          <a:xfrm rot="16200000">
            <a:off x="5051110" y="4201445"/>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5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59" name="TextBox 58"/>
          <p:cNvSpPr txBox="1"/>
          <p:nvPr/>
        </p:nvSpPr>
        <p:spPr>
          <a:xfrm>
            <a:off x="857250" y="2247900"/>
            <a:ext cx="3978275" cy="645160"/>
          </a:xfrm>
          <a:prstGeom prst="rect">
            <a:avLst/>
          </a:prstGeom>
          <a:noFill/>
        </p:spPr>
        <p:txBody>
          <a:bodyPr wrap="square" rtlCol="0">
            <a:spAutoFit/>
          </a:bodyPr>
          <a:lstStyle/>
          <a:p>
            <a:pPr algn="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详细讲解数控机床的进给传动系统的调整与维修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581265" y="2468880"/>
            <a:ext cx="4796790" cy="368300"/>
          </a:xfrm>
          <a:prstGeom prst="rect">
            <a:avLst/>
          </a:prstGeom>
          <a:noFill/>
        </p:spPr>
        <p:txBody>
          <a:bodyPr wrap="square" rtlCol="0">
            <a:spAutoFit/>
          </a:bodyPr>
          <a:lstStyle/>
          <a:p>
            <a:pPr fontAlgn="auto">
              <a:spcBef>
                <a:spcPts val="0"/>
              </a:spcBef>
              <a:spcAft>
                <a:spcPts val="0"/>
              </a:spcAft>
            </a:pPr>
            <a:r>
              <a:rPr lang="zh-CN" altLang="en-US" b="1" dirty="0" smtClean="0">
                <a:solidFill>
                  <a:schemeClr val="bg1"/>
                </a:solidFill>
                <a:latin typeface="微软雅黑" panose="020B0503020204020204" pitchFamily="34" charset="-122"/>
                <a:ea typeface="微软雅黑" panose="020B0503020204020204" pitchFamily="34" charset="-122"/>
              </a:rPr>
              <a:t>典型西门子（</a:t>
            </a:r>
            <a:r>
              <a:rPr lang="en-US" altLang="zh-CN" b="1" dirty="0" smtClean="0">
                <a:solidFill>
                  <a:schemeClr val="bg1"/>
                </a:solidFill>
                <a:latin typeface="微软雅黑" panose="020B0503020204020204" pitchFamily="34" charset="-122"/>
                <a:ea typeface="微软雅黑" panose="020B0503020204020204" pitchFamily="34" charset="-122"/>
              </a:rPr>
              <a:t>SIEMENS</a:t>
            </a:r>
            <a:r>
              <a:rPr lang="zh-CN" altLang="en-US" b="1" dirty="0" smtClean="0">
                <a:solidFill>
                  <a:schemeClr val="bg1"/>
                </a:solidFill>
                <a:latin typeface="微软雅黑" panose="020B0503020204020204" pitchFamily="34" charset="-122"/>
                <a:ea typeface="微软雅黑" panose="020B0503020204020204" pitchFamily="34" charset="-122"/>
              </a:rPr>
              <a:t>）系统报警诊断技术</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1" name="椭圆 34"/>
          <p:cNvSpPr/>
          <p:nvPr/>
        </p:nvSpPr>
        <p:spPr>
          <a:xfrm rot="5400000">
            <a:off x="6469145" y="2064810"/>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w="25400" cap="flat" cmpd="sng" algn="ctr">
            <a:noFill/>
            <a:prstDash val="solid"/>
          </a:ln>
          <a:effectLst>
            <a:outerShdw blurRad="57785" dist="33020" dir="3180000" algn="ctr">
              <a:srgbClr val="000000">
                <a:alpha val="3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62" name="组合 61"/>
          <p:cNvGrpSpPr/>
          <p:nvPr/>
        </p:nvGrpSpPr>
        <p:grpSpPr>
          <a:xfrm rot="16200000">
            <a:off x="5066928" y="2041103"/>
            <a:ext cx="902720" cy="1172844"/>
            <a:chOff x="4020870" y="2194485"/>
            <a:chExt cx="1102258" cy="1432090"/>
          </a:xfrm>
          <a:solidFill>
            <a:schemeClr val="accent1"/>
          </a:solidFill>
          <a:effectLst>
            <a:outerShdw blurRad="444500" dist="63500" dir="8100000" algn="ctr" rotWithShape="0">
              <a:sysClr val="windowText" lastClr="000000">
                <a:alpha val="50000"/>
              </a:sysClr>
            </a:outerShdw>
          </a:effectLst>
          <a:scene3d>
            <a:camera prst="orthographicFront">
              <a:rot lat="0" lon="0" rev="0"/>
            </a:camera>
            <a:lightRig rig="brightRoom" dir="t">
              <a:rot lat="0" lon="0" rev="600000"/>
            </a:lightRig>
          </a:scene3d>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w="25400" cap="flat" cmpd="sng" algn="ctr">
              <a:noFill/>
              <a:prstDash val="solid"/>
            </a:ln>
            <a:effectLst>
              <a:outerShdw blurRad="57785" dist="33020" dir="3180000" algn="ctr">
                <a:srgbClr val="000000">
                  <a:alpha val="30000"/>
                </a:srgbClr>
              </a:outerShdw>
            </a:effectLst>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67" name="KSO_Shape"/>
          <p:cNvSpPr/>
          <p:nvPr/>
        </p:nvSpPr>
        <p:spPr bwMode="auto">
          <a:xfrm>
            <a:off x="5387432" y="2408110"/>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68" name="KSO_Shape"/>
          <p:cNvSpPr/>
          <p:nvPr/>
        </p:nvSpPr>
        <p:spPr bwMode="auto">
          <a:xfrm>
            <a:off x="5947225" y="3458558"/>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69" name="KSO_Shape"/>
          <p:cNvSpPr/>
          <p:nvPr/>
        </p:nvSpPr>
        <p:spPr bwMode="auto">
          <a:xfrm>
            <a:off x="5382361" y="4567949"/>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70" name="KSO_Shape"/>
          <p:cNvSpPr/>
          <p:nvPr/>
        </p:nvSpPr>
        <p:spPr bwMode="auto">
          <a:xfrm>
            <a:off x="6510247" y="2448044"/>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endParaRPr>
          </a:p>
        </p:txBody>
      </p:sp>
      <p:sp>
        <p:nvSpPr>
          <p:cNvPr id="71" name="KSO_Shape"/>
          <p:cNvSpPr/>
          <p:nvPr/>
        </p:nvSpPr>
        <p:spPr bwMode="auto">
          <a:xfrm>
            <a:off x="7079894" y="3444808"/>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dirty="0">
              <a:solidFill>
                <a:prstClr val="black"/>
              </a:solidFill>
              <a:latin typeface="Calibri" panose="020F0502020204030204"/>
              <a:ea typeface="微软雅黑" panose="020B0503020204020204" pitchFamily="34" charset="-122"/>
            </a:endParaRPr>
          </a:p>
        </p:txBody>
      </p:sp>
      <p:sp>
        <p:nvSpPr>
          <p:cNvPr id="72" name="KSO_Shape"/>
          <p:cNvSpPr/>
          <p:nvPr/>
        </p:nvSpPr>
        <p:spPr>
          <a:xfrm>
            <a:off x="6537628" y="4576192"/>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ysClr val="window" lastClr="FFFFFF"/>
          </a:solidFill>
          <a:ln w="25400" cap="flat" cmpd="sng" algn="ctr">
            <a:noFill/>
            <a:prstDash val="solid"/>
          </a:ln>
          <a:effectLst/>
        </p:spPr>
        <p:txBody>
          <a:bodyPr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pic>
        <p:nvPicPr>
          <p:cNvPr id="73"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pic>
        <p:nvPicPr>
          <p:cNvPr id="28"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20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300"/>
                                        <p:tgtEl>
                                          <p:spTgt spid="59"/>
                                        </p:tgtEl>
                                        <p:attrNameLst>
                                          <p:attrName>ppt_x</p:attrName>
                                        </p:attrNameLst>
                                      </p:cBhvr>
                                      <p:tavLst>
                                        <p:tav tm="0">
                                          <p:val>
                                            <p:strVal val="#ppt_x-#ppt_w*1.125000"/>
                                          </p:val>
                                        </p:tav>
                                        <p:tav tm="100000">
                                          <p:val>
                                            <p:strVal val="#ppt_x"/>
                                          </p:val>
                                        </p:tav>
                                      </p:tavLst>
                                    </p:anim>
                                    <p:animEffect transition="in" filter="wipe(right)">
                                      <p:cBhvr>
                                        <p:cTn id="12" dur="300"/>
                                        <p:tgtEl>
                                          <p:spTgt spid="59"/>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500" fill="hold"/>
                                        <p:tgtEl>
                                          <p:spTgt spid="61"/>
                                        </p:tgtEl>
                                        <p:attrNameLst>
                                          <p:attrName>ppt_x</p:attrName>
                                        </p:attrNameLst>
                                      </p:cBhvr>
                                      <p:tavLst>
                                        <p:tav tm="0">
                                          <p:val>
                                            <p:strVal val="1+#ppt_w/2"/>
                                          </p:val>
                                        </p:tav>
                                        <p:tav tm="100000">
                                          <p:val>
                                            <p:strVal val="#ppt_x"/>
                                          </p:val>
                                        </p:tav>
                                      </p:tavLst>
                                    </p:anim>
                                    <p:anim calcmode="lin" valueType="num">
                                      <p:cBhvr additive="base">
                                        <p:cTn id="17" dur="500" fill="hold"/>
                                        <p:tgtEl>
                                          <p:spTgt spid="61"/>
                                        </p:tgtEl>
                                        <p:attrNameLst>
                                          <p:attrName>ppt_y</p:attrName>
                                        </p:attrNameLst>
                                      </p:cBhvr>
                                      <p:tavLst>
                                        <p:tav tm="0">
                                          <p:val>
                                            <p:strVal val="#ppt_y"/>
                                          </p:val>
                                        </p:tav>
                                        <p:tav tm="100000">
                                          <p:val>
                                            <p:strVal val="#ppt_y"/>
                                          </p:val>
                                        </p:tav>
                                      </p:tavLst>
                                    </p:anim>
                                  </p:childTnLst>
                                </p:cTn>
                              </p:par>
                              <p:par>
                                <p:cTn id="18" presetID="12" presetClass="entr" presetSubtype="2" fill="hold" grpId="0" nodeType="withEffect">
                                  <p:stCondLst>
                                    <p:cond delay="2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300"/>
                                        <p:tgtEl>
                                          <p:spTgt spid="60"/>
                                        </p:tgtEl>
                                        <p:attrNameLst>
                                          <p:attrName>ppt_x</p:attrName>
                                        </p:attrNameLst>
                                      </p:cBhvr>
                                      <p:tavLst>
                                        <p:tav tm="0">
                                          <p:val>
                                            <p:strVal val="#ppt_x+#ppt_w*1.125000"/>
                                          </p:val>
                                        </p:tav>
                                        <p:tav tm="100000">
                                          <p:val>
                                            <p:strVal val="#ppt_x"/>
                                          </p:val>
                                        </p:tav>
                                      </p:tavLst>
                                    </p:anim>
                                    <p:animEffect transition="in" filter="wipe(left)">
                                      <p:cBhvr>
                                        <p:cTn id="21" dur="300"/>
                                        <p:tgtEl>
                                          <p:spTgt spid="60"/>
                                        </p:tgtEl>
                                      </p:cBhvr>
                                    </p:animEffect>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0-#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12" presetClass="entr" presetSubtype="8" fill="hold" grpId="0" nodeType="withEffect">
                                  <p:stCondLst>
                                    <p:cond delay="20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300"/>
                                        <p:tgtEl>
                                          <p:spTgt spid="43"/>
                                        </p:tgtEl>
                                        <p:attrNameLst>
                                          <p:attrName>ppt_x</p:attrName>
                                        </p:attrNameLst>
                                      </p:cBhvr>
                                      <p:tavLst>
                                        <p:tav tm="0">
                                          <p:val>
                                            <p:strVal val="#ppt_x-#ppt_w*1.125000"/>
                                          </p:val>
                                        </p:tav>
                                        <p:tav tm="100000">
                                          <p:val>
                                            <p:strVal val="#ppt_x"/>
                                          </p:val>
                                        </p:tav>
                                      </p:tavLst>
                                    </p:anim>
                                    <p:animEffect transition="in" filter="wipe(right)">
                                      <p:cBhvr>
                                        <p:cTn id="30" dur="300"/>
                                        <p:tgtEl>
                                          <p:spTgt spid="43"/>
                                        </p:tgtEl>
                                      </p:cBhvr>
                                    </p:animEffect>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1+#ppt_w/2"/>
                                          </p:val>
                                        </p:tav>
                                        <p:tav tm="100000">
                                          <p:val>
                                            <p:strVal val="#ppt_x"/>
                                          </p:val>
                                        </p:tav>
                                      </p:tavLst>
                                    </p:anim>
                                    <p:anim calcmode="lin" valueType="num">
                                      <p:cBhvr additive="base">
                                        <p:cTn id="35" dur="500" fill="hold"/>
                                        <p:tgtEl>
                                          <p:spTgt spid="48"/>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300"/>
                                        <p:tgtEl>
                                          <p:spTgt spid="45"/>
                                        </p:tgtEl>
                                        <p:attrNameLst>
                                          <p:attrName>ppt_x</p:attrName>
                                        </p:attrNameLst>
                                      </p:cBhvr>
                                      <p:tavLst>
                                        <p:tav tm="0">
                                          <p:val>
                                            <p:strVal val="#ppt_x+#ppt_w*1.125000"/>
                                          </p:val>
                                        </p:tav>
                                        <p:tav tm="100000">
                                          <p:val>
                                            <p:strVal val="#ppt_x"/>
                                          </p:val>
                                        </p:tav>
                                      </p:tavLst>
                                    </p:anim>
                                    <p:animEffect transition="in" filter="wipe(left)">
                                      <p:cBhvr>
                                        <p:cTn id="39" dur="300"/>
                                        <p:tgtEl>
                                          <p:spTgt spid="45"/>
                                        </p:tgtEl>
                                      </p:cBhvr>
                                    </p:animEffect>
                                  </p:childTnLst>
                                </p:cTn>
                              </p:par>
                            </p:childTnLst>
                          </p:cTn>
                        </p:par>
                        <p:par>
                          <p:cTn id="40" fill="hold">
                            <p:stCondLst>
                              <p:cond delay="2000"/>
                            </p:stCondLst>
                            <p:childTnLst>
                              <p:par>
                                <p:cTn id="41" presetID="2" presetClass="entr" presetSubtype="8"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0-#ppt_w/2"/>
                                          </p:val>
                                        </p:tav>
                                        <p:tav tm="100000">
                                          <p:val>
                                            <p:strVal val="#ppt_x"/>
                                          </p:val>
                                        </p:tav>
                                      </p:tavLst>
                                    </p:anim>
                                    <p:anim calcmode="lin" valueType="num">
                                      <p:cBhvr additive="base">
                                        <p:cTn id="44" dur="500" fill="hold"/>
                                        <p:tgtEl>
                                          <p:spTgt spid="52"/>
                                        </p:tgtEl>
                                        <p:attrNameLst>
                                          <p:attrName>ppt_y</p:attrName>
                                        </p:attrNameLst>
                                      </p:cBhvr>
                                      <p:tavLst>
                                        <p:tav tm="0">
                                          <p:val>
                                            <p:strVal val="#ppt_y"/>
                                          </p:val>
                                        </p:tav>
                                        <p:tav tm="100000">
                                          <p:val>
                                            <p:strVal val="#ppt_y"/>
                                          </p:val>
                                        </p:tav>
                                      </p:tavLst>
                                    </p:anim>
                                  </p:childTnLst>
                                </p:cTn>
                              </p:par>
                              <p:par>
                                <p:cTn id="45" presetID="12" presetClass="entr" presetSubtype="8" fill="hold" grpId="0" nodeType="withEffect">
                                  <p:stCondLst>
                                    <p:cond delay="2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300"/>
                                        <p:tgtEl>
                                          <p:spTgt spid="44"/>
                                        </p:tgtEl>
                                        <p:attrNameLst>
                                          <p:attrName>ppt_x</p:attrName>
                                        </p:attrNameLst>
                                      </p:cBhvr>
                                      <p:tavLst>
                                        <p:tav tm="0">
                                          <p:val>
                                            <p:strVal val="#ppt_x-#ppt_w*1.125000"/>
                                          </p:val>
                                        </p:tav>
                                        <p:tav tm="100000">
                                          <p:val>
                                            <p:strVal val="#ppt_x"/>
                                          </p:val>
                                        </p:tav>
                                      </p:tavLst>
                                    </p:anim>
                                    <p:animEffect transition="in" filter="wipe(right)">
                                      <p:cBhvr>
                                        <p:cTn id="48" dur="300"/>
                                        <p:tgtEl>
                                          <p:spTgt spid="44"/>
                                        </p:tgtEl>
                                      </p:cBhvr>
                                    </p:animEffect>
                                  </p:childTnLst>
                                </p:cTn>
                              </p:par>
                            </p:childTnLst>
                          </p:cTn>
                        </p:par>
                        <p:par>
                          <p:cTn id="49" fill="hold">
                            <p:stCondLst>
                              <p:cond delay="2500"/>
                            </p:stCondLst>
                            <p:childTnLst>
                              <p:par>
                                <p:cTn id="50" presetID="2" presetClass="entr" presetSubtype="2"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additive="base">
                                        <p:cTn id="52" dur="500" fill="hold"/>
                                        <p:tgtEl>
                                          <p:spTgt spid="51"/>
                                        </p:tgtEl>
                                        <p:attrNameLst>
                                          <p:attrName>ppt_x</p:attrName>
                                        </p:attrNameLst>
                                      </p:cBhvr>
                                      <p:tavLst>
                                        <p:tav tm="0">
                                          <p:val>
                                            <p:strVal val="1+#ppt_w/2"/>
                                          </p:val>
                                        </p:tav>
                                        <p:tav tm="100000">
                                          <p:val>
                                            <p:strVal val="#ppt_x"/>
                                          </p:val>
                                        </p:tav>
                                      </p:tavLst>
                                    </p:anim>
                                    <p:anim calcmode="lin" valueType="num">
                                      <p:cBhvr additive="base">
                                        <p:cTn id="53" dur="500" fill="hold"/>
                                        <p:tgtEl>
                                          <p:spTgt spid="51"/>
                                        </p:tgtEl>
                                        <p:attrNameLst>
                                          <p:attrName>ppt_y</p:attrName>
                                        </p:attrNameLst>
                                      </p:cBhvr>
                                      <p:tavLst>
                                        <p:tav tm="0">
                                          <p:val>
                                            <p:strVal val="#ppt_y"/>
                                          </p:val>
                                        </p:tav>
                                        <p:tav tm="100000">
                                          <p:val>
                                            <p:strVal val="#ppt_y"/>
                                          </p:val>
                                        </p:tav>
                                      </p:tavLst>
                                    </p:anim>
                                  </p:childTnLst>
                                </p:cTn>
                              </p:par>
                              <p:par>
                                <p:cTn id="54" presetID="12" presetClass="entr" presetSubtype="2" fill="hold" grpId="0" nodeType="withEffect">
                                  <p:stCondLst>
                                    <p:cond delay="2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300"/>
                                        <p:tgtEl>
                                          <p:spTgt spid="46"/>
                                        </p:tgtEl>
                                        <p:attrNameLst>
                                          <p:attrName>ppt_x</p:attrName>
                                        </p:attrNameLst>
                                      </p:cBhvr>
                                      <p:tavLst>
                                        <p:tav tm="0">
                                          <p:val>
                                            <p:strVal val="#ppt_x+#ppt_w*1.125000"/>
                                          </p:val>
                                        </p:tav>
                                        <p:tav tm="100000">
                                          <p:val>
                                            <p:strVal val="#ppt_x"/>
                                          </p:val>
                                        </p:tav>
                                      </p:tavLst>
                                    </p:anim>
                                    <p:animEffect transition="in" filter="wipe(left)">
                                      <p:cBhvr>
                                        <p:cTn id="57" dur="300"/>
                                        <p:tgtEl>
                                          <p:spTgt spid="46"/>
                                        </p:tgtEl>
                                      </p:cBhvr>
                                    </p:animEffect>
                                  </p:childTnLst>
                                </p:cTn>
                              </p:par>
                            </p:childTnLst>
                          </p:cTn>
                        </p:par>
                        <p:par>
                          <p:cTn id="58" fill="hold">
                            <p:stCondLst>
                              <p:cond delay="3000"/>
                            </p:stCondLst>
                            <p:childTnLst>
                              <p:par>
                                <p:cTn id="59" presetID="53" presetClass="entr" presetSubtype="528" fill="hold" grpId="0" nodeType="after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p:cTn id="61" dur="500" fill="hold"/>
                                        <p:tgtEl>
                                          <p:spTgt spid="70"/>
                                        </p:tgtEl>
                                        <p:attrNameLst>
                                          <p:attrName>ppt_w</p:attrName>
                                        </p:attrNameLst>
                                      </p:cBhvr>
                                      <p:tavLst>
                                        <p:tav tm="0">
                                          <p:val>
                                            <p:fltVal val="0"/>
                                          </p:val>
                                        </p:tav>
                                        <p:tav tm="100000">
                                          <p:val>
                                            <p:strVal val="#ppt_w"/>
                                          </p:val>
                                        </p:tav>
                                      </p:tavLst>
                                    </p:anim>
                                    <p:anim calcmode="lin" valueType="num">
                                      <p:cBhvr>
                                        <p:cTn id="62" dur="500" fill="hold"/>
                                        <p:tgtEl>
                                          <p:spTgt spid="70"/>
                                        </p:tgtEl>
                                        <p:attrNameLst>
                                          <p:attrName>ppt_h</p:attrName>
                                        </p:attrNameLst>
                                      </p:cBhvr>
                                      <p:tavLst>
                                        <p:tav tm="0">
                                          <p:val>
                                            <p:fltVal val="0"/>
                                          </p:val>
                                        </p:tav>
                                        <p:tav tm="100000">
                                          <p:val>
                                            <p:strVal val="#ppt_h"/>
                                          </p:val>
                                        </p:tav>
                                      </p:tavLst>
                                    </p:anim>
                                    <p:animEffect transition="in" filter="fade">
                                      <p:cBhvr>
                                        <p:cTn id="63" dur="500"/>
                                        <p:tgtEl>
                                          <p:spTgt spid="70"/>
                                        </p:tgtEl>
                                      </p:cBhvr>
                                    </p:animEffect>
                                    <p:anim calcmode="lin" valueType="num">
                                      <p:cBhvr>
                                        <p:cTn id="64" dur="500" fill="hold"/>
                                        <p:tgtEl>
                                          <p:spTgt spid="70"/>
                                        </p:tgtEl>
                                        <p:attrNameLst>
                                          <p:attrName>ppt_x</p:attrName>
                                        </p:attrNameLst>
                                      </p:cBhvr>
                                      <p:tavLst>
                                        <p:tav tm="0">
                                          <p:val>
                                            <p:fltVal val="0.5"/>
                                          </p:val>
                                        </p:tav>
                                        <p:tav tm="100000">
                                          <p:val>
                                            <p:strVal val="#ppt_x"/>
                                          </p:val>
                                        </p:tav>
                                      </p:tavLst>
                                    </p:anim>
                                    <p:anim calcmode="lin" valueType="num">
                                      <p:cBhvr>
                                        <p:cTn id="65" dur="500" fill="hold"/>
                                        <p:tgtEl>
                                          <p:spTgt spid="70"/>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100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anim calcmode="lin" valueType="num">
                                      <p:cBhvr>
                                        <p:cTn id="71" dur="500" fill="hold"/>
                                        <p:tgtEl>
                                          <p:spTgt spid="67"/>
                                        </p:tgtEl>
                                        <p:attrNameLst>
                                          <p:attrName>ppt_x</p:attrName>
                                        </p:attrNameLst>
                                      </p:cBhvr>
                                      <p:tavLst>
                                        <p:tav tm="0">
                                          <p:val>
                                            <p:fltVal val="0.5"/>
                                          </p:val>
                                        </p:tav>
                                        <p:tav tm="100000">
                                          <p:val>
                                            <p:strVal val="#ppt_x"/>
                                          </p:val>
                                        </p:tav>
                                      </p:tavLst>
                                    </p:anim>
                                    <p:anim calcmode="lin" valueType="num">
                                      <p:cBhvr>
                                        <p:cTn id="72" dur="500" fill="hold"/>
                                        <p:tgtEl>
                                          <p:spTgt spid="67"/>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8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par>
                                <p:cTn id="80" presetID="53" presetClass="entr" presetSubtype="528" fill="hold" grpId="0" nodeType="withEffect">
                                  <p:stCondLst>
                                    <p:cond delay="600"/>
                                  </p:stCondLst>
                                  <p:childTnLst>
                                    <p:set>
                                      <p:cBhvr>
                                        <p:cTn id="81" dur="1" fill="hold">
                                          <p:stCondLst>
                                            <p:cond delay="0"/>
                                          </p:stCondLst>
                                        </p:cTn>
                                        <p:tgtEl>
                                          <p:spTgt spid="69"/>
                                        </p:tgtEl>
                                        <p:attrNameLst>
                                          <p:attrName>style.visibility</p:attrName>
                                        </p:attrNameLst>
                                      </p:cBhvr>
                                      <p:to>
                                        <p:strVal val="visible"/>
                                      </p:to>
                                    </p:set>
                                    <p:anim calcmode="lin" valueType="num">
                                      <p:cBhvr>
                                        <p:cTn id="82" dur="500" fill="hold"/>
                                        <p:tgtEl>
                                          <p:spTgt spid="69"/>
                                        </p:tgtEl>
                                        <p:attrNameLst>
                                          <p:attrName>ppt_w</p:attrName>
                                        </p:attrNameLst>
                                      </p:cBhvr>
                                      <p:tavLst>
                                        <p:tav tm="0">
                                          <p:val>
                                            <p:fltVal val="0"/>
                                          </p:val>
                                        </p:tav>
                                        <p:tav tm="100000">
                                          <p:val>
                                            <p:strVal val="#ppt_w"/>
                                          </p:val>
                                        </p:tav>
                                      </p:tavLst>
                                    </p:anim>
                                    <p:anim calcmode="lin" valueType="num">
                                      <p:cBhvr>
                                        <p:cTn id="83" dur="500" fill="hold"/>
                                        <p:tgtEl>
                                          <p:spTgt spid="69"/>
                                        </p:tgtEl>
                                        <p:attrNameLst>
                                          <p:attrName>ppt_h</p:attrName>
                                        </p:attrNameLst>
                                      </p:cBhvr>
                                      <p:tavLst>
                                        <p:tav tm="0">
                                          <p:val>
                                            <p:fltVal val="0"/>
                                          </p:val>
                                        </p:tav>
                                        <p:tav tm="100000">
                                          <p:val>
                                            <p:strVal val="#ppt_h"/>
                                          </p:val>
                                        </p:tav>
                                      </p:tavLst>
                                    </p:anim>
                                    <p:animEffect transition="in" filter="fade">
                                      <p:cBhvr>
                                        <p:cTn id="84" dur="500"/>
                                        <p:tgtEl>
                                          <p:spTgt spid="69"/>
                                        </p:tgtEl>
                                      </p:cBhvr>
                                    </p:animEffect>
                                    <p:anim calcmode="lin" valueType="num">
                                      <p:cBhvr>
                                        <p:cTn id="85" dur="500" fill="hold"/>
                                        <p:tgtEl>
                                          <p:spTgt spid="69"/>
                                        </p:tgtEl>
                                        <p:attrNameLst>
                                          <p:attrName>ppt_x</p:attrName>
                                        </p:attrNameLst>
                                      </p:cBhvr>
                                      <p:tavLst>
                                        <p:tav tm="0">
                                          <p:val>
                                            <p:fltVal val="0.5"/>
                                          </p:val>
                                        </p:tav>
                                        <p:tav tm="100000">
                                          <p:val>
                                            <p:strVal val="#ppt_x"/>
                                          </p:val>
                                        </p:tav>
                                      </p:tavLst>
                                    </p:anim>
                                    <p:anim calcmode="lin" valueType="num">
                                      <p:cBhvr>
                                        <p:cTn id="86" dur="500" fill="hold"/>
                                        <p:tgtEl>
                                          <p:spTgt spid="69"/>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200"/>
                                  </p:stCondLst>
                                  <p:childTnLst>
                                    <p:set>
                                      <p:cBhvr>
                                        <p:cTn id="88" dur="1" fill="hold">
                                          <p:stCondLst>
                                            <p:cond delay="0"/>
                                          </p:stCondLst>
                                        </p:cTn>
                                        <p:tgtEl>
                                          <p:spTgt spid="71"/>
                                        </p:tgtEl>
                                        <p:attrNameLst>
                                          <p:attrName>style.visibility</p:attrName>
                                        </p:attrNameLst>
                                      </p:cBhvr>
                                      <p:to>
                                        <p:strVal val="visible"/>
                                      </p:to>
                                    </p:set>
                                    <p:anim calcmode="lin" valueType="num">
                                      <p:cBhvr>
                                        <p:cTn id="89" dur="500" fill="hold"/>
                                        <p:tgtEl>
                                          <p:spTgt spid="71"/>
                                        </p:tgtEl>
                                        <p:attrNameLst>
                                          <p:attrName>ppt_w</p:attrName>
                                        </p:attrNameLst>
                                      </p:cBhvr>
                                      <p:tavLst>
                                        <p:tav tm="0">
                                          <p:val>
                                            <p:fltVal val="0"/>
                                          </p:val>
                                        </p:tav>
                                        <p:tav tm="100000">
                                          <p:val>
                                            <p:strVal val="#ppt_w"/>
                                          </p:val>
                                        </p:tav>
                                      </p:tavLst>
                                    </p:anim>
                                    <p:anim calcmode="lin" valueType="num">
                                      <p:cBhvr>
                                        <p:cTn id="90" dur="500" fill="hold"/>
                                        <p:tgtEl>
                                          <p:spTgt spid="71"/>
                                        </p:tgtEl>
                                        <p:attrNameLst>
                                          <p:attrName>ppt_h</p:attrName>
                                        </p:attrNameLst>
                                      </p:cBhvr>
                                      <p:tavLst>
                                        <p:tav tm="0">
                                          <p:val>
                                            <p:fltVal val="0"/>
                                          </p:val>
                                        </p:tav>
                                        <p:tav tm="100000">
                                          <p:val>
                                            <p:strVal val="#ppt_h"/>
                                          </p:val>
                                        </p:tav>
                                      </p:tavLst>
                                    </p:anim>
                                    <p:animEffect transition="in" filter="fade">
                                      <p:cBhvr>
                                        <p:cTn id="91" dur="500"/>
                                        <p:tgtEl>
                                          <p:spTgt spid="71"/>
                                        </p:tgtEl>
                                      </p:cBhvr>
                                    </p:animEffect>
                                    <p:anim calcmode="lin" valueType="num">
                                      <p:cBhvr>
                                        <p:cTn id="92" dur="500" fill="hold"/>
                                        <p:tgtEl>
                                          <p:spTgt spid="71"/>
                                        </p:tgtEl>
                                        <p:attrNameLst>
                                          <p:attrName>ppt_x</p:attrName>
                                        </p:attrNameLst>
                                      </p:cBhvr>
                                      <p:tavLst>
                                        <p:tav tm="0">
                                          <p:val>
                                            <p:fltVal val="0.5"/>
                                          </p:val>
                                        </p:tav>
                                        <p:tav tm="100000">
                                          <p:val>
                                            <p:strVal val="#ppt_x"/>
                                          </p:val>
                                        </p:tav>
                                      </p:tavLst>
                                    </p:anim>
                                    <p:anim calcmode="lin" valueType="num">
                                      <p:cBhvr>
                                        <p:cTn id="93" dur="500" fill="hold"/>
                                        <p:tgtEl>
                                          <p:spTgt spid="71"/>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400"/>
                                  </p:stCondLst>
                                  <p:childTnLst>
                                    <p:set>
                                      <p:cBhvr>
                                        <p:cTn id="95" dur="1" fill="hold">
                                          <p:stCondLst>
                                            <p:cond delay="0"/>
                                          </p:stCondLst>
                                        </p:cTn>
                                        <p:tgtEl>
                                          <p:spTgt spid="72"/>
                                        </p:tgtEl>
                                        <p:attrNameLst>
                                          <p:attrName>style.visibility</p:attrName>
                                        </p:attrNameLst>
                                      </p:cBhvr>
                                      <p:to>
                                        <p:strVal val="visible"/>
                                      </p:to>
                                    </p:set>
                                    <p:anim calcmode="lin" valueType="num">
                                      <p:cBhvr>
                                        <p:cTn id="96" dur="500" fill="hold"/>
                                        <p:tgtEl>
                                          <p:spTgt spid="72"/>
                                        </p:tgtEl>
                                        <p:attrNameLst>
                                          <p:attrName>ppt_w</p:attrName>
                                        </p:attrNameLst>
                                      </p:cBhvr>
                                      <p:tavLst>
                                        <p:tav tm="0">
                                          <p:val>
                                            <p:fltVal val="0"/>
                                          </p:val>
                                        </p:tav>
                                        <p:tav tm="100000">
                                          <p:val>
                                            <p:strVal val="#ppt_w"/>
                                          </p:val>
                                        </p:tav>
                                      </p:tavLst>
                                    </p:anim>
                                    <p:anim calcmode="lin" valueType="num">
                                      <p:cBhvr>
                                        <p:cTn id="97" dur="500" fill="hold"/>
                                        <p:tgtEl>
                                          <p:spTgt spid="72"/>
                                        </p:tgtEl>
                                        <p:attrNameLst>
                                          <p:attrName>ppt_h</p:attrName>
                                        </p:attrNameLst>
                                      </p:cBhvr>
                                      <p:tavLst>
                                        <p:tav tm="0">
                                          <p:val>
                                            <p:fltVal val="0"/>
                                          </p:val>
                                        </p:tav>
                                        <p:tav tm="100000">
                                          <p:val>
                                            <p:strVal val="#ppt_h"/>
                                          </p:val>
                                        </p:tav>
                                      </p:tavLst>
                                    </p:anim>
                                    <p:animEffect transition="in" filter="fade">
                                      <p:cBhvr>
                                        <p:cTn id="98" dur="500"/>
                                        <p:tgtEl>
                                          <p:spTgt spid="72"/>
                                        </p:tgtEl>
                                      </p:cBhvr>
                                    </p:animEffect>
                                    <p:anim calcmode="lin" valueType="num">
                                      <p:cBhvr>
                                        <p:cTn id="99" dur="500" fill="hold"/>
                                        <p:tgtEl>
                                          <p:spTgt spid="72"/>
                                        </p:tgtEl>
                                        <p:attrNameLst>
                                          <p:attrName>ppt_x</p:attrName>
                                        </p:attrNameLst>
                                      </p:cBhvr>
                                      <p:tavLst>
                                        <p:tav tm="0">
                                          <p:val>
                                            <p:fltVal val="0.5"/>
                                          </p:val>
                                        </p:tav>
                                        <p:tav tm="100000">
                                          <p:val>
                                            <p:strVal val="#ppt_x"/>
                                          </p:val>
                                        </p:tav>
                                      </p:tavLst>
                                    </p:anim>
                                    <p:anim calcmode="lin" valueType="num">
                                      <p:cBhvr>
                                        <p:cTn id="100" dur="500" fill="hold"/>
                                        <p:tgtEl>
                                          <p:spTgt spid="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51" grpId="0" animBg="1"/>
      <p:bldP spid="59" grpId="0"/>
      <p:bldP spid="60" grpId="0"/>
      <p:bldP spid="61" grpId="0" animBg="1"/>
      <p:bldP spid="67" grpId="0" animBg="1"/>
      <p:bldP spid="68" grpId="0" animBg="1"/>
      <p:bldP spid="69"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SubTitle_1"/>
          <p:cNvSpPr/>
          <p:nvPr>
            <p:custDataLst>
              <p:tags r:id="rId2"/>
            </p:custDataLst>
          </p:nvPr>
        </p:nvSpPr>
        <p:spPr>
          <a:xfrm>
            <a:off x="5379974" y="2362542"/>
            <a:ext cx="4012975" cy="74235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7925" tIns="0" rIns="0" bIns="0" rtlCol="0" anchor="ctr" anchorCtr="0">
            <a:noAutofit/>
          </a:bodyPr>
          <a:lstStyle/>
          <a:p>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公司介绍</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MH_Other_1"/>
          <p:cNvSpPr txBox="1"/>
          <p:nvPr>
            <p:custDataLst>
              <p:tags r:id="rId3"/>
            </p:custDataLst>
          </p:nvPr>
        </p:nvSpPr>
        <p:spPr>
          <a:xfrm flipH="1">
            <a:off x="5595602" y="2411037"/>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01</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19" name="MH_SubTitle_2"/>
          <p:cNvSpPr/>
          <p:nvPr>
            <p:custDataLst>
              <p:tags r:id="rId4"/>
            </p:custDataLst>
          </p:nvPr>
        </p:nvSpPr>
        <p:spPr>
          <a:xfrm flipH="1">
            <a:off x="3465802" y="3355942"/>
            <a:ext cx="4011444" cy="74120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323982" tIns="0" rIns="0" bIns="0" rtlCol="0" anchor="ctr">
            <a:noAutofit/>
          </a:bodyPr>
          <a:lstStyle/>
          <a:p>
            <a:pPr lvl="0"/>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课程介绍</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MH_Other_2"/>
          <p:cNvSpPr txBox="1"/>
          <p:nvPr>
            <p:custDataLst>
              <p:tags r:id="rId5"/>
            </p:custDataLst>
          </p:nvPr>
        </p:nvSpPr>
        <p:spPr>
          <a:xfrm flipH="1">
            <a:off x="6441443" y="3403863"/>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02</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12" name="MH_SubTitle_1"/>
          <p:cNvSpPr/>
          <p:nvPr>
            <p:custDataLst>
              <p:tags r:id="rId6"/>
            </p:custDataLst>
          </p:nvPr>
        </p:nvSpPr>
        <p:spPr>
          <a:xfrm>
            <a:off x="5379974" y="4290940"/>
            <a:ext cx="4012975" cy="742357"/>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1367925" tIns="0" rIns="0" bIns="0" rtlCol="0" anchor="ctr" anchorCtr="0">
            <a:noAutofit/>
          </a:bodyPr>
          <a:lstStyle/>
          <a:p>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权威专家</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_1"/>
          <p:cNvSpPr txBox="1"/>
          <p:nvPr>
            <p:custDataLst>
              <p:tags r:id="rId7"/>
            </p:custDataLst>
          </p:nvPr>
        </p:nvSpPr>
        <p:spPr>
          <a:xfrm flipH="1">
            <a:off x="5595602" y="4339435"/>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03</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21" name="MH_SubTitle_2"/>
          <p:cNvSpPr/>
          <p:nvPr>
            <p:custDataLst>
              <p:tags r:id="rId8"/>
            </p:custDataLst>
          </p:nvPr>
        </p:nvSpPr>
        <p:spPr>
          <a:xfrm flipH="1">
            <a:off x="3465802" y="5284340"/>
            <a:ext cx="4011444" cy="741208"/>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323982" tIns="0" rIns="0" bIns="0" rtlCol="0" anchor="ctr">
            <a:noAutofit/>
          </a:bodyPr>
          <a:lstStyle/>
          <a:p>
            <a:pPr lvl="0"/>
            <a:r>
              <a:rPr lang="zh-CN" alt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学员风采</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_2"/>
          <p:cNvSpPr txBox="1"/>
          <p:nvPr>
            <p:custDataLst>
              <p:tags r:id="rId9"/>
            </p:custDataLst>
          </p:nvPr>
        </p:nvSpPr>
        <p:spPr>
          <a:xfrm flipH="1">
            <a:off x="6441443" y="5332260"/>
            <a:ext cx="845841" cy="615425"/>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en-US" altLang="zh-CN" sz="4000" dirty="0">
                <a:solidFill>
                  <a:schemeClr val="bg1"/>
                </a:solidFill>
                <a:latin typeface="Arial" panose="020B0604020202020204" pitchFamily="34" charset="0"/>
                <a:cs typeface="Times New Roman" panose="02020603050405020304" pitchFamily="18" charset="0"/>
                <a:sym typeface="Arial" panose="020B0604020202020204" pitchFamily="34" charset="0"/>
              </a:rPr>
              <a:t>04</a:t>
            </a:r>
            <a:endParaRPr lang="zh-CN" altLang="en-US" sz="4000" dirty="0">
              <a:solidFill>
                <a:schemeClr val="bg1"/>
              </a:solidFill>
              <a:latin typeface="Arial" panose="020B0604020202020204" pitchFamily="34" charset="0"/>
              <a:cs typeface="Times New Roman" panose="02020603050405020304" pitchFamily="18" charset="0"/>
              <a:sym typeface="Arial" panose="020B0604020202020204" pitchFamily="34" charset="0"/>
            </a:endParaRPr>
          </a:p>
        </p:txBody>
      </p:sp>
      <p:sp>
        <p:nvSpPr>
          <p:cNvPr id="24" name="MH_Others_1"/>
          <p:cNvSpPr txBox="1"/>
          <p:nvPr>
            <p:custDataLst>
              <p:tags r:id="rId10"/>
            </p:custDataLst>
          </p:nvPr>
        </p:nvSpPr>
        <p:spPr>
          <a:xfrm>
            <a:off x="4269253" y="1061039"/>
            <a:ext cx="1679482" cy="677108"/>
          </a:xfrm>
          <a:prstGeom prst="rect">
            <a:avLst/>
          </a:prstGeom>
          <a:noFill/>
        </p:spPr>
        <p:txBody>
          <a:bodyPr vert="horz" wrap="square" lIns="0" tIns="0" rIns="0" bIns="0" rtlCol="0" anchor="ctr" anchorCtr="0">
            <a:spAutoFit/>
          </a:bodyPr>
          <a:lstStyle/>
          <a:p>
            <a:pPr algn="ctr"/>
            <a:r>
              <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5" name="MH_Others_2"/>
          <p:cNvSpPr txBox="1"/>
          <p:nvPr>
            <p:custDataLst>
              <p:tags r:id="rId11"/>
            </p:custDataLst>
          </p:nvPr>
        </p:nvSpPr>
        <p:spPr>
          <a:xfrm>
            <a:off x="6294160" y="1061059"/>
            <a:ext cx="3170636" cy="677108"/>
          </a:xfrm>
          <a:prstGeom prst="rect">
            <a:avLst/>
          </a:prstGeom>
          <a:noFill/>
        </p:spPr>
        <p:txBody>
          <a:bodyPr wrap="square" lIns="0" tIns="0" rIns="0" bIns="0">
            <a:spAutoFit/>
          </a:bodyPr>
          <a:lstStyle/>
          <a:p>
            <a:pPr algn="ctr">
              <a:defRPr/>
            </a:pPr>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Picture 2" descr="D:\360data\重要数据\桌面\yclogo2.png"/>
          <p:cNvPicPr>
            <a:picLocks noChangeAspect="1" noChangeArrowheads="1"/>
          </p:cNvPicPr>
          <p:nvPr/>
        </p:nvPicPr>
        <p:blipFill>
          <a:blip r:embed="rId14" cstate="print"/>
          <a:srcRect/>
          <a:stretch>
            <a:fillRect/>
          </a:stretch>
        </p:blipFill>
        <p:spPr bwMode="auto">
          <a:xfrm>
            <a:off x="236687" y="5058453"/>
            <a:ext cx="2903193" cy="2174197"/>
          </a:xfrm>
          <a:prstGeom prst="rect">
            <a:avLst/>
          </a:prstGeom>
          <a:noFill/>
        </p:spPr>
      </p:pic>
    </p:spTree>
    <p:custDataLst>
      <p:tags r:id="rId1"/>
    </p:custDataLst>
  </p:cSld>
  <p:clrMapOvr>
    <a:masterClrMapping/>
  </p:clrMapOvr>
  <p:transition spd="slow" advTm="5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by="(-#ppt_w*2)" calcmode="lin" valueType="num">
                                      <p:cBhvr rctx="PPT">
                                        <p:cTn id="7" dur="500" autoRev="1" fill="hold">
                                          <p:stCondLst>
                                            <p:cond delay="0"/>
                                          </p:stCondLst>
                                        </p:cTn>
                                        <p:tgtEl>
                                          <p:spTgt spid="24"/>
                                        </p:tgtEl>
                                        <p:attrNameLst>
                                          <p:attrName>ppt_w</p:attrName>
                                        </p:attrNameLst>
                                      </p:cBhvr>
                                    </p:anim>
                                    <p:anim by="(#ppt_w*0.50)" calcmode="lin" valueType="num">
                                      <p:cBhvr>
                                        <p:cTn id="8" dur="500" decel="50000" autoRev="1" fill="hold">
                                          <p:stCondLst>
                                            <p:cond delay="0"/>
                                          </p:stCondLst>
                                        </p:cTn>
                                        <p:tgtEl>
                                          <p:spTgt spid="24"/>
                                        </p:tgtEl>
                                        <p:attrNameLst>
                                          <p:attrName>ppt_x</p:attrName>
                                        </p:attrNameLst>
                                      </p:cBhvr>
                                    </p:anim>
                                    <p:anim from="(-#ppt_h/2)" to="(#ppt_y)" calcmode="lin" valueType="num">
                                      <p:cBhvr>
                                        <p:cTn id="9" dur="1000" fill="hold">
                                          <p:stCondLst>
                                            <p:cond delay="0"/>
                                          </p:stCondLst>
                                        </p:cTn>
                                        <p:tgtEl>
                                          <p:spTgt spid="24"/>
                                        </p:tgtEl>
                                        <p:attrNameLst>
                                          <p:attrName>ppt_y</p:attrName>
                                        </p:attrNameLst>
                                      </p:cBhvr>
                                    </p:anim>
                                    <p:animRot by="21600000">
                                      <p:cBhvr>
                                        <p:cTn id="10" dur="1000" fill="hold">
                                          <p:stCondLst>
                                            <p:cond delay="0"/>
                                          </p:stCondLst>
                                        </p:cTn>
                                        <p:tgtEl>
                                          <p:spTgt spid="2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5"/>
                                        </p:tgtEl>
                                        <p:attrNameLst>
                                          <p:attrName>style.visibility</p:attrName>
                                        </p:attrNameLst>
                                      </p:cBhvr>
                                      <p:to>
                                        <p:strVal val="visible"/>
                                      </p:to>
                                    </p:set>
                                    <p:anim by="(-#ppt_w*2)" calcmode="lin" valueType="num">
                                      <p:cBhvr rctx="PPT">
                                        <p:cTn id="13" dur="500" autoRev="1" fill="hold">
                                          <p:stCondLst>
                                            <p:cond delay="0"/>
                                          </p:stCondLst>
                                        </p:cTn>
                                        <p:tgtEl>
                                          <p:spTgt spid="25"/>
                                        </p:tgtEl>
                                        <p:attrNameLst>
                                          <p:attrName>ppt_w</p:attrName>
                                        </p:attrNameLst>
                                      </p:cBhvr>
                                    </p:anim>
                                    <p:anim by="(#ppt_w*0.50)" calcmode="lin" valueType="num">
                                      <p:cBhvr>
                                        <p:cTn id="14" dur="500" decel="50000" autoRev="1" fill="hold">
                                          <p:stCondLst>
                                            <p:cond delay="0"/>
                                          </p:stCondLst>
                                        </p:cTn>
                                        <p:tgtEl>
                                          <p:spTgt spid="25"/>
                                        </p:tgtEl>
                                        <p:attrNameLst>
                                          <p:attrName>ppt_x</p:attrName>
                                        </p:attrNameLst>
                                      </p:cBhvr>
                                    </p:anim>
                                    <p:anim from="(-#ppt_h/2)" to="(#ppt_y)" calcmode="lin" valueType="num">
                                      <p:cBhvr>
                                        <p:cTn id="15" dur="1000" fill="hold">
                                          <p:stCondLst>
                                            <p:cond delay="0"/>
                                          </p:stCondLst>
                                        </p:cTn>
                                        <p:tgtEl>
                                          <p:spTgt spid="25"/>
                                        </p:tgtEl>
                                        <p:attrNameLst>
                                          <p:attrName>ppt_y</p:attrName>
                                        </p:attrNameLst>
                                      </p:cBhvr>
                                    </p:anim>
                                    <p:animRot by="21600000">
                                      <p:cBhvr>
                                        <p:cTn id="16" dur="1000" fill="hold">
                                          <p:stCondLst>
                                            <p:cond delay="0"/>
                                          </p:stCondLst>
                                        </p:cTn>
                                        <p:tgtEl>
                                          <p:spTgt spid="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8452445"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FANUC</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数控故障诊断维修</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Group 4"/>
          <p:cNvGrpSpPr/>
          <p:nvPr/>
        </p:nvGrpSpPr>
        <p:grpSpPr>
          <a:xfrm>
            <a:off x="1853486" y="2032149"/>
            <a:ext cx="1013457" cy="1013457"/>
            <a:chOff x="1016000" y="1689100"/>
            <a:chExt cx="787400" cy="787400"/>
          </a:xfrm>
        </p:grpSpPr>
        <p:grpSp>
          <p:nvGrpSpPr>
            <p:cNvPr id="4" name="Group 10"/>
            <p:cNvGrpSpPr/>
            <p:nvPr/>
          </p:nvGrpSpPr>
          <p:grpSpPr>
            <a:xfrm>
              <a:off x="1016000" y="1689100"/>
              <a:ext cx="787400" cy="787400"/>
              <a:chOff x="4343400" y="1854885"/>
              <a:chExt cx="457200" cy="457200"/>
            </a:xfrm>
          </p:grpSpPr>
          <p:sp>
            <p:nvSpPr>
              <p:cNvPr id="6" name="Oval 7"/>
              <p:cNvSpPr/>
              <p:nvPr/>
            </p:nvSpPr>
            <p:spPr>
              <a:xfrm>
                <a:off x="4343400" y="1854885"/>
                <a:ext cx="457200" cy="457200"/>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Oval 8"/>
              <p:cNvSpPr/>
              <p:nvPr/>
            </p:nvSpPr>
            <p:spPr>
              <a:xfrm>
                <a:off x="4408030" y="1919516"/>
                <a:ext cx="327939" cy="327939"/>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 name="Freeform 145"/>
            <p:cNvSpPr/>
            <p:nvPr/>
          </p:nvSpPr>
          <p:spPr bwMode="auto">
            <a:xfrm>
              <a:off x="1267654" y="1960311"/>
              <a:ext cx="284092" cy="24497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197"/>
          <p:cNvGrpSpPr/>
          <p:nvPr/>
        </p:nvGrpSpPr>
        <p:grpSpPr>
          <a:xfrm>
            <a:off x="1613414" y="3021088"/>
            <a:ext cx="1493600" cy="1882342"/>
            <a:chOff x="3171825" y="2459015"/>
            <a:chExt cx="1219200" cy="1536522"/>
          </a:xfrm>
        </p:grpSpPr>
        <p:sp>
          <p:nvSpPr>
            <p:cNvPr id="9"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1" name="TextBox 10"/>
          <p:cNvSpPr txBox="1"/>
          <p:nvPr/>
        </p:nvSpPr>
        <p:spPr>
          <a:xfrm>
            <a:off x="1381478"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典型</a:t>
            </a:r>
            <a:r>
              <a:rPr lang="en-US" altLang="zh-CN" b="1" dirty="0" smtClean="0">
                <a:solidFill>
                  <a:schemeClr val="bg1"/>
                </a:solidFill>
                <a:latin typeface="微软雅黑" panose="020B0503020204020204" pitchFamily="34" charset="-122"/>
                <a:ea typeface="微软雅黑" panose="020B0503020204020204" pitchFamily="34" charset="-122"/>
              </a:rPr>
              <a:t>FANUC</a:t>
            </a:r>
            <a:r>
              <a:rPr lang="zh-CN" altLang="en-US" b="1" dirty="0" smtClean="0">
                <a:solidFill>
                  <a:schemeClr val="bg1"/>
                </a:solidFill>
                <a:latin typeface="微软雅黑" panose="020B0503020204020204" pitchFamily="34" charset="-122"/>
                <a:ea typeface="微软雅黑" panose="020B0503020204020204" pitchFamily="34" charset="-122"/>
              </a:rPr>
              <a:t>系统维修技术及相关操作</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12" name="Group 9"/>
          <p:cNvGrpSpPr/>
          <p:nvPr/>
        </p:nvGrpSpPr>
        <p:grpSpPr>
          <a:xfrm>
            <a:off x="3888066" y="2032149"/>
            <a:ext cx="1013457" cy="1013457"/>
            <a:chOff x="2597150" y="1689100"/>
            <a:chExt cx="787400" cy="787400"/>
          </a:xfrm>
        </p:grpSpPr>
        <p:grpSp>
          <p:nvGrpSpPr>
            <p:cNvPr id="13" name="Group 13"/>
            <p:cNvGrpSpPr/>
            <p:nvPr/>
          </p:nvGrpSpPr>
          <p:grpSpPr>
            <a:xfrm>
              <a:off x="2597150" y="1689100"/>
              <a:ext cx="787400" cy="787400"/>
              <a:chOff x="4343400" y="1854885"/>
              <a:chExt cx="457200" cy="457200"/>
            </a:xfrm>
          </p:grpSpPr>
          <p:sp>
            <p:nvSpPr>
              <p:cNvPr id="15" name="Oval 12"/>
              <p:cNvSpPr/>
              <p:nvPr/>
            </p:nvSpPr>
            <p:spPr>
              <a:xfrm>
                <a:off x="4343400" y="1854885"/>
                <a:ext cx="457200" cy="457200"/>
              </a:xfrm>
              <a:prstGeom prst="ellipse">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3"/>
              <p:cNvSpPr/>
              <p:nvPr/>
            </p:nvSpPr>
            <p:spPr>
              <a:xfrm>
                <a:off x="4408030" y="1919516"/>
                <a:ext cx="327939" cy="327939"/>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4" name="Freeform 166"/>
            <p:cNvSpPr>
              <a:spLocks noEditPoints="1"/>
            </p:cNvSpPr>
            <p:nvPr/>
          </p:nvSpPr>
          <p:spPr bwMode="auto">
            <a:xfrm>
              <a:off x="2847775" y="1970605"/>
              <a:ext cx="286150" cy="224390"/>
            </a:xfrm>
            <a:custGeom>
              <a:avLst/>
              <a:gdLst/>
              <a:ahLst/>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l="0" t="0" r="r" b="b"/>
              <a:pathLst>
                <a:path w="64" h="50">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95"/>
          <p:cNvGrpSpPr/>
          <p:nvPr/>
        </p:nvGrpSpPr>
        <p:grpSpPr>
          <a:xfrm>
            <a:off x="3647995" y="3021088"/>
            <a:ext cx="1493600" cy="1882342"/>
            <a:chOff x="1388111" y="2459015"/>
            <a:chExt cx="1219200" cy="1536522"/>
          </a:xfrm>
        </p:grpSpPr>
        <p:sp>
          <p:nvSpPr>
            <p:cNvPr id="18"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0" name="TextBox 19"/>
          <p:cNvSpPr txBox="1"/>
          <p:nvPr/>
        </p:nvSpPr>
        <p:spPr>
          <a:xfrm>
            <a:off x="3416059"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a:t>
            </a:r>
            <a:r>
              <a:rPr lang="en-US" altLang="zh-CN" b="1" dirty="0" smtClean="0">
                <a:solidFill>
                  <a:schemeClr val="bg1"/>
                </a:solidFill>
                <a:latin typeface="微软雅黑" panose="020B0503020204020204" pitchFamily="34" charset="-122"/>
                <a:ea typeface="微软雅黑" panose="020B0503020204020204" pitchFamily="34" charset="-122"/>
              </a:rPr>
              <a:t>PMC</a:t>
            </a:r>
            <a:r>
              <a:rPr lang="zh-CN" altLang="en-US" b="1" dirty="0" smtClean="0">
                <a:solidFill>
                  <a:schemeClr val="bg1"/>
                </a:solidFill>
                <a:latin typeface="微软雅黑" panose="020B0503020204020204" pitchFamily="34" charset="-122"/>
                <a:ea typeface="微软雅黑" panose="020B0503020204020204" pitchFamily="34" charset="-122"/>
              </a:rPr>
              <a:t>控制技术及故障诊断方法</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21" name="Group 14"/>
          <p:cNvGrpSpPr/>
          <p:nvPr/>
        </p:nvGrpSpPr>
        <p:grpSpPr>
          <a:xfrm>
            <a:off x="5922647" y="2032149"/>
            <a:ext cx="1013457" cy="1013457"/>
            <a:chOff x="4178300" y="1689100"/>
            <a:chExt cx="787400" cy="787400"/>
          </a:xfrm>
        </p:grpSpPr>
        <p:grpSp>
          <p:nvGrpSpPr>
            <p:cNvPr id="22" name="Group 16"/>
            <p:cNvGrpSpPr/>
            <p:nvPr/>
          </p:nvGrpSpPr>
          <p:grpSpPr>
            <a:xfrm>
              <a:off x="4178300" y="1689100"/>
              <a:ext cx="787400" cy="787400"/>
              <a:chOff x="4343400" y="1854885"/>
              <a:chExt cx="457200" cy="457200"/>
            </a:xfrm>
          </p:grpSpPr>
          <p:sp>
            <p:nvSpPr>
              <p:cNvPr id="24" name="Oval 17"/>
              <p:cNvSpPr/>
              <p:nvPr/>
            </p:nvSpPr>
            <p:spPr>
              <a:xfrm>
                <a:off x="4343400" y="1854885"/>
                <a:ext cx="457200" cy="457200"/>
              </a:xfrm>
              <a:prstGeom prst="ellipse">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18"/>
              <p:cNvSpPr/>
              <p:nvPr/>
            </p:nvSpPr>
            <p:spPr>
              <a:xfrm>
                <a:off x="4408030" y="1919516"/>
                <a:ext cx="327939" cy="327939"/>
              </a:xfrm>
              <a:prstGeom prst="ellips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3" name="Freeform 171"/>
            <p:cNvSpPr/>
            <p:nvPr/>
          </p:nvSpPr>
          <p:spPr bwMode="auto">
            <a:xfrm>
              <a:off x="4429954" y="1979868"/>
              <a:ext cx="284092" cy="205864"/>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6" name="Group 195"/>
          <p:cNvGrpSpPr/>
          <p:nvPr/>
        </p:nvGrpSpPr>
        <p:grpSpPr>
          <a:xfrm>
            <a:off x="5682576" y="3021088"/>
            <a:ext cx="1493600" cy="1882342"/>
            <a:chOff x="1388111" y="2459015"/>
            <a:chExt cx="1219200" cy="1536522"/>
          </a:xfrm>
        </p:grpSpPr>
        <p:sp>
          <p:nvSpPr>
            <p:cNvPr id="27"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9" name="TextBox 28"/>
          <p:cNvSpPr txBox="1"/>
          <p:nvPr/>
        </p:nvSpPr>
        <p:spPr>
          <a:xfrm>
            <a:off x="5450639"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数控机床主轴速度控制及常见故障诊断方法</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30" name="Group 19"/>
          <p:cNvGrpSpPr/>
          <p:nvPr/>
        </p:nvGrpSpPr>
        <p:grpSpPr>
          <a:xfrm>
            <a:off x="7957227" y="2032149"/>
            <a:ext cx="1013457" cy="1013457"/>
            <a:chOff x="5759450" y="1689100"/>
            <a:chExt cx="787400" cy="787400"/>
          </a:xfrm>
        </p:grpSpPr>
        <p:grpSp>
          <p:nvGrpSpPr>
            <p:cNvPr id="31" name="Group 20"/>
            <p:cNvGrpSpPr/>
            <p:nvPr/>
          </p:nvGrpSpPr>
          <p:grpSpPr>
            <a:xfrm>
              <a:off x="5759450" y="1689100"/>
              <a:ext cx="787400" cy="787400"/>
              <a:chOff x="4343400" y="1854885"/>
              <a:chExt cx="457200" cy="457200"/>
            </a:xfrm>
          </p:grpSpPr>
          <p:sp>
            <p:nvSpPr>
              <p:cNvPr id="33" name="Oval 22"/>
              <p:cNvSpPr/>
              <p:nvPr/>
            </p:nvSpPr>
            <p:spPr>
              <a:xfrm>
                <a:off x="4343400" y="1854885"/>
                <a:ext cx="457200" cy="457200"/>
              </a:xfrm>
              <a:prstGeom prst="ellipse">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Oval 23"/>
              <p:cNvSpPr/>
              <p:nvPr/>
            </p:nvSpPr>
            <p:spPr>
              <a:xfrm>
                <a:off x="4408030" y="1919516"/>
                <a:ext cx="327939" cy="327939"/>
              </a:xfrm>
              <a:prstGeom prst="ellipse">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Freeform 57"/>
            <p:cNvSpPr>
              <a:spLocks noEditPoints="1"/>
            </p:cNvSpPr>
            <p:nvPr/>
          </p:nvSpPr>
          <p:spPr bwMode="auto">
            <a:xfrm>
              <a:off x="6030661" y="1960311"/>
              <a:ext cx="244978" cy="24497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197"/>
          <p:cNvGrpSpPr/>
          <p:nvPr/>
        </p:nvGrpSpPr>
        <p:grpSpPr>
          <a:xfrm flipH="1">
            <a:off x="7717157" y="3021088"/>
            <a:ext cx="1493600" cy="1882342"/>
            <a:chOff x="3171825" y="2459015"/>
            <a:chExt cx="1219200" cy="1536522"/>
          </a:xfrm>
        </p:grpSpPr>
        <p:sp>
          <p:nvSpPr>
            <p:cNvPr id="36"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TextBox 37"/>
          <p:cNvSpPr txBox="1"/>
          <p:nvPr/>
        </p:nvSpPr>
        <p:spPr>
          <a:xfrm>
            <a:off x="7485220" y="4985814"/>
            <a:ext cx="1957473" cy="646652"/>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数控机床进给驱动系统维修技术</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grpSp>
        <p:nvGrpSpPr>
          <p:cNvPr id="39" name="Group 24"/>
          <p:cNvGrpSpPr/>
          <p:nvPr/>
        </p:nvGrpSpPr>
        <p:grpSpPr>
          <a:xfrm>
            <a:off x="9991807" y="2032149"/>
            <a:ext cx="1013457" cy="1013457"/>
            <a:chOff x="7340600" y="1689100"/>
            <a:chExt cx="787400" cy="787400"/>
          </a:xfrm>
        </p:grpSpPr>
        <p:grpSp>
          <p:nvGrpSpPr>
            <p:cNvPr id="40" name="Group 25"/>
            <p:cNvGrpSpPr/>
            <p:nvPr/>
          </p:nvGrpSpPr>
          <p:grpSpPr>
            <a:xfrm>
              <a:off x="7340600" y="1689100"/>
              <a:ext cx="787400" cy="787400"/>
              <a:chOff x="4343400" y="1854885"/>
              <a:chExt cx="457200" cy="457200"/>
            </a:xfrm>
          </p:grpSpPr>
          <p:sp>
            <p:nvSpPr>
              <p:cNvPr id="42" name="Oval 27"/>
              <p:cNvSpPr/>
              <p:nvPr/>
            </p:nvSpPr>
            <p:spPr>
              <a:xfrm>
                <a:off x="4343400" y="1854885"/>
                <a:ext cx="457200" cy="457200"/>
              </a:xfrm>
              <a:prstGeom prst="ellipse">
                <a:avLst/>
              </a:prstGeom>
              <a:solidFill>
                <a:schemeClr val="bg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Oval 28"/>
              <p:cNvSpPr/>
              <p:nvPr/>
            </p:nvSpPr>
            <p:spPr>
              <a:xfrm>
                <a:off x="4408030" y="1919516"/>
                <a:ext cx="327939" cy="327939"/>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Freeform 116"/>
            <p:cNvSpPr>
              <a:spLocks noEditPoints="1"/>
            </p:cNvSpPr>
            <p:nvPr/>
          </p:nvSpPr>
          <p:spPr bwMode="auto">
            <a:xfrm>
              <a:off x="7606665" y="1979869"/>
              <a:ext cx="255270" cy="20586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197"/>
          <p:cNvGrpSpPr/>
          <p:nvPr/>
        </p:nvGrpSpPr>
        <p:grpSpPr>
          <a:xfrm flipH="1">
            <a:off x="9751737" y="3021088"/>
            <a:ext cx="1493600" cy="1882342"/>
            <a:chOff x="3171825" y="2459015"/>
            <a:chExt cx="1219200" cy="1536522"/>
          </a:xfrm>
        </p:grpSpPr>
        <p:sp>
          <p:nvSpPr>
            <p:cNvPr id="45"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7692" tIns="58846" rIns="117692" bIns="58846" numCol="1" anchor="t" anchorCtr="0" compatLnSpc="1"/>
            <a:lstStyle/>
            <a:p>
              <a:endParaRPr lang="en-US" sz="1650">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TextBox 46"/>
          <p:cNvSpPr txBox="1"/>
          <p:nvPr/>
        </p:nvSpPr>
        <p:spPr>
          <a:xfrm>
            <a:off x="9519800" y="4985814"/>
            <a:ext cx="1957473" cy="923651"/>
          </a:xfrm>
          <a:prstGeom prst="rect">
            <a:avLst/>
          </a:prstGeom>
          <a:noFill/>
        </p:spPr>
        <p:txBody>
          <a:bodyPr wrap="square"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加工中心自动换刀控制装置及维修技术</a:t>
            </a:r>
            <a:endParaRPr lang="en-US" sz="1800"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pic>
        <p:nvPicPr>
          <p:cNvPr id="48"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pic>
        <p:nvPicPr>
          <p:cNvPr id="49" name="Picture 2" descr="D:\360data\重要数据\桌面\未命名_meitu_0.jpg"/>
          <p:cNvPicPr>
            <a:picLocks noChangeAspect="1" noChangeArrowheads="1"/>
          </p:cNvPicPr>
          <p:nvPr/>
        </p:nvPicPr>
        <p:blipFill>
          <a:blip r:embed="rId3" cstate="print"/>
          <a:srcRect/>
          <a:stretch>
            <a:fillRect/>
          </a:stretch>
        </p:blipFill>
        <p:spPr bwMode="auto">
          <a:xfrm>
            <a:off x="7293471" y="0"/>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ppt_w</p:attrName>
                                        </p:attrNameLst>
                                      </p:cBhvr>
                                      <p:tavLst>
                                        <p:tav tm="0">
                                          <p:val>
                                            <p:fltVal val="0"/>
                                          </p:val>
                                        </p:tav>
                                        <p:tav tm="100000">
                                          <p:val>
                                            <p:strVal val="#ppt_w"/>
                                          </p:val>
                                        </p:tav>
                                      </p:tavLst>
                                    </p:anim>
                                    <p:anim calcmode="lin" valueType="num">
                                      <p:cBhvr>
                                        <p:cTn id="47" dur="500" fill="hold"/>
                                        <p:tgtEl>
                                          <p:spTgt spid="3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up)">
                                      <p:cBhvr>
                                        <p:cTn id="51" dur="500"/>
                                        <p:tgtEl>
                                          <p:spTgt spid="35"/>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up)">
                                      <p:cBhvr>
                                        <p:cTn id="64" dur="500"/>
                                        <p:tgtEl>
                                          <p:spTgt spid="44"/>
                                        </p:tgtEl>
                                      </p:cBhvr>
                                    </p:animEffect>
                                  </p:childTnLst>
                                </p:cTn>
                              </p:par>
                            </p:childTnLst>
                          </p:cTn>
                        </p:par>
                        <p:par>
                          <p:cTn id="65" fill="hold">
                            <p:stCondLst>
                              <p:cond delay="7000"/>
                            </p:stCondLst>
                            <p:childTnLst>
                              <p:par>
                                <p:cTn id="66" presetID="2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wipe(up)">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9" grpId="0"/>
      <p:bldP spid="38"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p:cNvSpPr txBox="1"/>
          <p:nvPr/>
        </p:nvSpPr>
        <p:spPr>
          <a:xfrm>
            <a:off x="857250" y="233568"/>
            <a:ext cx="8452445"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SIEMENS</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数控系统维修维护</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77"/>
          <p:cNvGrpSpPr/>
          <p:nvPr/>
        </p:nvGrpSpPr>
        <p:grpSpPr>
          <a:xfrm>
            <a:off x="1674867" y="3824579"/>
            <a:ext cx="986962" cy="992727"/>
            <a:chOff x="3362253" y="2517137"/>
            <a:chExt cx="1112458" cy="771294"/>
          </a:xfrm>
        </p:grpSpPr>
        <p:sp>
          <p:nvSpPr>
            <p:cNvPr id="16" name="Round Diagonal Corner Rectangle 78"/>
            <p:cNvSpPr/>
            <p:nvPr/>
          </p:nvSpPr>
          <p:spPr>
            <a:xfrm rot="10800000" flipH="1" flipV="1">
              <a:off x="3364530" y="2542534"/>
              <a:ext cx="1110181" cy="745897"/>
            </a:xfrm>
            <a:prstGeom prst="teardrop">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ound Diagonal Corner Rectangle 79"/>
            <p:cNvSpPr/>
            <p:nvPr/>
          </p:nvSpPr>
          <p:spPr>
            <a:xfrm rot="10800000" flipH="1" flipV="1">
              <a:off x="3362253" y="2517137"/>
              <a:ext cx="1110181" cy="74589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80"/>
          <p:cNvGrpSpPr/>
          <p:nvPr/>
        </p:nvGrpSpPr>
        <p:grpSpPr>
          <a:xfrm>
            <a:off x="2873285" y="3840342"/>
            <a:ext cx="1174245" cy="1209226"/>
            <a:chOff x="4638997" y="2552242"/>
            <a:chExt cx="1314128" cy="939502"/>
          </a:xfrm>
        </p:grpSpPr>
        <p:sp>
          <p:nvSpPr>
            <p:cNvPr id="19" name="Round Diagonal Corner Rectangle 81"/>
            <p:cNvSpPr/>
            <p:nvPr/>
          </p:nvSpPr>
          <p:spPr>
            <a:xfrm rot="10800000" flipV="1">
              <a:off x="4638997" y="2577119"/>
              <a:ext cx="1314124" cy="914625"/>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ound Diagonal Corner Rectangle 82"/>
            <p:cNvSpPr/>
            <p:nvPr/>
          </p:nvSpPr>
          <p:spPr>
            <a:xfrm rot="10800000" flipV="1">
              <a:off x="4639001" y="2552242"/>
              <a:ext cx="1314124" cy="91462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83"/>
          <p:cNvGrpSpPr/>
          <p:nvPr/>
        </p:nvGrpSpPr>
        <p:grpSpPr>
          <a:xfrm>
            <a:off x="2759911" y="2502268"/>
            <a:ext cx="1287613" cy="1280639"/>
            <a:chOff x="4550915" y="1512632"/>
            <a:chExt cx="1402210" cy="994985"/>
          </a:xfrm>
        </p:grpSpPr>
        <p:sp>
          <p:nvSpPr>
            <p:cNvPr id="22" name="Round Diagonal Corner Rectangle 84"/>
            <p:cNvSpPr/>
            <p:nvPr/>
          </p:nvSpPr>
          <p:spPr>
            <a:xfrm rot="10800000">
              <a:off x="4550915" y="1531687"/>
              <a:ext cx="1402206" cy="975930"/>
            </a:xfrm>
            <a:prstGeom prst="teardrop">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ound Diagonal Corner Rectangle 85"/>
            <p:cNvSpPr/>
            <p:nvPr/>
          </p:nvSpPr>
          <p:spPr>
            <a:xfrm rot="10800000">
              <a:off x="4550919" y="1512632"/>
              <a:ext cx="1402206" cy="97593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4" name="Group 86"/>
          <p:cNvGrpSpPr/>
          <p:nvPr/>
        </p:nvGrpSpPr>
        <p:grpSpPr>
          <a:xfrm>
            <a:off x="786712" y="1920833"/>
            <a:ext cx="1841538" cy="1750256"/>
            <a:chOff x="2607467" y="1060892"/>
            <a:chExt cx="1841153" cy="1359852"/>
          </a:xfrm>
        </p:grpSpPr>
        <p:sp>
          <p:nvSpPr>
            <p:cNvPr id="25" name="Round Diagonal Corner Rectangle 87"/>
            <p:cNvSpPr/>
            <p:nvPr/>
          </p:nvSpPr>
          <p:spPr>
            <a:xfrm rot="10800000" flipH="1">
              <a:off x="2609055" y="1082809"/>
              <a:ext cx="1839565" cy="1337935"/>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ound Diagonal Corner Rectangle 88"/>
            <p:cNvSpPr/>
            <p:nvPr/>
          </p:nvSpPr>
          <p:spPr>
            <a:xfrm rot="10800000" flipH="1">
              <a:off x="2607467" y="1060892"/>
              <a:ext cx="1839565" cy="133793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Oval 16"/>
          <p:cNvSpPr/>
          <p:nvPr/>
        </p:nvSpPr>
        <p:spPr>
          <a:xfrm>
            <a:off x="2197446" y="3206703"/>
            <a:ext cx="1124940" cy="1124933"/>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5"/>
          <p:cNvSpPr/>
          <p:nvPr/>
        </p:nvSpPr>
        <p:spPr bwMode="auto">
          <a:xfrm>
            <a:off x="2251716" y="3758378"/>
            <a:ext cx="1070668" cy="2593720"/>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chemeClr val="bg1">
              <a:lumMod val="65000"/>
            </a:schemeClr>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Oval 18"/>
          <p:cNvSpPr/>
          <p:nvPr/>
        </p:nvSpPr>
        <p:spPr>
          <a:xfrm>
            <a:off x="2585347" y="3573017"/>
            <a:ext cx="370728" cy="370728"/>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Rectangle 19"/>
          <p:cNvSpPr/>
          <p:nvPr/>
        </p:nvSpPr>
        <p:spPr>
          <a:xfrm>
            <a:off x="1" y="6352100"/>
            <a:ext cx="12858749" cy="1087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1" name="Group 89"/>
          <p:cNvGrpSpPr/>
          <p:nvPr/>
        </p:nvGrpSpPr>
        <p:grpSpPr>
          <a:xfrm>
            <a:off x="1897307" y="4977636"/>
            <a:ext cx="773789" cy="758972"/>
            <a:chOff x="3360240" y="2517137"/>
            <a:chExt cx="1112194" cy="774844"/>
          </a:xfrm>
        </p:grpSpPr>
        <p:sp>
          <p:nvSpPr>
            <p:cNvPr id="32" name="Round Diagonal Corner Rectangle 90"/>
            <p:cNvSpPr/>
            <p:nvPr/>
          </p:nvSpPr>
          <p:spPr>
            <a:xfrm rot="10800000" flipH="1" flipV="1">
              <a:off x="3360240" y="2546083"/>
              <a:ext cx="1110180" cy="74589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ound Diagonal Corner Rectangle 91"/>
            <p:cNvSpPr/>
            <p:nvPr/>
          </p:nvSpPr>
          <p:spPr>
            <a:xfrm rot="10800000" flipH="1" flipV="1">
              <a:off x="3362253" y="2517137"/>
              <a:ext cx="1110181" cy="74589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4" name="Oval 23"/>
          <p:cNvSpPr/>
          <p:nvPr/>
        </p:nvSpPr>
        <p:spPr>
          <a:xfrm>
            <a:off x="2654661" y="4893324"/>
            <a:ext cx="232086" cy="232083"/>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Freeform 5"/>
          <p:cNvSpPr>
            <a:spLocks noEditPoints="1"/>
          </p:cNvSpPr>
          <p:nvPr/>
        </p:nvSpPr>
        <p:spPr bwMode="auto">
          <a:xfrm>
            <a:off x="3094136" y="2790536"/>
            <a:ext cx="641156" cy="64115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36"/>
          <p:cNvSpPr>
            <a:spLocks noEditPoints="1"/>
          </p:cNvSpPr>
          <p:nvPr/>
        </p:nvSpPr>
        <p:spPr bwMode="auto">
          <a:xfrm>
            <a:off x="3236567" y="4204036"/>
            <a:ext cx="412908" cy="448392"/>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03"/>
          <p:cNvSpPr>
            <a:spLocks noEditPoints="1"/>
          </p:cNvSpPr>
          <p:nvPr/>
        </p:nvSpPr>
        <p:spPr bwMode="auto">
          <a:xfrm>
            <a:off x="1992914" y="4100149"/>
            <a:ext cx="313483" cy="46160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3"/>
          <p:cNvSpPr>
            <a:spLocks noEditPoints="1"/>
          </p:cNvSpPr>
          <p:nvPr/>
        </p:nvSpPr>
        <p:spPr bwMode="auto">
          <a:xfrm>
            <a:off x="2114696" y="5209878"/>
            <a:ext cx="322835" cy="243149"/>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145"/>
          <p:cNvSpPr/>
          <p:nvPr/>
        </p:nvSpPr>
        <p:spPr bwMode="auto">
          <a:xfrm>
            <a:off x="1444007" y="2539044"/>
            <a:ext cx="644850" cy="55606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Content Placeholder 2"/>
          <p:cNvSpPr txBox="1"/>
          <p:nvPr/>
        </p:nvSpPr>
        <p:spPr>
          <a:xfrm>
            <a:off x="5133231" y="1447244"/>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a:t>
            </a:r>
            <a:r>
              <a:rPr lang="en-US" altLang="zh-CN" sz="1800" b="1" dirty="0" smtClean="0">
                <a:solidFill>
                  <a:schemeClr val="bg1"/>
                </a:solidFill>
                <a:latin typeface="微软雅黑" panose="020B0503020204020204" pitchFamily="34" charset="-122"/>
                <a:ea typeface="微软雅黑" panose="020B0503020204020204" pitchFamily="34" charset="-122"/>
              </a:rPr>
              <a:t>810D/840D</a:t>
            </a:r>
            <a:r>
              <a:rPr lang="zh-CN" altLang="en-US" sz="1800" b="1" dirty="0" smtClean="0">
                <a:solidFill>
                  <a:schemeClr val="bg1"/>
                </a:solidFill>
                <a:latin typeface="微软雅黑" panose="020B0503020204020204" pitchFamily="34" charset="-122"/>
                <a:ea typeface="微软雅黑" panose="020B0503020204020204" pitchFamily="34" charset="-122"/>
              </a:rPr>
              <a:t>组成</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5133231" y="210415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a:t>
            </a:r>
            <a:r>
              <a:rPr lang="zh-CN" altLang="en-US" sz="1800" b="1" dirty="0" smtClean="0">
                <a:solidFill>
                  <a:schemeClr val="bg1"/>
                </a:solidFill>
                <a:latin typeface="微软雅黑" panose="020B0503020204020204" pitchFamily="34" charset="-122"/>
                <a:ea typeface="微软雅黑" panose="020B0503020204020204" pitchFamily="34" charset="-122"/>
              </a:rPr>
              <a:t>系统诊断信息</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Content Placeholder 2"/>
          <p:cNvSpPr txBox="1"/>
          <p:nvPr/>
        </p:nvSpPr>
        <p:spPr>
          <a:xfrm>
            <a:off x="5133231" y="26802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a:t>
            </a:r>
            <a:r>
              <a:rPr lang="zh-CN" altLang="en-US" sz="1800" b="1" dirty="0" smtClean="0">
                <a:solidFill>
                  <a:schemeClr val="bg1"/>
                </a:solidFill>
                <a:latin typeface="微软雅黑" panose="020B0503020204020204" pitchFamily="34" charset="-122"/>
                <a:ea typeface="微软雅黑" panose="020B0503020204020204" pitchFamily="34" charset="-122"/>
              </a:rPr>
              <a:t>机床数据</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3" name="Content Placeholder 2"/>
          <p:cNvSpPr txBox="1"/>
          <p:nvPr/>
        </p:nvSpPr>
        <p:spPr>
          <a:xfrm>
            <a:off x="5133231" y="3247444"/>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a:t>
            </a:r>
            <a:r>
              <a:rPr lang="zh-CN" altLang="en-US" sz="1800" b="1" dirty="0" smtClean="0">
                <a:solidFill>
                  <a:schemeClr val="bg1"/>
                </a:solidFill>
                <a:latin typeface="微软雅黑" panose="020B0503020204020204" pitchFamily="34" charset="-122"/>
                <a:ea typeface="微软雅黑" panose="020B0503020204020204" pitchFamily="34" charset="-122"/>
              </a:rPr>
              <a:t>误差补偿</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5133231" y="4336405"/>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a:t>
            </a:r>
            <a:r>
              <a:rPr lang="en-US" altLang="zh-CN" sz="1800" b="1" dirty="0" smtClean="0">
                <a:solidFill>
                  <a:schemeClr val="bg1"/>
                </a:solidFill>
                <a:latin typeface="微软雅黑" panose="020B0503020204020204" pitchFamily="34" charset="-122"/>
                <a:ea typeface="微软雅黑" panose="020B0503020204020204" pitchFamily="34" charset="-122"/>
              </a:rPr>
              <a:t>S7-300 PLC</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Content Placeholder 2"/>
          <p:cNvSpPr txBox="1"/>
          <p:nvPr/>
        </p:nvSpPr>
        <p:spPr>
          <a:xfrm>
            <a:off x="5133231" y="491246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a:t>
            </a:r>
            <a:r>
              <a:rPr lang="zh-CN" altLang="en-US" sz="1800" b="1" dirty="0" smtClean="0">
                <a:solidFill>
                  <a:schemeClr val="bg1"/>
                </a:solidFill>
                <a:latin typeface="微软雅黑" panose="020B0503020204020204" pitchFamily="34" charset="-122"/>
                <a:ea typeface="微软雅黑" panose="020B0503020204020204" pitchFamily="34" charset="-122"/>
              </a:rPr>
              <a:t>故障诊断案例</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Content Placeholder 2"/>
          <p:cNvSpPr txBox="1"/>
          <p:nvPr/>
        </p:nvSpPr>
        <p:spPr>
          <a:xfrm>
            <a:off x="5133231" y="383234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a:t>
            </a:r>
            <a:r>
              <a:rPr lang="zh-CN" altLang="en-US" sz="1800" b="1" dirty="0" smtClean="0">
                <a:solidFill>
                  <a:schemeClr val="bg1"/>
                </a:solidFill>
                <a:latin typeface="微软雅黑" panose="020B0503020204020204" pitchFamily="34" charset="-122"/>
                <a:ea typeface="微软雅黑" panose="020B0503020204020204" pitchFamily="34" charset="-122"/>
              </a:rPr>
              <a:t>数据备份及恢复</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5133231" y="8800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a:t>
            </a:r>
            <a:r>
              <a:rPr lang="zh-CN" altLang="en-US" sz="1800" b="1" dirty="0" smtClean="0">
                <a:solidFill>
                  <a:schemeClr val="bg1"/>
                </a:solidFill>
                <a:latin typeface="微软雅黑" panose="020B0503020204020204" pitchFamily="34" charset="-122"/>
                <a:ea typeface="微软雅黑" panose="020B0503020204020204" pitchFamily="34" charset="-122"/>
              </a:rPr>
              <a:t>数控机床控制介绍</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5133231" y="5479692"/>
            <a:ext cx="5688632"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第九讲：</a:t>
            </a:r>
            <a:r>
              <a:rPr lang="en-US" altLang="zh-CN" sz="1800" b="1" dirty="0" smtClean="0">
                <a:solidFill>
                  <a:schemeClr val="bg1"/>
                </a:solidFill>
                <a:latin typeface="微软雅黑" panose="020B0503020204020204" pitchFamily="34" charset="-122"/>
                <a:ea typeface="微软雅黑" panose="020B0503020204020204" pitchFamily="34" charset="-122"/>
              </a:rPr>
              <a:t>SINUMERIK802D</a:t>
            </a:r>
            <a:r>
              <a:rPr lang="zh-CN" altLang="en-US" sz="1800" b="1" dirty="0" smtClean="0">
                <a:solidFill>
                  <a:schemeClr val="bg1"/>
                </a:solidFill>
                <a:latin typeface="微软雅黑" panose="020B0503020204020204" pitchFamily="34" charset="-122"/>
                <a:ea typeface="微软雅黑" panose="020B0503020204020204" pitchFamily="34" charset="-122"/>
              </a:rPr>
              <a:t>数控系统故障诊断</a:t>
            </a:r>
            <a:endParaRPr lang="en-US" sz="18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49"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pic>
        <p:nvPicPr>
          <p:cNvPr id="50"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downLeft)">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Effect transition="in" filter="fade">
                                      <p:cBhvr>
                                        <p:cTn id="65" dur="500"/>
                                        <p:tgtEl>
                                          <p:spTgt spid="37"/>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par>
                          <p:cTn id="78" fill="hold">
                            <p:stCondLst>
                              <p:cond delay="6500"/>
                            </p:stCondLst>
                            <p:childTnLst>
                              <p:par>
                                <p:cTn id="79" presetID="53" presetClass="entr" presetSubtype="16"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22" presetClass="entr" presetSubtype="8" fill="hold" grpId="0" nodeType="withEffect">
                                  <p:stCondLst>
                                    <p:cond delay="4000"/>
                                  </p:stCondLst>
                                  <p:childTnLst>
                                    <p:set>
                                      <p:cBhvr>
                                        <p:cTn id="91" dur="1" fill="hold">
                                          <p:stCondLst>
                                            <p:cond delay="0"/>
                                          </p:stCondLst>
                                        </p:cTn>
                                        <p:tgtEl>
                                          <p:spTgt spid="40"/>
                                        </p:tgtEl>
                                        <p:attrNameLst>
                                          <p:attrName>style.visibility</p:attrName>
                                        </p:attrNameLst>
                                      </p:cBhvr>
                                      <p:to>
                                        <p:strVal val="visible"/>
                                      </p:to>
                                    </p:set>
                                    <p:animEffect transition="in" filter="wipe(left)">
                                      <p:cBhvr>
                                        <p:cTn id="92" dur="500"/>
                                        <p:tgtEl>
                                          <p:spTgt spid="40"/>
                                        </p:tgtEl>
                                      </p:cBhvr>
                                    </p:animEffect>
                                  </p:childTnLst>
                                </p:cTn>
                              </p:par>
                              <p:par>
                                <p:cTn id="93" presetID="22" presetClass="entr" presetSubtype="8" fill="hold" grpId="0" nodeType="withEffect">
                                  <p:stCondLst>
                                    <p:cond delay="4000"/>
                                  </p:stCondLst>
                                  <p:childTnLst>
                                    <p:set>
                                      <p:cBhvr>
                                        <p:cTn id="94" dur="1" fill="hold">
                                          <p:stCondLst>
                                            <p:cond delay="0"/>
                                          </p:stCondLst>
                                        </p:cTn>
                                        <p:tgtEl>
                                          <p:spTgt spid="41"/>
                                        </p:tgtEl>
                                        <p:attrNameLst>
                                          <p:attrName>style.visibility</p:attrName>
                                        </p:attrNameLst>
                                      </p:cBhvr>
                                      <p:to>
                                        <p:strVal val="visible"/>
                                      </p:to>
                                    </p:set>
                                    <p:animEffect transition="in" filter="wipe(left)">
                                      <p:cBhvr>
                                        <p:cTn id="95" dur="500"/>
                                        <p:tgtEl>
                                          <p:spTgt spid="41"/>
                                        </p:tgtEl>
                                      </p:cBhvr>
                                    </p:animEffect>
                                  </p:childTnLst>
                                </p:cTn>
                              </p:par>
                              <p:par>
                                <p:cTn id="96" presetID="22" presetClass="entr" presetSubtype="8" fill="hold" grpId="0" nodeType="withEffect">
                                  <p:stCondLst>
                                    <p:cond delay="400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par>
                                <p:cTn id="99" presetID="22" presetClass="entr" presetSubtype="8" fill="hold" grpId="0" nodeType="withEffect">
                                  <p:stCondLst>
                                    <p:cond delay="400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22" presetClass="entr" presetSubtype="8" fill="hold" grpId="0" nodeType="withEffect">
                                  <p:stCondLst>
                                    <p:cond delay="4000"/>
                                  </p:stCondLst>
                                  <p:childTnLst>
                                    <p:set>
                                      <p:cBhvr>
                                        <p:cTn id="103" dur="1" fill="hold">
                                          <p:stCondLst>
                                            <p:cond delay="0"/>
                                          </p:stCondLst>
                                        </p:cTn>
                                        <p:tgtEl>
                                          <p:spTgt spid="44"/>
                                        </p:tgtEl>
                                        <p:attrNameLst>
                                          <p:attrName>style.visibility</p:attrName>
                                        </p:attrNameLst>
                                      </p:cBhvr>
                                      <p:to>
                                        <p:strVal val="visible"/>
                                      </p:to>
                                    </p:set>
                                    <p:animEffect transition="in" filter="wipe(left)">
                                      <p:cBhvr>
                                        <p:cTn id="104" dur="500"/>
                                        <p:tgtEl>
                                          <p:spTgt spid="44"/>
                                        </p:tgtEl>
                                      </p:cBhvr>
                                    </p:animEffect>
                                  </p:childTnLst>
                                </p:cTn>
                              </p:par>
                              <p:par>
                                <p:cTn id="105" presetID="22" presetClass="entr" presetSubtype="8" fill="hold" grpId="0" nodeType="withEffect">
                                  <p:stCondLst>
                                    <p:cond delay="4000"/>
                                  </p:stCondLst>
                                  <p:childTnLst>
                                    <p:set>
                                      <p:cBhvr>
                                        <p:cTn id="106" dur="1" fill="hold">
                                          <p:stCondLst>
                                            <p:cond delay="0"/>
                                          </p:stCondLst>
                                        </p:cTn>
                                        <p:tgtEl>
                                          <p:spTgt spid="45"/>
                                        </p:tgtEl>
                                        <p:attrNameLst>
                                          <p:attrName>style.visibility</p:attrName>
                                        </p:attrNameLst>
                                      </p:cBhvr>
                                      <p:to>
                                        <p:strVal val="visible"/>
                                      </p:to>
                                    </p:set>
                                    <p:animEffect transition="in" filter="wipe(left)">
                                      <p:cBhvr>
                                        <p:cTn id="107" dur="500"/>
                                        <p:tgtEl>
                                          <p:spTgt spid="45"/>
                                        </p:tgtEl>
                                      </p:cBhvr>
                                    </p:animEffect>
                                  </p:childTnLst>
                                </p:cTn>
                              </p:par>
                              <p:par>
                                <p:cTn id="108" presetID="22" presetClass="entr" presetSubtype="8" fill="hold" grpId="0" nodeType="withEffect">
                                  <p:stCondLst>
                                    <p:cond delay="4000"/>
                                  </p:stCondLst>
                                  <p:childTnLst>
                                    <p:set>
                                      <p:cBhvr>
                                        <p:cTn id="109" dur="1" fill="hold">
                                          <p:stCondLst>
                                            <p:cond delay="0"/>
                                          </p:stCondLst>
                                        </p:cTn>
                                        <p:tgtEl>
                                          <p:spTgt spid="46"/>
                                        </p:tgtEl>
                                        <p:attrNameLst>
                                          <p:attrName>style.visibility</p:attrName>
                                        </p:attrNameLst>
                                      </p:cBhvr>
                                      <p:to>
                                        <p:strVal val="visible"/>
                                      </p:to>
                                    </p:set>
                                    <p:animEffect transition="in" filter="wipe(left)">
                                      <p:cBhvr>
                                        <p:cTn id="110" dur="500"/>
                                        <p:tgtEl>
                                          <p:spTgt spid="46"/>
                                        </p:tgtEl>
                                      </p:cBhvr>
                                    </p:animEffect>
                                  </p:childTnLst>
                                </p:cTn>
                              </p:par>
                              <p:par>
                                <p:cTn id="111" presetID="22" presetClass="entr" presetSubtype="8" fill="hold" grpId="0" nodeType="withEffect">
                                  <p:stCondLst>
                                    <p:cond delay="4000"/>
                                  </p:stCondLst>
                                  <p:childTnLst>
                                    <p:set>
                                      <p:cBhvr>
                                        <p:cTn id="112" dur="1" fill="hold">
                                          <p:stCondLst>
                                            <p:cond delay="0"/>
                                          </p:stCondLst>
                                        </p:cTn>
                                        <p:tgtEl>
                                          <p:spTgt spid="47"/>
                                        </p:tgtEl>
                                        <p:attrNameLst>
                                          <p:attrName>style.visibility</p:attrName>
                                        </p:attrNameLst>
                                      </p:cBhvr>
                                      <p:to>
                                        <p:strVal val="visible"/>
                                      </p:to>
                                    </p:set>
                                    <p:animEffect transition="in" filter="wipe(left)">
                                      <p:cBhvr>
                                        <p:cTn id="113" dur="500"/>
                                        <p:tgtEl>
                                          <p:spTgt spid="47"/>
                                        </p:tgtEl>
                                      </p:cBhvr>
                                    </p:animEffect>
                                  </p:childTnLst>
                                </p:cTn>
                              </p:par>
                              <p:par>
                                <p:cTn id="114" presetID="22" presetClass="entr" presetSubtype="8" fill="hold" grpId="0" nodeType="withEffect">
                                  <p:stCondLst>
                                    <p:cond delay="4000"/>
                                  </p:stCondLst>
                                  <p:childTnLst>
                                    <p:set>
                                      <p:cBhvr>
                                        <p:cTn id="115" dur="1" fill="hold">
                                          <p:stCondLst>
                                            <p:cond delay="0"/>
                                          </p:stCondLst>
                                        </p:cTn>
                                        <p:tgtEl>
                                          <p:spTgt spid="48"/>
                                        </p:tgtEl>
                                        <p:attrNameLst>
                                          <p:attrName>style.visibility</p:attrName>
                                        </p:attrNameLst>
                                      </p:cBhvr>
                                      <p:to>
                                        <p:strVal val="visible"/>
                                      </p:to>
                                    </p:set>
                                    <p:animEffect transition="in" filter="wipe(left)">
                                      <p:cBhvr>
                                        <p:cTn id="1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4" grpId="0" animBg="1"/>
      <p:bldP spid="35" grpId="0" animBg="1"/>
      <p:bldP spid="36" grpId="0" animBg="1"/>
      <p:bldP spid="37" grpId="0" animBg="1"/>
      <p:bldP spid="38" grpId="0" animBg="1"/>
      <p:bldP spid="39" grpId="0" animBg="1"/>
      <p:bldP spid="40" grpId="0"/>
      <p:bldP spid="41"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5"/>
          <p:cNvSpPr/>
          <p:nvPr/>
        </p:nvSpPr>
        <p:spPr>
          <a:xfrm>
            <a:off x="1591583" y="2683272"/>
            <a:ext cx="925494" cy="1766866"/>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Chevron 6"/>
          <p:cNvSpPr/>
          <p:nvPr/>
        </p:nvSpPr>
        <p:spPr>
          <a:xfrm>
            <a:off x="2348804" y="2683272"/>
            <a:ext cx="925494" cy="1766866"/>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Shape 8"/>
          <p:cNvSpPr/>
          <p:nvPr/>
        </p:nvSpPr>
        <p:spPr>
          <a:xfrm rot="771465">
            <a:off x="4829902" y="1686967"/>
            <a:ext cx="1549646" cy="1080685"/>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Shape 9"/>
          <p:cNvSpPr/>
          <p:nvPr/>
        </p:nvSpPr>
        <p:spPr>
          <a:xfrm rot="20828535" flipV="1">
            <a:off x="4829902" y="4439712"/>
            <a:ext cx="1549646" cy="1080685"/>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 name="Group 13"/>
          <p:cNvGrpSpPr/>
          <p:nvPr/>
        </p:nvGrpSpPr>
        <p:grpSpPr>
          <a:xfrm>
            <a:off x="3463604" y="2557925"/>
            <a:ext cx="2145461" cy="2145461"/>
            <a:chOff x="2358914" y="2306488"/>
            <a:chExt cx="1525745" cy="1525745"/>
          </a:xfrm>
        </p:grpSpPr>
        <p:grpSp>
          <p:nvGrpSpPr>
            <p:cNvPr id="7" name="Group 15"/>
            <p:cNvGrpSpPr/>
            <p:nvPr/>
          </p:nvGrpSpPr>
          <p:grpSpPr>
            <a:xfrm>
              <a:off x="2358914" y="2306488"/>
              <a:ext cx="1525745" cy="1525745"/>
              <a:chOff x="4045016" y="460986"/>
              <a:chExt cx="1864161" cy="1864161"/>
            </a:xfrm>
          </p:grpSpPr>
          <p:sp>
            <p:nvSpPr>
              <p:cNvPr id="9" name="Oval 10"/>
              <p:cNvSpPr/>
              <p:nvPr/>
            </p:nvSpPr>
            <p:spPr>
              <a:xfrm>
                <a:off x="4045016" y="460986"/>
                <a:ext cx="1864161" cy="1864161"/>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Oval 6"/>
              <p:cNvSpPr/>
              <p:nvPr/>
            </p:nvSpPr>
            <p:spPr>
              <a:xfrm>
                <a:off x="4318016" y="733986"/>
                <a:ext cx="1318161" cy="131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813050">
                  <a:lnSpc>
                    <a:spcPct val="90000"/>
                  </a:lnSpc>
                  <a:spcAft>
                    <a:spcPct val="35000"/>
                  </a:spcAft>
                </a:pPr>
                <a:endParaRPr lang="en-US" sz="63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Freeform 152"/>
            <p:cNvSpPr>
              <a:spLocks noEditPoints="1"/>
            </p:cNvSpPr>
            <p:nvPr/>
          </p:nvSpPr>
          <p:spPr bwMode="auto">
            <a:xfrm>
              <a:off x="2846447" y="2814910"/>
              <a:ext cx="550679" cy="50890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ln>
          </p:spPr>
          <p:txBody>
            <a:bodyPr vert="horz" wrap="square" lIns="128580" tIns="64290" rIns="128580" bIns="64290" numCol="1" anchor="t" anchorCtr="0" compatLnSpc="1"/>
            <a:lstStyle/>
            <a:p>
              <a:endParaRPr lang="en-US"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Text Placeholder 3"/>
          <p:cNvSpPr txBox="1"/>
          <p:nvPr/>
        </p:nvSpPr>
        <p:spPr>
          <a:xfrm>
            <a:off x="7680678" y="1749634"/>
            <a:ext cx="3861265" cy="553998"/>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zh-CN" altLang="en-US" sz="1800" b="1" dirty="0" smtClean="0">
                <a:solidFill>
                  <a:schemeClr val="bg1"/>
                </a:solidFill>
                <a:latin typeface="微软雅黑" panose="020B0503020204020204" pitchFamily="34" charset="-122"/>
                <a:ea typeface="微软雅黑" panose="020B0503020204020204" pitchFamily="34" charset="-122"/>
              </a:rPr>
              <a:t>三菱</a:t>
            </a:r>
            <a:r>
              <a:rPr lang="en-US" altLang="zh-CN" sz="1800" b="1" dirty="0" smtClean="0">
                <a:solidFill>
                  <a:schemeClr val="bg1"/>
                </a:solidFill>
                <a:latin typeface="微软雅黑" panose="020B0503020204020204" pitchFamily="34" charset="-122"/>
                <a:ea typeface="微软雅黑" panose="020B0503020204020204" pitchFamily="34" charset="-122"/>
              </a:rPr>
              <a:t>FX/Q</a:t>
            </a:r>
            <a:r>
              <a:rPr lang="zh-CN" altLang="en-US" sz="1800" b="1" dirty="0" smtClean="0">
                <a:solidFill>
                  <a:schemeClr val="bg1"/>
                </a:solidFill>
                <a:latin typeface="微软雅黑" panose="020B0503020204020204" pitchFamily="34" charset="-122"/>
                <a:ea typeface="微软雅黑" panose="020B0503020204020204" pitchFamily="34" charset="-122"/>
              </a:rPr>
              <a:t>系列</a:t>
            </a:r>
            <a:r>
              <a:rPr lang="en-US" altLang="zh-CN" sz="1800" b="1" dirty="0" smtClean="0">
                <a:solidFill>
                  <a:schemeClr val="bg1"/>
                </a:solidFill>
                <a:latin typeface="微软雅黑" panose="020B0503020204020204" pitchFamily="34" charset="-122"/>
                <a:ea typeface="微软雅黑" panose="020B0503020204020204" pitchFamily="34" charset="-122"/>
              </a:rPr>
              <a:t>PLC</a:t>
            </a:r>
            <a:r>
              <a:rPr lang="zh-CN" altLang="en-US" sz="1800" b="1" dirty="0" smtClean="0">
                <a:solidFill>
                  <a:schemeClr val="bg1"/>
                </a:solidFill>
                <a:latin typeface="微软雅黑" panose="020B0503020204020204" pitchFamily="34" charset="-122"/>
                <a:ea typeface="微软雅黑" panose="020B0503020204020204" pitchFamily="34" charset="-122"/>
              </a:rPr>
              <a:t>应用技术（结合上机实际讲解）</a:t>
            </a:r>
            <a:endParaRPr lang="en-US" sz="1685"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4" name="Text Placeholder 3"/>
          <p:cNvSpPr txBox="1"/>
          <p:nvPr/>
        </p:nvSpPr>
        <p:spPr>
          <a:xfrm>
            <a:off x="6495663" y="1531080"/>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67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rPr>
              <a:t>01</a:t>
            </a:r>
          </a:p>
        </p:txBody>
      </p:sp>
      <p:sp>
        <p:nvSpPr>
          <p:cNvPr id="16" name="Text Placeholder 3"/>
          <p:cNvSpPr txBox="1"/>
          <p:nvPr/>
        </p:nvSpPr>
        <p:spPr>
          <a:xfrm>
            <a:off x="7680677" y="5056485"/>
            <a:ext cx="3069751"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fontAlgn="auto">
              <a:spcBef>
                <a:spcPct val="20000"/>
              </a:spcBef>
              <a:spcAft>
                <a:spcPts val="0"/>
              </a:spcAft>
              <a:defRPr/>
            </a:pPr>
            <a:r>
              <a:rPr lang="zh-CN" altLang="en-US" sz="1800" b="1" dirty="0" smtClean="0">
                <a:solidFill>
                  <a:schemeClr val="bg1"/>
                </a:solidFill>
                <a:latin typeface="微软雅黑" panose="020B0503020204020204" pitchFamily="34" charset="-122"/>
                <a:ea typeface="微软雅黑" panose="020B0503020204020204" pitchFamily="34" charset="-122"/>
              </a:rPr>
              <a:t>中低压变频调速应用维护技术 </a:t>
            </a:r>
            <a:endParaRPr lang="en-US" sz="1685"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8" name="Text Placeholder 3"/>
          <p:cNvSpPr txBox="1"/>
          <p:nvPr/>
        </p:nvSpPr>
        <p:spPr>
          <a:xfrm>
            <a:off x="6495663" y="4660234"/>
            <a:ext cx="865622" cy="1038746"/>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85875" fontAlgn="auto">
              <a:spcBef>
                <a:spcPct val="20000"/>
              </a:spcBef>
              <a:spcAft>
                <a:spcPts val="0"/>
              </a:spcAft>
              <a:defRPr/>
            </a:pPr>
            <a:r>
              <a:rPr lang="en-US" sz="67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02</a:t>
            </a:r>
          </a:p>
        </p:txBody>
      </p:sp>
      <p:pic>
        <p:nvPicPr>
          <p:cNvPr id="19"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sp>
        <p:nvSpPr>
          <p:cNvPr id="20" name="TextBox 8"/>
          <p:cNvSpPr txBox="1"/>
          <p:nvPr/>
        </p:nvSpPr>
        <p:spPr>
          <a:xfrm>
            <a:off x="857250" y="233568"/>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三菱</a:t>
            </a:r>
            <a:r>
              <a:rPr lang="en-US" altLang="zh-CN" sz="3200" b="1" dirty="0" smtClean="0">
                <a:solidFill>
                  <a:schemeClr val="bg1"/>
                </a:solidFill>
                <a:latin typeface="微软雅黑" panose="020B0503020204020204" pitchFamily="34" charset="-122"/>
                <a:ea typeface="微软雅黑" panose="020B0503020204020204" pitchFamily="34" charset="-122"/>
              </a:rPr>
              <a:t>PLC</a:t>
            </a:r>
            <a:r>
              <a:rPr lang="zh-CN" altLang="en-US" sz="3200" b="1" dirty="0" smtClean="0">
                <a:solidFill>
                  <a:schemeClr val="bg1"/>
                </a:solidFill>
                <a:latin typeface="微软雅黑" panose="020B0503020204020204" pitchFamily="34" charset="-122"/>
                <a:ea typeface="微软雅黑" panose="020B0503020204020204" pitchFamily="34" charset="-122"/>
              </a:rPr>
              <a:t>编程应用与变频调速技术高级研修班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17"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EditPoints="1"/>
          </p:cNvSpPr>
          <p:nvPr/>
        </p:nvSpPr>
        <p:spPr bwMode="auto">
          <a:xfrm>
            <a:off x="3411786" y="2838798"/>
            <a:ext cx="1771650" cy="1768475"/>
          </a:xfrm>
          <a:custGeom>
            <a:avLst/>
            <a:gdLst>
              <a:gd name="T0" fmla="*/ 678123721 w 360"/>
              <a:gd name="T1" fmla="*/ 2147483647 h 360"/>
              <a:gd name="T2" fmla="*/ 339064321 w 360"/>
              <a:gd name="T3" fmla="*/ 2147483647 h 360"/>
              <a:gd name="T4" fmla="*/ 750781032 w 360"/>
              <a:gd name="T5" fmla="*/ 2147483647 h 360"/>
              <a:gd name="T6" fmla="*/ 726563569 w 360"/>
              <a:gd name="T7" fmla="*/ 2147483647 h 360"/>
              <a:gd name="T8" fmla="*/ 1065622815 w 360"/>
              <a:gd name="T9" fmla="*/ 2147483647 h 360"/>
              <a:gd name="T10" fmla="*/ 1114062662 w 360"/>
              <a:gd name="T11" fmla="*/ 2147483647 h 360"/>
              <a:gd name="T12" fmla="*/ 1549996990 w 360"/>
              <a:gd name="T13" fmla="*/ 1954690456 h 360"/>
              <a:gd name="T14" fmla="*/ 1622654300 w 360"/>
              <a:gd name="T15" fmla="*/ 1375524915 h 360"/>
              <a:gd name="T16" fmla="*/ 2147483647 w 360"/>
              <a:gd name="T17" fmla="*/ 1303125538 h 360"/>
              <a:gd name="T18" fmla="*/ 2147483647 w 360"/>
              <a:gd name="T19" fmla="*/ 1013542460 h 360"/>
              <a:gd name="T20" fmla="*/ 2147483647 w 360"/>
              <a:gd name="T21" fmla="*/ 820488917 h 360"/>
              <a:gd name="T22" fmla="*/ 2147483647 w 360"/>
              <a:gd name="T23" fmla="*/ 699824927 h 360"/>
              <a:gd name="T24" fmla="*/ 2147483647 w 360"/>
              <a:gd name="T25" fmla="*/ 555035844 h 360"/>
              <a:gd name="T26" fmla="*/ 2147483647 w 360"/>
              <a:gd name="T27" fmla="*/ 506771230 h 360"/>
              <a:gd name="T28" fmla="*/ 2147483647 w 360"/>
              <a:gd name="T29" fmla="*/ 675695076 h 360"/>
              <a:gd name="T30" fmla="*/ 2147483647 w 360"/>
              <a:gd name="T31" fmla="*/ 386112152 h 360"/>
              <a:gd name="T32" fmla="*/ 2147483647 w 360"/>
              <a:gd name="T33" fmla="*/ 748089541 h 360"/>
              <a:gd name="T34" fmla="*/ 2147483647 w 360"/>
              <a:gd name="T35" fmla="*/ 820488917 h 360"/>
              <a:gd name="T36" fmla="*/ 2147483647 w 360"/>
              <a:gd name="T37" fmla="*/ 1158336302 h 360"/>
              <a:gd name="T38" fmla="*/ 2147483647 w 360"/>
              <a:gd name="T39" fmla="*/ 1351390152 h 360"/>
              <a:gd name="T40" fmla="*/ 2147483647 w 360"/>
              <a:gd name="T41" fmla="*/ 1520313844 h 360"/>
              <a:gd name="T42" fmla="*/ 2147483647 w 360"/>
              <a:gd name="T43" fmla="*/ 1858161229 h 360"/>
              <a:gd name="T44" fmla="*/ 2147483647 w 360"/>
              <a:gd name="T45" fmla="*/ 2075349535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47483647 w 360"/>
              <a:gd name="T93" fmla="*/ 2147483647 h 360"/>
              <a:gd name="T94" fmla="*/ 2058588320 w 360"/>
              <a:gd name="T95" fmla="*/ 2147483647 h 360"/>
              <a:gd name="T96" fmla="*/ 1985935931 w 360"/>
              <a:gd name="T97" fmla="*/ 2147483647 h 360"/>
              <a:gd name="T98" fmla="*/ 1307812517 w 360"/>
              <a:gd name="T99" fmla="*/ 2147483647 h 360"/>
              <a:gd name="T100" fmla="*/ 1283589825 w 360"/>
              <a:gd name="T101" fmla="*/ 2147483647 h 360"/>
              <a:gd name="T102" fmla="*/ 896090731 w 360"/>
              <a:gd name="T103" fmla="*/ 2147483647 h 360"/>
              <a:gd name="T104" fmla="*/ 896090731 w 360"/>
              <a:gd name="T105" fmla="*/ 2147483647 h 360"/>
              <a:gd name="T106" fmla="*/ 435939095 w 360"/>
              <a:gd name="T107" fmla="*/ 2147483647 h 360"/>
              <a:gd name="T108" fmla="*/ 726563569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3" name="Freeform 4"/>
          <p:cNvSpPr>
            <a:spLocks noEditPoints="1"/>
          </p:cNvSpPr>
          <p:nvPr/>
        </p:nvSpPr>
        <p:spPr bwMode="auto">
          <a:xfrm>
            <a:off x="1987798" y="3402360"/>
            <a:ext cx="1546225" cy="1544638"/>
          </a:xfrm>
          <a:custGeom>
            <a:avLst/>
            <a:gdLst>
              <a:gd name="T0" fmla="*/ 606213680 w 314"/>
              <a:gd name="T1" fmla="*/ 2147483647 h 314"/>
              <a:gd name="T2" fmla="*/ 290980797 w 314"/>
              <a:gd name="T3" fmla="*/ 2147483647 h 314"/>
              <a:gd name="T4" fmla="*/ 678960244 w 314"/>
              <a:gd name="T5" fmla="*/ 2147483647 h 314"/>
              <a:gd name="T6" fmla="*/ 630460842 w 314"/>
              <a:gd name="T7" fmla="*/ 2147483647 h 314"/>
              <a:gd name="T8" fmla="*/ 945693802 w 314"/>
              <a:gd name="T9" fmla="*/ 2147483647 h 314"/>
              <a:gd name="T10" fmla="*/ 994193051 w 314"/>
              <a:gd name="T11" fmla="*/ 1935903522 h 314"/>
              <a:gd name="T12" fmla="*/ 1357920489 w 314"/>
              <a:gd name="T13" fmla="*/ 1693916889 h 314"/>
              <a:gd name="T14" fmla="*/ 1430666900 w 314"/>
              <a:gd name="T15" fmla="*/ 1185740715 h 314"/>
              <a:gd name="T16" fmla="*/ 2036880426 w 314"/>
              <a:gd name="T17" fmla="*/ 1137345356 h 314"/>
              <a:gd name="T18" fmla="*/ 2133873999 w 314"/>
              <a:gd name="T19" fmla="*/ 871156124 h 314"/>
              <a:gd name="T20" fmla="*/ 2147483647 w 314"/>
              <a:gd name="T21" fmla="*/ 701767448 h 314"/>
              <a:gd name="T22" fmla="*/ 2147483647 w 314"/>
              <a:gd name="T23" fmla="*/ 604971657 h 314"/>
              <a:gd name="T24" fmla="*/ 2147483647 w 314"/>
              <a:gd name="T25" fmla="*/ 459775741 h 314"/>
              <a:gd name="T26" fmla="*/ 2147483647 w 314"/>
              <a:gd name="T27" fmla="*/ 435578062 h 314"/>
              <a:gd name="T28" fmla="*/ 2147483647 w 314"/>
              <a:gd name="T29" fmla="*/ 580773977 h 314"/>
              <a:gd name="T30" fmla="*/ 2147483647 w 314"/>
              <a:gd name="T31" fmla="*/ 338782425 h 314"/>
              <a:gd name="T32" fmla="*/ 2147483647 w 314"/>
              <a:gd name="T33" fmla="*/ 653367170 h 314"/>
              <a:gd name="T34" fmla="*/ 2147483647 w 314"/>
              <a:gd name="T35" fmla="*/ 701767448 h 314"/>
              <a:gd name="T36" fmla="*/ 2147483647 w 314"/>
              <a:gd name="T37" fmla="*/ 1016352039 h 314"/>
              <a:gd name="T38" fmla="*/ 2147483647 w 314"/>
              <a:gd name="T39" fmla="*/ 1185740715 h 314"/>
              <a:gd name="T40" fmla="*/ 2147483647 w 314"/>
              <a:gd name="T41" fmla="*/ 1330936938 h 314"/>
              <a:gd name="T42" fmla="*/ 2147483647 w 314"/>
              <a:gd name="T43" fmla="*/ 1621318931 h 314"/>
              <a:gd name="T44" fmla="*/ 2147483647 w 314"/>
              <a:gd name="T45" fmla="*/ 1814910206 h 314"/>
              <a:gd name="T46" fmla="*/ 2147483647 w 314"/>
              <a:gd name="T47" fmla="*/ 2147483647 h 314"/>
              <a:gd name="T48" fmla="*/ 2147483647 w 314"/>
              <a:gd name="T49" fmla="*/ 2147483647 h 314"/>
              <a:gd name="T50" fmla="*/ 2147483647 w 314"/>
              <a:gd name="T51" fmla="*/ 2147483647 h 314"/>
              <a:gd name="T52" fmla="*/ 2147483647 w 314"/>
              <a:gd name="T53" fmla="*/ 2147483647 h 314"/>
              <a:gd name="T54" fmla="*/ 2147483647 w 314"/>
              <a:gd name="T55" fmla="*/ 2147483647 h 314"/>
              <a:gd name="T56" fmla="*/ 2147483647 w 314"/>
              <a:gd name="T57" fmla="*/ 2147483647 h 314"/>
              <a:gd name="T58" fmla="*/ 2147483647 w 314"/>
              <a:gd name="T59" fmla="*/ 2147483647 h 314"/>
              <a:gd name="T60" fmla="*/ 2147483647 w 314"/>
              <a:gd name="T61" fmla="*/ 2147483647 h 314"/>
              <a:gd name="T62" fmla="*/ 2147483647 w 314"/>
              <a:gd name="T63" fmla="*/ 2147483647 h 314"/>
              <a:gd name="T64" fmla="*/ 2147483647 w 314"/>
              <a:gd name="T65" fmla="*/ 2147483647 h 314"/>
              <a:gd name="T66" fmla="*/ 2147483647 w 314"/>
              <a:gd name="T67" fmla="*/ 2147483647 h 314"/>
              <a:gd name="T68" fmla="*/ 2147483647 w 314"/>
              <a:gd name="T69" fmla="*/ 2147483647 h 314"/>
              <a:gd name="T70" fmla="*/ 2147483647 w 314"/>
              <a:gd name="T71" fmla="*/ 2147483647 h 314"/>
              <a:gd name="T72" fmla="*/ 2147483647 w 314"/>
              <a:gd name="T73" fmla="*/ 2147483647 h 314"/>
              <a:gd name="T74" fmla="*/ 2147483647 w 314"/>
              <a:gd name="T75" fmla="*/ 2147483647 h 314"/>
              <a:gd name="T76" fmla="*/ 2147483647 w 314"/>
              <a:gd name="T77" fmla="*/ 2147483647 h 314"/>
              <a:gd name="T78" fmla="*/ 2147483647 w 314"/>
              <a:gd name="T79" fmla="*/ 2147483647 h 314"/>
              <a:gd name="T80" fmla="*/ 2147483647 w 314"/>
              <a:gd name="T81" fmla="*/ 2147483647 h 314"/>
              <a:gd name="T82" fmla="*/ 2147483647 w 314"/>
              <a:gd name="T83" fmla="*/ 2147483647 h 314"/>
              <a:gd name="T84" fmla="*/ 2147483647 w 314"/>
              <a:gd name="T85" fmla="*/ 2147483647 h 314"/>
              <a:gd name="T86" fmla="*/ 2147483647 w 314"/>
              <a:gd name="T87" fmla="*/ 2147483647 h 314"/>
              <a:gd name="T88" fmla="*/ 2147483647 w 314"/>
              <a:gd name="T89" fmla="*/ 2147483647 h 314"/>
              <a:gd name="T90" fmla="*/ 2147483647 w 314"/>
              <a:gd name="T91" fmla="*/ 2147483647 h 314"/>
              <a:gd name="T92" fmla="*/ 2147483647 w 314"/>
              <a:gd name="T93" fmla="*/ 2147483647 h 314"/>
              <a:gd name="T94" fmla="*/ 1794394030 w 314"/>
              <a:gd name="T95" fmla="*/ 2147483647 h 314"/>
              <a:gd name="T96" fmla="*/ 1721647619 w 314"/>
              <a:gd name="T97" fmla="*/ 2147483647 h 314"/>
              <a:gd name="T98" fmla="*/ 1139680948 w 314"/>
              <a:gd name="T99" fmla="*/ 2147483647 h 314"/>
              <a:gd name="T100" fmla="*/ 1115433786 w 314"/>
              <a:gd name="T101" fmla="*/ 2147483647 h 314"/>
              <a:gd name="T102" fmla="*/ 775953818 w 314"/>
              <a:gd name="T103" fmla="*/ 2147483647 h 314"/>
              <a:gd name="T104" fmla="*/ 775953818 w 314"/>
              <a:gd name="T105" fmla="*/ 2147483647 h 314"/>
              <a:gd name="T106" fmla="*/ 363727284 w 314"/>
              <a:gd name="T107" fmla="*/ 2147483647 h 314"/>
              <a:gd name="T108" fmla="*/ 630460842 w 314"/>
              <a:gd name="T109" fmla="*/ 2147483647 h 314"/>
              <a:gd name="T110" fmla="*/ 2147483647 w 314"/>
              <a:gd name="T111" fmla="*/ 2147483647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4"/>
              <a:gd name="T169" fmla="*/ 0 h 314"/>
              <a:gd name="T170" fmla="*/ 314 w 314"/>
              <a:gd name="T171" fmla="*/ 314 h 3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4" name="Freeform 5"/>
          <p:cNvSpPr>
            <a:spLocks noEditPoints="1"/>
          </p:cNvSpPr>
          <p:nvPr/>
        </p:nvSpPr>
        <p:spPr bwMode="auto">
          <a:xfrm>
            <a:off x="2833936" y="4591398"/>
            <a:ext cx="1773237" cy="1771650"/>
          </a:xfrm>
          <a:custGeom>
            <a:avLst/>
            <a:gdLst>
              <a:gd name="T0" fmla="*/ 727864593 w 360"/>
              <a:gd name="T1" fmla="*/ 2147483647 h 360"/>
              <a:gd name="T2" fmla="*/ 436718725 w 360"/>
              <a:gd name="T3" fmla="*/ 2147483647 h 360"/>
              <a:gd name="T4" fmla="*/ 897696309 w 360"/>
              <a:gd name="T5" fmla="*/ 2147483647 h 360"/>
              <a:gd name="T6" fmla="*/ 921960094 w 360"/>
              <a:gd name="T7" fmla="*/ 2147483647 h 360"/>
              <a:gd name="T8" fmla="*/ 1310156329 w 360"/>
              <a:gd name="T9" fmla="*/ 2147483647 h 360"/>
              <a:gd name="T10" fmla="*/ 1431465401 w 360"/>
              <a:gd name="T11" fmla="*/ 1816403847 h 360"/>
              <a:gd name="T12" fmla="*/ 1892442831 w 360"/>
              <a:gd name="T13" fmla="*/ 1598436837 h 360"/>
              <a:gd name="T14" fmla="*/ 2038015688 w 360"/>
              <a:gd name="T15" fmla="*/ 1041405352 h 360"/>
              <a:gd name="T16" fmla="*/ 2147483647 w 360"/>
              <a:gd name="T17" fmla="*/ 1065622815 h 360"/>
              <a:gd name="T18" fmla="*/ 2147483647 w 360"/>
              <a:gd name="T19" fmla="*/ 774998495 h 360"/>
              <a:gd name="T20" fmla="*/ 2147483647 w 360"/>
              <a:gd name="T21" fmla="*/ 629688642 h 360"/>
              <a:gd name="T22" fmla="*/ 2147483647 w 360"/>
              <a:gd name="T23" fmla="*/ 581248794 h 360"/>
              <a:gd name="T24" fmla="*/ 2147483647 w 360"/>
              <a:gd name="T25" fmla="*/ 484374021 h 360"/>
              <a:gd name="T26" fmla="*/ 2147483647 w 360"/>
              <a:gd name="T27" fmla="*/ 508591484 h 360"/>
              <a:gd name="T28" fmla="*/ 2147483647 w 360"/>
              <a:gd name="T29" fmla="*/ 726563569 h 360"/>
              <a:gd name="T30" fmla="*/ 2147483647 w 360"/>
              <a:gd name="T31" fmla="*/ 508591484 h 360"/>
              <a:gd name="T32" fmla="*/ 2147483647 w 360"/>
              <a:gd name="T33" fmla="*/ 920313116 h 360"/>
              <a:gd name="T34" fmla="*/ 2147483647 w 360"/>
              <a:gd name="T35" fmla="*/ 1041405352 h 360"/>
              <a:gd name="T36" fmla="*/ 2147483647 w 360"/>
              <a:gd name="T37" fmla="*/ 1428904753 h 360"/>
              <a:gd name="T38" fmla="*/ 2147483647 w 360"/>
              <a:gd name="T39" fmla="*/ 1671089226 h 360"/>
              <a:gd name="T40" fmla="*/ 2147483647 w 360"/>
              <a:gd name="T41" fmla="*/ 1889061157 h 360"/>
              <a:gd name="T42" fmla="*/ 2147483647 w 360"/>
              <a:gd name="T43" fmla="*/ 2147483647 h 360"/>
              <a:gd name="T44" fmla="*/ 2147483647 w 360"/>
              <a:gd name="T45" fmla="*/ 2147483647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35065902 w 360"/>
              <a:gd name="T93" fmla="*/ 2147483647 h 360"/>
              <a:gd name="T94" fmla="*/ 1649824687 w 360"/>
              <a:gd name="T95" fmla="*/ 2147483647 h 360"/>
              <a:gd name="T96" fmla="*/ 1625560902 w 360"/>
              <a:gd name="T97" fmla="*/ 2147483647 h 360"/>
              <a:gd name="T98" fmla="*/ 970482738 w 360"/>
              <a:gd name="T99" fmla="*/ 2147483647 h 360"/>
              <a:gd name="T100" fmla="*/ 1043269166 w 360"/>
              <a:gd name="T101" fmla="*/ 2147483647 h 360"/>
              <a:gd name="T102" fmla="*/ 679337024 w 360"/>
              <a:gd name="T103" fmla="*/ 2147483647 h 360"/>
              <a:gd name="T104" fmla="*/ 752123452 w 360"/>
              <a:gd name="T105" fmla="*/ 2147483647 h 360"/>
              <a:gd name="T106" fmla="*/ 315409576 w 360"/>
              <a:gd name="T107" fmla="*/ 2147483647 h 360"/>
              <a:gd name="T108" fmla="*/ 679337024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0"/>
              <a:gd name="T169" fmla="*/ 0 h 360"/>
              <a:gd name="T170" fmla="*/ 360 w 360"/>
              <a:gd name="T171" fmla="*/ 360 h 36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accent2"/>
          </a:solidFill>
          <a:ln w="9525">
            <a:noFill/>
            <a:round/>
          </a:ln>
        </p:spPr>
        <p:txBody>
          <a:bodyPr/>
          <a:lstStyle/>
          <a:p>
            <a:endParaRPr lang="zh-CN" altLang="en-US" dirty="0">
              <a:ea typeface="微软雅黑" panose="020B0503020204020204" pitchFamily="34" charset="-122"/>
            </a:endParaRPr>
          </a:p>
        </p:txBody>
      </p:sp>
      <p:sp>
        <p:nvSpPr>
          <p:cNvPr id="5" name="Freeform 6"/>
          <p:cNvSpPr>
            <a:spLocks noEditPoints="1"/>
          </p:cNvSpPr>
          <p:nvPr/>
        </p:nvSpPr>
        <p:spPr bwMode="auto">
          <a:xfrm>
            <a:off x="2252911" y="1456085"/>
            <a:ext cx="1887537" cy="1878013"/>
          </a:xfrm>
          <a:custGeom>
            <a:avLst/>
            <a:gdLst>
              <a:gd name="T0" fmla="*/ 752930199 w 383"/>
              <a:gd name="T1" fmla="*/ 2147483647 h 382"/>
              <a:gd name="T2" fmla="*/ 364319320 w 383"/>
              <a:gd name="T3" fmla="*/ 2147483647 h 382"/>
              <a:gd name="T4" fmla="*/ 825795018 w 383"/>
              <a:gd name="T5" fmla="*/ 2147483647 h 382"/>
              <a:gd name="T6" fmla="*/ 777216829 w 383"/>
              <a:gd name="T7" fmla="*/ 2147483647 h 382"/>
              <a:gd name="T8" fmla="*/ 1165827554 w 383"/>
              <a:gd name="T9" fmla="*/ 2147483647 h 382"/>
              <a:gd name="T10" fmla="*/ 1214405743 w 383"/>
              <a:gd name="T11" fmla="*/ 2147483647 h 382"/>
              <a:gd name="T12" fmla="*/ 1675876667 w 383"/>
              <a:gd name="T13" fmla="*/ 2054418357 h 382"/>
              <a:gd name="T14" fmla="*/ 1748741485 w 383"/>
              <a:gd name="T15" fmla="*/ 1450180158 h 382"/>
              <a:gd name="T16" fmla="*/ 2147483647 w 383"/>
              <a:gd name="T17" fmla="*/ 1377670198 h 382"/>
              <a:gd name="T18" fmla="*/ 2147483647 w 383"/>
              <a:gd name="T19" fmla="*/ 1063466617 h 382"/>
              <a:gd name="T20" fmla="*/ 2147483647 w 383"/>
              <a:gd name="T21" fmla="*/ 845936736 h 382"/>
              <a:gd name="T22" fmla="*/ 2147483647 w 383"/>
              <a:gd name="T23" fmla="*/ 725090079 h 382"/>
              <a:gd name="T24" fmla="*/ 2147483647 w 383"/>
              <a:gd name="T25" fmla="*/ 580070005 h 382"/>
              <a:gd name="T26" fmla="*/ 2147483647 w 383"/>
              <a:gd name="T27" fmla="*/ 531733308 h 382"/>
              <a:gd name="T28" fmla="*/ 2147483647 w 383"/>
              <a:gd name="T29" fmla="*/ 725090079 h 382"/>
              <a:gd name="T30" fmla="*/ 2147483647 w 383"/>
              <a:gd name="T31" fmla="*/ 410881736 h 382"/>
              <a:gd name="T32" fmla="*/ 2147483647 w 383"/>
              <a:gd name="T33" fmla="*/ 797600040 h 382"/>
              <a:gd name="T34" fmla="*/ 2147483647 w 383"/>
              <a:gd name="T35" fmla="*/ 870110000 h 382"/>
              <a:gd name="T36" fmla="*/ 2147483647 w 383"/>
              <a:gd name="T37" fmla="*/ 1232649970 h 382"/>
              <a:gd name="T38" fmla="*/ 2147483647 w 383"/>
              <a:gd name="T39" fmla="*/ 1450180158 h 382"/>
              <a:gd name="T40" fmla="*/ 2147483647 w 383"/>
              <a:gd name="T41" fmla="*/ 1619368427 h 382"/>
              <a:gd name="T42" fmla="*/ 2147483647 w 383"/>
              <a:gd name="T43" fmla="*/ 1981913313 h 382"/>
              <a:gd name="T44" fmla="*/ 2147483647 w 383"/>
              <a:gd name="T45" fmla="*/ 2147483647 h 382"/>
              <a:gd name="T46" fmla="*/ 2147483647 w 383"/>
              <a:gd name="T47" fmla="*/ 2147483647 h 382"/>
              <a:gd name="T48" fmla="*/ 2147483647 w 383"/>
              <a:gd name="T49" fmla="*/ 2147483647 h 382"/>
              <a:gd name="T50" fmla="*/ 2147483647 w 383"/>
              <a:gd name="T51" fmla="*/ 2147483647 h 382"/>
              <a:gd name="T52" fmla="*/ 2147483647 w 383"/>
              <a:gd name="T53" fmla="*/ 2147483647 h 382"/>
              <a:gd name="T54" fmla="*/ 2147483647 w 383"/>
              <a:gd name="T55" fmla="*/ 2147483647 h 382"/>
              <a:gd name="T56" fmla="*/ 2147483647 w 383"/>
              <a:gd name="T57" fmla="*/ 2147483647 h 382"/>
              <a:gd name="T58" fmla="*/ 2147483647 w 383"/>
              <a:gd name="T59" fmla="*/ 2147483647 h 382"/>
              <a:gd name="T60" fmla="*/ 2147483647 w 383"/>
              <a:gd name="T61" fmla="*/ 2147483647 h 382"/>
              <a:gd name="T62" fmla="*/ 2147483647 w 383"/>
              <a:gd name="T63" fmla="*/ 2147483647 h 382"/>
              <a:gd name="T64" fmla="*/ 2147483647 w 383"/>
              <a:gd name="T65" fmla="*/ 2147483647 h 382"/>
              <a:gd name="T66" fmla="*/ 2147483647 w 383"/>
              <a:gd name="T67" fmla="*/ 2147483647 h 382"/>
              <a:gd name="T68" fmla="*/ 2147483647 w 383"/>
              <a:gd name="T69" fmla="*/ 2147483647 h 382"/>
              <a:gd name="T70" fmla="*/ 2147483647 w 383"/>
              <a:gd name="T71" fmla="*/ 2147483647 h 382"/>
              <a:gd name="T72" fmla="*/ 2147483647 w 383"/>
              <a:gd name="T73" fmla="*/ 2147483647 h 382"/>
              <a:gd name="T74" fmla="*/ 2147483647 w 383"/>
              <a:gd name="T75" fmla="*/ 2147483647 h 382"/>
              <a:gd name="T76" fmla="*/ 2147483647 w 383"/>
              <a:gd name="T77" fmla="*/ 2147483647 h 382"/>
              <a:gd name="T78" fmla="*/ 2147483647 w 383"/>
              <a:gd name="T79" fmla="*/ 2147483647 h 382"/>
              <a:gd name="T80" fmla="*/ 2147483647 w 383"/>
              <a:gd name="T81" fmla="*/ 2147483647 h 382"/>
              <a:gd name="T82" fmla="*/ 2147483647 w 383"/>
              <a:gd name="T83" fmla="*/ 2147483647 h 382"/>
              <a:gd name="T84" fmla="*/ 2147483647 w 383"/>
              <a:gd name="T85" fmla="*/ 2147483647 h 382"/>
              <a:gd name="T86" fmla="*/ 2147483647 w 383"/>
              <a:gd name="T87" fmla="*/ 2147483647 h 382"/>
              <a:gd name="T88" fmla="*/ 2147483647 w 383"/>
              <a:gd name="T89" fmla="*/ 2147483647 h 382"/>
              <a:gd name="T90" fmla="*/ 2147483647 w 383"/>
              <a:gd name="T91" fmla="*/ 2147483647 h 382"/>
              <a:gd name="T92" fmla="*/ 2147483647 w 383"/>
              <a:gd name="T93" fmla="*/ 2147483647 h 382"/>
              <a:gd name="T94" fmla="*/ 2147483647 w 383"/>
              <a:gd name="T95" fmla="*/ 2147483647 h 382"/>
              <a:gd name="T96" fmla="*/ 2113065580 w 383"/>
              <a:gd name="T97" fmla="*/ 2147483647 h 382"/>
              <a:gd name="T98" fmla="*/ 1384422319 w 383"/>
              <a:gd name="T99" fmla="*/ 2147483647 h 382"/>
              <a:gd name="T100" fmla="*/ 1384422319 w 383"/>
              <a:gd name="T101" fmla="*/ 2147483647 h 382"/>
              <a:gd name="T102" fmla="*/ 947238026 w 383"/>
              <a:gd name="T103" fmla="*/ 2147483647 h 382"/>
              <a:gd name="T104" fmla="*/ 971524656 w 383"/>
              <a:gd name="T105" fmla="*/ 2147483647 h 382"/>
              <a:gd name="T106" fmla="*/ 461475698 w 383"/>
              <a:gd name="T107" fmla="*/ 2147483647 h 382"/>
              <a:gd name="T108" fmla="*/ 801508388 w 383"/>
              <a:gd name="T109" fmla="*/ 2147483647 h 382"/>
              <a:gd name="T110" fmla="*/ 2147483647 w 383"/>
              <a:gd name="T111" fmla="*/ 214748364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3"/>
              <a:gd name="T169" fmla="*/ 0 h 382"/>
              <a:gd name="T170" fmla="*/ 383 w 383"/>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rgbClr val="4BC1DD"/>
          </a:solidFill>
          <a:ln w="9525">
            <a:noFill/>
            <a:round/>
          </a:ln>
        </p:spPr>
        <p:txBody>
          <a:bodyPr/>
          <a:lstStyle/>
          <a:p>
            <a:endParaRPr lang="zh-CN" altLang="en-US" dirty="0">
              <a:ea typeface="微软雅黑" panose="020B0503020204020204" pitchFamily="34" charset="-122"/>
            </a:endParaRPr>
          </a:p>
        </p:txBody>
      </p:sp>
      <p:sp>
        <p:nvSpPr>
          <p:cNvPr id="10"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施耐德</a:t>
            </a:r>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PLC</a:t>
            </a:r>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高级培训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a:spLocks noEditPoints="1"/>
          </p:cNvSpPr>
          <p:nvPr/>
        </p:nvSpPr>
        <p:spPr bwMode="auto">
          <a:xfrm>
            <a:off x="2900983" y="2104157"/>
            <a:ext cx="601663" cy="617538"/>
          </a:xfrm>
          <a:custGeom>
            <a:avLst/>
            <a:gdLst>
              <a:gd name="T0" fmla="*/ 972998699 w 368"/>
              <a:gd name="T1" fmla="*/ 209738048 h 379"/>
              <a:gd name="T2" fmla="*/ 499864275 w 368"/>
              <a:gd name="T3" fmla="*/ 0 h 379"/>
              <a:gd name="T4" fmla="*/ 483827018 w 368"/>
              <a:gd name="T5" fmla="*/ 0 h 379"/>
              <a:gd name="T6" fmla="*/ 10692598 w 368"/>
              <a:gd name="T7" fmla="*/ 209738048 h 379"/>
              <a:gd name="T8" fmla="*/ 0 w 368"/>
              <a:gd name="T9" fmla="*/ 230977163 h 379"/>
              <a:gd name="T10" fmla="*/ 0 w 368"/>
              <a:gd name="T11" fmla="*/ 772577469 h 379"/>
              <a:gd name="T12" fmla="*/ 10692598 w 368"/>
              <a:gd name="T13" fmla="*/ 791162261 h 379"/>
              <a:gd name="T14" fmla="*/ 483827018 w 368"/>
              <a:gd name="T15" fmla="*/ 1006209005 h 379"/>
              <a:gd name="T16" fmla="*/ 491846464 w 368"/>
              <a:gd name="T17" fmla="*/ 1006209005 h 379"/>
              <a:gd name="T18" fmla="*/ 499864275 w 368"/>
              <a:gd name="T19" fmla="*/ 1006209005 h 379"/>
              <a:gd name="T20" fmla="*/ 972998699 w 368"/>
              <a:gd name="T21" fmla="*/ 791162261 h 379"/>
              <a:gd name="T22" fmla="*/ 983691293 w 368"/>
              <a:gd name="T23" fmla="*/ 772577469 h 379"/>
              <a:gd name="T24" fmla="*/ 983691293 w 368"/>
              <a:gd name="T25" fmla="*/ 230977163 h 379"/>
              <a:gd name="T26" fmla="*/ 972998699 w 368"/>
              <a:gd name="T27" fmla="*/ 209738048 h 379"/>
              <a:gd name="T28" fmla="*/ 286018826 w 368"/>
              <a:gd name="T29" fmla="*/ 339828384 h 379"/>
              <a:gd name="T30" fmla="*/ 275326232 w 368"/>
              <a:gd name="T31" fmla="*/ 355757274 h 379"/>
              <a:gd name="T32" fmla="*/ 275326232 w 368"/>
              <a:gd name="T33" fmla="*/ 538946136 h 379"/>
              <a:gd name="T34" fmla="*/ 181769250 w 368"/>
              <a:gd name="T35" fmla="*/ 496468008 h 379"/>
              <a:gd name="T36" fmla="*/ 181769250 w 368"/>
              <a:gd name="T37" fmla="*/ 313279147 h 379"/>
              <a:gd name="T38" fmla="*/ 628172137 w 368"/>
              <a:gd name="T39" fmla="*/ 100886801 h 379"/>
              <a:gd name="T40" fmla="*/ 711038108 w 368"/>
              <a:gd name="T41" fmla="*/ 135400509 h 379"/>
              <a:gd name="T42" fmla="*/ 286018826 w 368"/>
              <a:gd name="T43" fmla="*/ 339828384 h 379"/>
              <a:gd name="T44" fmla="*/ 491846464 w 368"/>
              <a:gd name="T45" fmla="*/ 39823869 h 379"/>
              <a:gd name="T46" fmla="*/ 582730246 w 368"/>
              <a:gd name="T47" fmla="*/ 79647737 h 379"/>
              <a:gd name="T48" fmla="*/ 173749804 w 368"/>
              <a:gd name="T49" fmla="*/ 276109563 h 379"/>
              <a:gd name="T50" fmla="*/ 64153957 w 368"/>
              <a:gd name="T51" fmla="*/ 228321261 h 379"/>
              <a:gd name="T52" fmla="*/ 491846464 w 368"/>
              <a:gd name="T53" fmla="*/ 39823869 h 379"/>
              <a:gd name="T54" fmla="*/ 473134424 w 368"/>
              <a:gd name="T55" fmla="*/ 958420704 h 379"/>
              <a:gd name="T56" fmla="*/ 37422458 w 368"/>
              <a:gd name="T57" fmla="*/ 761957122 h 379"/>
              <a:gd name="T58" fmla="*/ 37422458 w 368"/>
              <a:gd name="T59" fmla="*/ 257526400 h 379"/>
              <a:gd name="T60" fmla="*/ 144346805 w 368"/>
              <a:gd name="T61" fmla="*/ 305314701 h 379"/>
              <a:gd name="T62" fmla="*/ 144346805 w 368"/>
              <a:gd name="T63" fmla="*/ 507086725 h 379"/>
              <a:gd name="T64" fmla="*/ 155037764 w 368"/>
              <a:gd name="T65" fmla="*/ 525671517 h 379"/>
              <a:gd name="T66" fmla="*/ 286018826 w 368"/>
              <a:gd name="T67" fmla="*/ 586734437 h 379"/>
              <a:gd name="T68" fmla="*/ 294038272 w 368"/>
              <a:gd name="T69" fmla="*/ 586734437 h 379"/>
              <a:gd name="T70" fmla="*/ 304730866 w 368"/>
              <a:gd name="T71" fmla="*/ 584078536 h 379"/>
              <a:gd name="T72" fmla="*/ 312750312 w 368"/>
              <a:gd name="T73" fmla="*/ 568149645 h 379"/>
              <a:gd name="T74" fmla="*/ 312750312 w 368"/>
              <a:gd name="T75" fmla="*/ 382306512 h 379"/>
              <a:gd name="T76" fmla="*/ 473134424 w 368"/>
              <a:gd name="T77" fmla="*/ 453988251 h 379"/>
              <a:gd name="T78" fmla="*/ 473134424 w 368"/>
              <a:gd name="T79" fmla="*/ 958420704 h 379"/>
              <a:gd name="T80" fmla="*/ 491846464 w 368"/>
              <a:gd name="T81" fmla="*/ 422130368 h 379"/>
              <a:gd name="T82" fmla="*/ 342153311 w 368"/>
              <a:gd name="T83" fmla="*/ 353103002 h 379"/>
              <a:gd name="T84" fmla="*/ 756479999 w 368"/>
              <a:gd name="T85" fmla="*/ 156639573 h 379"/>
              <a:gd name="T86" fmla="*/ 919537362 w 368"/>
              <a:gd name="T87" fmla="*/ 228321261 h 379"/>
              <a:gd name="T88" fmla="*/ 491846464 w 368"/>
              <a:gd name="T89" fmla="*/ 422130368 h 379"/>
              <a:gd name="T90" fmla="*/ 946268848 w 368"/>
              <a:gd name="T91" fmla="*/ 761957122 h 379"/>
              <a:gd name="T92" fmla="*/ 510556869 w 368"/>
              <a:gd name="T93" fmla="*/ 958420704 h 379"/>
              <a:gd name="T94" fmla="*/ 510556869 w 368"/>
              <a:gd name="T95" fmla="*/ 453988251 h 379"/>
              <a:gd name="T96" fmla="*/ 946268848 w 368"/>
              <a:gd name="T97" fmla="*/ 257526400 h 379"/>
              <a:gd name="T98" fmla="*/ 946268848 w 368"/>
              <a:gd name="T99" fmla="*/ 761957122 h 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8"/>
              <a:gd name="T151" fmla="*/ 0 h 379"/>
              <a:gd name="T152" fmla="*/ 368 w 368"/>
              <a:gd name="T153" fmla="*/ 379 h 3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8" h="379">
                <a:moveTo>
                  <a:pt x="364" y="79"/>
                </a:moveTo>
                <a:cubicBezTo>
                  <a:pt x="187" y="0"/>
                  <a:pt x="187" y="0"/>
                  <a:pt x="187" y="0"/>
                </a:cubicBezTo>
                <a:cubicBezTo>
                  <a:pt x="185" y="0"/>
                  <a:pt x="183" y="0"/>
                  <a:pt x="181" y="0"/>
                </a:cubicBezTo>
                <a:cubicBezTo>
                  <a:pt x="4" y="79"/>
                  <a:pt x="4" y="79"/>
                  <a:pt x="4" y="79"/>
                </a:cubicBezTo>
                <a:cubicBezTo>
                  <a:pt x="1" y="80"/>
                  <a:pt x="0" y="83"/>
                  <a:pt x="0" y="87"/>
                </a:cubicBezTo>
                <a:cubicBezTo>
                  <a:pt x="0" y="291"/>
                  <a:pt x="0" y="291"/>
                  <a:pt x="0" y="291"/>
                </a:cubicBezTo>
                <a:cubicBezTo>
                  <a:pt x="0" y="294"/>
                  <a:pt x="1" y="296"/>
                  <a:pt x="4" y="298"/>
                </a:cubicBezTo>
                <a:cubicBezTo>
                  <a:pt x="181" y="379"/>
                  <a:pt x="181" y="379"/>
                  <a:pt x="181" y="379"/>
                </a:cubicBezTo>
                <a:cubicBezTo>
                  <a:pt x="182" y="379"/>
                  <a:pt x="183" y="379"/>
                  <a:pt x="184" y="379"/>
                </a:cubicBezTo>
                <a:cubicBezTo>
                  <a:pt x="185" y="379"/>
                  <a:pt x="186" y="379"/>
                  <a:pt x="187" y="379"/>
                </a:cubicBezTo>
                <a:cubicBezTo>
                  <a:pt x="187" y="379"/>
                  <a:pt x="364" y="298"/>
                  <a:pt x="364" y="298"/>
                </a:cubicBezTo>
                <a:cubicBezTo>
                  <a:pt x="367" y="296"/>
                  <a:pt x="368" y="294"/>
                  <a:pt x="368" y="291"/>
                </a:cubicBezTo>
                <a:cubicBezTo>
                  <a:pt x="368" y="87"/>
                  <a:pt x="368" y="87"/>
                  <a:pt x="368" y="87"/>
                </a:cubicBezTo>
                <a:cubicBezTo>
                  <a:pt x="368" y="83"/>
                  <a:pt x="367" y="80"/>
                  <a:pt x="364" y="79"/>
                </a:cubicBezTo>
                <a:close/>
                <a:moveTo>
                  <a:pt x="107" y="128"/>
                </a:moveTo>
                <a:cubicBezTo>
                  <a:pt x="105" y="129"/>
                  <a:pt x="103" y="131"/>
                  <a:pt x="103" y="134"/>
                </a:cubicBezTo>
                <a:cubicBezTo>
                  <a:pt x="103" y="203"/>
                  <a:pt x="103" y="203"/>
                  <a:pt x="103" y="203"/>
                </a:cubicBezTo>
                <a:cubicBezTo>
                  <a:pt x="68" y="187"/>
                  <a:pt x="68" y="187"/>
                  <a:pt x="68" y="187"/>
                </a:cubicBezTo>
                <a:cubicBezTo>
                  <a:pt x="68" y="118"/>
                  <a:pt x="68" y="118"/>
                  <a:pt x="68" y="118"/>
                </a:cubicBezTo>
                <a:cubicBezTo>
                  <a:pt x="235" y="38"/>
                  <a:pt x="235" y="38"/>
                  <a:pt x="235" y="38"/>
                </a:cubicBezTo>
                <a:cubicBezTo>
                  <a:pt x="266" y="51"/>
                  <a:pt x="266" y="51"/>
                  <a:pt x="266" y="51"/>
                </a:cubicBezTo>
                <a:lnTo>
                  <a:pt x="107" y="128"/>
                </a:lnTo>
                <a:close/>
                <a:moveTo>
                  <a:pt x="184" y="15"/>
                </a:moveTo>
                <a:cubicBezTo>
                  <a:pt x="218" y="30"/>
                  <a:pt x="218" y="30"/>
                  <a:pt x="218" y="30"/>
                </a:cubicBezTo>
                <a:cubicBezTo>
                  <a:pt x="65" y="104"/>
                  <a:pt x="65" y="104"/>
                  <a:pt x="65" y="104"/>
                </a:cubicBezTo>
                <a:cubicBezTo>
                  <a:pt x="24" y="86"/>
                  <a:pt x="24" y="86"/>
                  <a:pt x="24" y="86"/>
                </a:cubicBezTo>
                <a:lnTo>
                  <a:pt x="184" y="15"/>
                </a:lnTo>
                <a:close/>
                <a:moveTo>
                  <a:pt x="177" y="361"/>
                </a:moveTo>
                <a:cubicBezTo>
                  <a:pt x="14" y="287"/>
                  <a:pt x="14" y="287"/>
                  <a:pt x="14" y="287"/>
                </a:cubicBezTo>
                <a:cubicBezTo>
                  <a:pt x="14" y="97"/>
                  <a:pt x="14" y="97"/>
                  <a:pt x="14" y="97"/>
                </a:cubicBezTo>
                <a:cubicBezTo>
                  <a:pt x="54" y="115"/>
                  <a:pt x="54" y="115"/>
                  <a:pt x="54" y="115"/>
                </a:cubicBezTo>
                <a:cubicBezTo>
                  <a:pt x="54" y="191"/>
                  <a:pt x="54" y="191"/>
                  <a:pt x="54" y="191"/>
                </a:cubicBezTo>
                <a:cubicBezTo>
                  <a:pt x="54" y="194"/>
                  <a:pt x="56" y="197"/>
                  <a:pt x="58" y="198"/>
                </a:cubicBezTo>
                <a:cubicBezTo>
                  <a:pt x="107" y="221"/>
                  <a:pt x="107" y="221"/>
                  <a:pt x="107" y="221"/>
                </a:cubicBezTo>
                <a:cubicBezTo>
                  <a:pt x="108" y="221"/>
                  <a:pt x="109" y="221"/>
                  <a:pt x="110" y="221"/>
                </a:cubicBezTo>
                <a:cubicBezTo>
                  <a:pt x="111" y="221"/>
                  <a:pt x="113" y="221"/>
                  <a:pt x="114" y="220"/>
                </a:cubicBezTo>
                <a:cubicBezTo>
                  <a:pt x="116" y="219"/>
                  <a:pt x="117" y="217"/>
                  <a:pt x="117" y="214"/>
                </a:cubicBezTo>
                <a:cubicBezTo>
                  <a:pt x="117" y="144"/>
                  <a:pt x="117" y="144"/>
                  <a:pt x="117" y="144"/>
                </a:cubicBezTo>
                <a:cubicBezTo>
                  <a:pt x="177" y="171"/>
                  <a:pt x="177" y="171"/>
                  <a:pt x="177" y="171"/>
                </a:cubicBezTo>
                <a:lnTo>
                  <a:pt x="177" y="361"/>
                </a:lnTo>
                <a:close/>
                <a:moveTo>
                  <a:pt x="184" y="159"/>
                </a:moveTo>
                <a:cubicBezTo>
                  <a:pt x="128" y="133"/>
                  <a:pt x="128" y="133"/>
                  <a:pt x="128" y="133"/>
                </a:cubicBezTo>
                <a:cubicBezTo>
                  <a:pt x="283" y="59"/>
                  <a:pt x="283" y="59"/>
                  <a:pt x="283" y="59"/>
                </a:cubicBezTo>
                <a:cubicBezTo>
                  <a:pt x="344" y="86"/>
                  <a:pt x="344" y="86"/>
                  <a:pt x="344" y="86"/>
                </a:cubicBezTo>
                <a:lnTo>
                  <a:pt x="184" y="159"/>
                </a:lnTo>
                <a:close/>
                <a:moveTo>
                  <a:pt x="354" y="287"/>
                </a:moveTo>
                <a:cubicBezTo>
                  <a:pt x="191" y="361"/>
                  <a:pt x="191" y="361"/>
                  <a:pt x="191" y="361"/>
                </a:cubicBezTo>
                <a:cubicBezTo>
                  <a:pt x="191" y="171"/>
                  <a:pt x="191" y="171"/>
                  <a:pt x="191" y="171"/>
                </a:cubicBezTo>
                <a:cubicBezTo>
                  <a:pt x="354" y="97"/>
                  <a:pt x="354" y="97"/>
                  <a:pt x="354" y="97"/>
                </a:cubicBezTo>
                <a:lnTo>
                  <a:pt x="354" y="28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nvGrpSpPr>
          <p:cNvPr id="12" name="组合 178"/>
          <p:cNvGrpSpPr/>
          <p:nvPr/>
        </p:nvGrpSpPr>
        <p:grpSpPr bwMode="auto">
          <a:xfrm>
            <a:off x="3981103" y="3400301"/>
            <a:ext cx="565150" cy="565150"/>
            <a:chOff x="0" y="0"/>
            <a:chExt cx="382834" cy="382834"/>
          </a:xfrm>
          <a:solidFill>
            <a:schemeClr val="bg1"/>
          </a:solidFill>
        </p:grpSpPr>
        <p:sp>
          <p:nvSpPr>
            <p:cNvPr id="13" name="Freeform 97"/>
            <p:cNvSpPr/>
            <p:nvPr/>
          </p:nvSpPr>
          <p:spPr bwMode="auto">
            <a:xfrm>
              <a:off x="106493" y="363962"/>
              <a:ext cx="171196" cy="18872"/>
            </a:xfrm>
            <a:custGeom>
              <a:avLst/>
              <a:gdLst>
                <a:gd name="T0" fmla="*/ 512589410 w 54"/>
                <a:gd name="T1" fmla="*/ 0 h 6"/>
                <a:gd name="T2" fmla="*/ 30152692 w 54"/>
                <a:gd name="T3" fmla="*/ 0 h 6"/>
                <a:gd name="T4" fmla="*/ 0 w 54"/>
                <a:gd name="T5" fmla="*/ 29679368 h 6"/>
                <a:gd name="T6" fmla="*/ 30152692 w 54"/>
                <a:gd name="T7" fmla="*/ 59358736 h 6"/>
                <a:gd name="T8" fmla="*/ 512589410 w 54"/>
                <a:gd name="T9" fmla="*/ 59358736 h 6"/>
                <a:gd name="T10" fmla="*/ 542742090 w 54"/>
                <a:gd name="T11" fmla="*/ 29679368 h 6"/>
                <a:gd name="T12" fmla="*/ 512589410 w 54"/>
                <a:gd name="T13" fmla="*/ 0 h 6"/>
                <a:gd name="T14" fmla="*/ 0 60000 65536"/>
                <a:gd name="T15" fmla="*/ 0 60000 65536"/>
                <a:gd name="T16" fmla="*/ 0 60000 65536"/>
                <a:gd name="T17" fmla="*/ 0 60000 65536"/>
                <a:gd name="T18" fmla="*/ 0 60000 65536"/>
                <a:gd name="T19" fmla="*/ 0 60000 65536"/>
                <a:gd name="T20" fmla="*/ 0 60000 65536"/>
                <a:gd name="T21" fmla="*/ 0 w 54"/>
                <a:gd name="T22" fmla="*/ 0 h 6"/>
                <a:gd name="T23" fmla="*/ 54 w 5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
                  <a:moveTo>
                    <a:pt x="51" y="0"/>
                  </a:moveTo>
                  <a:cubicBezTo>
                    <a:pt x="3" y="0"/>
                    <a:pt x="3" y="0"/>
                    <a:pt x="3" y="0"/>
                  </a:cubicBezTo>
                  <a:cubicBezTo>
                    <a:pt x="1" y="0"/>
                    <a:pt x="0" y="1"/>
                    <a:pt x="0" y="3"/>
                  </a:cubicBezTo>
                  <a:cubicBezTo>
                    <a:pt x="0" y="5"/>
                    <a:pt x="1" y="6"/>
                    <a:pt x="3" y="6"/>
                  </a:cubicBezTo>
                  <a:cubicBezTo>
                    <a:pt x="51" y="6"/>
                    <a:pt x="51" y="6"/>
                    <a:pt x="51" y="6"/>
                  </a:cubicBezTo>
                  <a:cubicBezTo>
                    <a:pt x="53" y="6"/>
                    <a:pt x="54" y="5"/>
                    <a:pt x="54" y="3"/>
                  </a:cubicBezTo>
                  <a:cubicBezTo>
                    <a:pt x="54" y="1"/>
                    <a:pt x="53" y="0"/>
                    <a:pt x="51" y="0"/>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4" name="Freeform 98"/>
            <p:cNvSpPr/>
            <p:nvPr/>
          </p:nvSpPr>
          <p:spPr bwMode="auto">
            <a:xfrm>
              <a:off x="48528" y="0"/>
              <a:ext cx="287125" cy="345090"/>
            </a:xfrm>
            <a:custGeom>
              <a:avLst/>
              <a:gdLst>
                <a:gd name="T0" fmla="*/ 30534151 w 90"/>
                <a:gd name="T1" fmla="*/ 214406373 h 108"/>
                <a:gd name="T2" fmla="*/ 162844534 w 90"/>
                <a:gd name="T3" fmla="*/ 214406373 h 108"/>
                <a:gd name="T4" fmla="*/ 427471754 w 90"/>
                <a:gd name="T5" fmla="*/ 163355385 h 108"/>
                <a:gd name="T6" fmla="*/ 427471754 w 90"/>
                <a:gd name="T7" fmla="*/ 1072028572 h 108"/>
                <a:gd name="T8" fmla="*/ 458005893 w 90"/>
                <a:gd name="T9" fmla="*/ 1102658496 h 108"/>
                <a:gd name="T10" fmla="*/ 488536841 w 90"/>
                <a:gd name="T11" fmla="*/ 1072028572 h 108"/>
                <a:gd name="T12" fmla="*/ 488536841 w 90"/>
                <a:gd name="T13" fmla="*/ 163355385 h 108"/>
                <a:gd name="T14" fmla="*/ 763340895 w 90"/>
                <a:gd name="T15" fmla="*/ 214406373 h 108"/>
                <a:gd name="T16" fmla="*/ 885474457 w 90"/>
                <a:gd name="T17" fmla="*/ 214406373 h 108"/>
                <a:gd name="T18" fmla="*/ 916008595 w 90"/>
                <a:gd name="T19" fmla="*/ 183776399 h 108"/>
                <a:gd name="T20" fmla="*/ 885474457 w 90"/>
                <a:gd name="T21" fmla="*/ 153146475 h 108"/>
                <a:gd name="T22" fmla="*/ 773517877 w 90"/>
                <a:gd name="T23" fmla="*/ 153146475 h 108"/>
                <a:gd name="T24" fmla="*/ 488536841 w 90"/>
                <a:gd name="T25" fmla="*/ 102098707 h 108"/>
                <a:gd name="T26" fmla="*/ 488536841 w 90"/>
                <a:gd name="T27" fmla="*/ 30629937 h 108"/>
                <a:gd name="T28" fmla="*/ 458005893 w 90"/>
                <a:gd name="T29" fmla="*/ 0 h 108"/>
                <a:gd name="T30" fmla="*/ 427471754 w 90"/>
                <a:gd name="T31" fmla="*/ 30629937 h 108"/>
                <a:gd name="T32" fmla="*/ 427471754 w 90"/>
                <a:gd name="T33" fmla="*/ 102098707 h 108"/>
                <a:gd name="T34" fmla="*/ 152667551 w 90"/>
                <a:gd name="T35" fmla="*/ 153146475 h 108"/>
                <a:gd name="T36" fmla="*/ 30534151 w 90"/>
                <a:gd name="T37" fmla="*/ 153146475 h 108"/>
                <a:gd name="T38" fmla="*/ 0 w 90"/>
                <a:gd name="T39" fmla="*/ 183776399 h 108"/>
                <a:gd name="T40" fmla="*/ 30534151 w 90"/>
                <a:gd name="T41" fmla="*/ 21440637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108"/>
                <a:gd name="T65" fmla="*/ 90 w 90"/>
                <a:gd name="T66" fmla="*/ 108 h 1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108">
                  <a:moveTo>
                    <a:pt x="3" y="21"/>
                  </a:moveTo>
                  <a:cubicBezTo>
                    <a:pt x="16" y="21"/>
                    <a:pt x="16" y="21"/>
                    <a:pt x="16" y="21"/>
                  </a:cubicBezTo>
                  <a:cubicBezTo>
                    <a:pt x="42" y="16"/>
                    <a:pt x="42" y="16"/>
                    <a:pt x="42" y="16"/>
                  </a:cubicBezTo>
                  <a:cubicBezTo>
                    <a:pt x="42" y="105"/>
                    <a:pt x="42" y="105"/>
                    <a:pt x="42" y="105"/>
                  </a:cubicBezTo>
                  <a:cubicBezTo>
                    <a:pt x="42" y="107"/>
                    <a:pt x="43" y="108"/>
                    <a:pt x="45" y="108"/>
                  </a:cubicBezTo>
                  <a:cubicBezTo>
                    <a:pt x="47" y="108"/>
                    <a:pt x="48" y="107"/>
                    <a:pt x="48" y="105"/>
                  </a:cubicBezTo>
                  <a:cubicBezTo>
                    <a:pt x="48" y="16"/>
                    <a:pt x="48" y="16"/>
                    <a:pt x="48" y="16"/>
                  </a:cubicBezTo>
                  <a:cubicBezTo>
                    <a:pt x="75" y="21"/>
                    <a:pt x="75" y="21"/>
                    <a:pt x="75" y="21"/>
                  </a:cubicBezTo>
                  <a:cubicBezTo>
                    <a:pt x="87" y="21"/>
                    <a:pt x="87" y="21"/>
                    <a:pt x="87" y="21"/>
                  </a:cubicBezTo>
                  <a:cubicBezTo>
                    <a:pt x="89" y="21"/>
                    <a:pt x="90" y="20"/>
                    <a:pt x="90" y="18"/>
                  </a:cubicBezTo>
                  <a:cubicBezTo>
                    <a:pt x="90" y="16"/>
                    <a:pt x="89" y="15"/>
                    <a:pt x="87" y="15"/>
                  </a:cubicBezTo>
                  <a:cubicBezTo>
                    <a:pt x="76" y="15"/>
                    <a:pt x="76" y="15"/>
                    <a:pt x="76" y="15"/>
                  </a:cubicBezTo>
                  <a:cubicBezTo>
                    <a:pt x="48" y="10"/>
                    <a:pt x="48" y="10"/>
                    <a:pt x="48" y="10"/>
                  </a:cubicBezTo>
                  <a:cubicBezTo>
                    <a:pt x="48" y="3"/>
                    <a:pt x="48" y="3"/>
                    <a:pt x="48" y="3"/>
                  </a:cubicBezTo>
                  <a:cubicBezTo>
                    <a:pt x="48" y="1"/>
                    <a:pt x="47" y="0"/>
                    <a:pt x="45" y="0"/>
                  </a:cubicBezTo>
                  <a:cubicBezTo>
                    <a:pt x="43" y="0"/>
                    <a:pt x="42" y="1"/>
                    <a:pt x="42" y="3"/>
                  </a:cubicBezTo>
                  <a:cubicBezTo>
                    <a:pt x="42" y="10"/>
                    <a:pt x="42" y="10"/>
                    <a:pt x="42" y="10"/>
                  </a:cubicBezTo>
                  <a:cubicBezTo>
                    <a:pt x="15" y="15"/>
                    <a:pt x="15" y="15"/>
                    <a:pt x="15" y="15"/>
                  </a:cubicBezTo>
                  <a:cubicBezTo>
                    <a:pt x="3" y="15"/>
                    <a:pt x="3" y="15"/>
                    <a:pt x="3" y="15"/>
                  </a:cubicBezTo>
                  <a:cubicBezTo>
                    <a:pt x="1" y="15"/>
                    <a:pt x="0" y="16"/>
                    <a:pt x="0" y="18"/>
                  </a:cubicBezTo>
                  <a:cubicBezTo>
                    <a:pt x="0" y="20"/>
                    <a:pt x="1" y="21"/>
                    <a:pt x="3" y="21"/>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5" name="Freeform 99"/>
            <p:cNvSpPr>
              <a:spLocks noEditPoints="1"/>
            </p:cNvSpPr>
            <p:nvPr/>
          </p:nvSpPr>
          <p:spPr bwMode="auto">
            <a:xfrm>
              <a:off x="0" y="86273"/>
              <a:ext cx="115929" cy="181981"/>
            </a:xfrm>
            <a:custGeom>
              <a:avLst/>
              <a:gdLst>
                <a:gd name="T0" fmla="*/ 186661762 w 36"/>
                <a:gd name="T1" fmla="*/ 0 h 57"/>
                <a:gd name="T2" fmla="*/ 0 w 36"/>
                <a:gd name="T3" fmla="*/ 458684784 h 57"/>
                <a:gd name="T4" fmla="*/ 186661762 w 36"/>
                <a:gd name="T5" fmla="*/ 581001524 h 57"/>
                <a:gd name="T6" fmla="*/ 373320305 w 36"/>
                <a:gd name="T7" fmla="*/ 458684784 h 57"/>
                <a:gd name="T8" fmla="*/ 186661762 w 36"/>
                <a:gd name="T9" fmla="*/ 0 h 57"/>
                <a:gd name="T10" fmla="*/ 186661762 w 36"/>
                <a:gd name="T11" fmla="*/ 519843154 h 57"/>
                <a:gd name="T12" fmla="*/ 62221669 w 36"/>
                <a:gd name="T13" fmla="*/ 458684784 h 57"/>
                <a:gd name="T14" fmla="*/ 186661762 w 36"/>
                <a:gd name="T15" fmla="*/ 101928514 h 57"/>
                <a:gd name="T16" fmla="*/ 311101881 w 36"/>
                <a:gd name="T17" fmla="*/ 458684784 h 57"/>
                <a:gd name="T18" fmla="*/ 186661762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grpFill/>
            <a:ln w="9525">
              <a:noFill/>
              <a:round/>
            </a:ln>
          </p:spPr>
          <p:txBody>
            <a:bodyPr/>
            <a:lstStyle/>
            <a:p>
              <a:endParaRPr lang="zh-CN" altLang="en-US" dirty="0">
                <a:ea typeface="微软雅黑" panose="020B0503020204020204" pitchFamily="34" charset="-122"/>
              </a:endParaRPr>
            </a:p>
          </p:txBody>
        </p:sp>
        <p:sp>
          <p:nvSpPr>
            <p:cNvPr id="16" name="Freeform 100"/>
            <p:cNvSpPr>
              <a:spLocks noEditPoints="1"/>
            </p:cNvSpPr>
            <p:nvPr/>
          </p:nvSpPr>
          <p:spPr bwMode="auto">
            <a:xfrm>
              <a:off x="268254" y="86273"/>
              <a:ext cx="114580" cy="181981"/>
            </a:xfrm>
            <a:custGeom>
              <a:avLst/>
              <a:gdLst>
                <a:gd name="T0" fmla="*/ 182341311 w 36"/>
                <a:gd name="T1" fmla="*/ 0 h 57"/>
                <a:gd name="T2" fmla="*/ 0 w 36"/>
                <a:gd name="T3" fmla="*/ 458684784 h 57"/>
                <a:gd name="T4" fmla="*/ 182341311 w 36"/>
                <a:gd name="T5" fmla="*/ 581001524 h 57"/>
                <a:gd name="T6" fmla="*/ 364682623 w 36"/>
                <a:gd name="T7" fmla="*/ 458684784 h 57"/>
                <a:gd name="T8" fmla="*/ 182341311 w 36"/>
                <a:gd name="T9" fmla="*/ 0 h 57"/>
                <a:gd name="T10" fmla="*/ 182341311 w 36"/>
                <a:gd name="T11" fmla="*/ 519843154 h 57"/>
                <a:gd name="T12" fmla="*/ 60781506 w 36"/>
                <a:gd name="T13" fmla="*/ 458684784 h 57"/>
                <a:gd name="T14" fmla="*/ 182341311 w 36"/>
                <a:gd name="T15" fmla="*/ 101928514 h 57"/>
                <a:gd name="T16" fmla="*/ 303901141 w 36"/>
                <a:gd name="T17" fmla="*/ 458684784 h 57"/>
                <a:gd name="T18" fmla="*/ 182341311 w 36"/>
                <a:gd name="T19" fmla="*/ 519843154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57"/>
                <a:gd name="T32" fmla="*/ 36 w 36"/>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57">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grpFill/>
            <a:ln w="9525">
              <a:noFill/>
              <a:round/>
            </a:ln>
          </p:spPr>
          <p:txBody>
            <a:bodyPr/>
            <a:lstStyle/>
            <a:p>
              <a:endParaRPr lang="zh-CN" altLang="en-US" dirty="0">
                <a:ea typeface="微软雅黑" panose="020B0503020204020204" pitchFamily="34" charset="-122"/>
              </a:endParaRPr>
            </a:p>
          </p:txBody>
        </p:sp>
      </p:grpSp>
      <p:grpSp>
        <p:nvGrpSpPr>
          <p:cNvPr id="17" name="组合 142"/>
          <p:cNvGrpSpPr/>
          <p:nvPr/>
        </p:nvGrpSpPr>
        <p:grpSpPr bwMode="auto">
          <a:xfrm>
            <a:off x="2468935" y="3904158"/>
            <a:ext cx="573087" cy="576263"/>
            <a:chOff x="0" y="0"/>
            <a:chExt cx="388226" cy="389574"/>
          </a:xfrm>
          <a:solidFill>
            <a:schemeClr val="bg1"/>
          </a:solidFill>
        </p:grpSpPr>
        <p:sp>
          <p:nvSpPr>
            <p:cNvPr id="18" name="Freeform 55"/>
            <p:cNvSpPr>
              <a:spLocks noEditPoints="1"/>
            </p:cNvSpPr>
            <p:nvPr/>
          </p:nvSpPr>
          <p:spPr bwMode="auto">
            <a:xfrm>
              <a:off x="0" y="0"/>
              <a:ext cx="388226" cy="389574"/>
            </a:xfrm>
            <a:custGeom>
              <a:avLst/>
              <a:gdLst>
                <a:gd name="T0" fmla="*/ 1154396484 w 122"/>
                <a:gd name="T1" fmla="*/ 81574246 h 122"/>
                <a:gd name="T2" fmla="*/ 850606533 w 122"/>
                <a:gd name="T3" fmla="*/ 81574246 h 122"/>
                <a:gd name="T4" fmla="*/ 465807639 w 122"/>
                <a:gd name="T5" fmla="*/ 479246351 h 122"/>
                <a:gd name="T6" fmla="*/ 465807639 w 122"/>
                <a:gd name="T7" fmla="*/ 560820571 h 122"/>
                <a:gd name="T8" fmla="*/ 121514757 w 122"/>
                <a:gd name="T9" fmla="*/ 907506419 h 122"/>
                <a:gd name="T10" fmla="*/ 60757379 w 122"/>
                <a:gd name="T11" fmla="*/ 1142033101 h 122"/>
                <a:gd name="T12" fmla="*/ 10125698 w 122"/>
                <a:gd name="T13" fmla="*/ 1193016191 h 122"/>
                <a:gd name="T14" fmla="*/ 10125698 w 122"/>
                <a:gd name="T15" fmla="*/ 1233803301 h 122"/>
                <a:gd name="T16" fmla="*/ 50631671 w 122"/>
                <a:gd name="T17" fmla="*/ 1233803301 h 122"/>
                <a:gd name="T18" fmla="*/ 101263342 w 122"/>
                <a:gd name="T19" fmla="*/ 1182820212 h 122"/>
                <a:gd name="T20" fmla="*/ 334167136 w 122"/>
                <a:gd name="T21" fmla="*/ 1121637949 h 122"/>
                <a:gd name="T22" fmla="*/ 678459968 w 122"/>
                <a:gd name="T23" fmla="*/ 774948909 h 122"/>
                <a:gd name="T24" fmla="*/ 759471895 w 122"/>
                <a:gd name="T25" fmla="*/ 774948909 h 122"/>
                <a:gd name="T26" fmla="*/ 1154396484 w 122"/>
                <a:gd name="T27" fmla="*/ 387476051 h 122"/>
                <a:gd name="T28" fmla="*/ 1154396484 w 122"/>
                <a:gd name="T29" fmla="*/ 81574246 h 122"/>
                <a:gd name="T30" fmla="*/ 293661173 w 122"/>
                <a:gd name="T31" fmla="*/ 1080850839 h 122"/>
                <a:gd name="T32" fmla="*/ 121514757 w 122"/>
                <a:gd name="T33" fmla="*/ 1121637949 h 122"/>
                <a:gd name="T34" fmla="*/ 162020721 w 122"/>
                <a:gd name="T35" fmla="*/ 948293529 h 122"/>
                <a:gd name="T36" fmla="*/ 506313602 w 122"/>
                <a:gd name="T37" fmla="*/ 601607682 h 122"/>
                <a:gd name="T38" fmla="*/ 637954005 w 122"/>
                <a:gd name="T39" fmla="*/ 734164992 h 122"/>
                <a:gd name="T40" fmla="*/ 293661173 w 122"/>
                <a:gd name="T41" fmla="*/ 1080850839 h 122"/>
                <a:gd name="T42" fmla="*/ 718965931 w 122"/>
                <a:gd name="T43" fmla="*/ 734164992 h 122"/>
                <a:gd name="T44" fmla="*/ 506313602 w 122"/>
                <a:gd name="T45" fmla="*/ 520033461 h 122"/>
                <a:gd name="T46" fmla="*/ 891112496 w 122"/>
                <a:gd name="T47" fmla="*/ 122361381 h 122"/>
                <a:gd name="T48" fmla="*/ 1113890521 w 122"/>
                <a:gd name="T49" fmla="*/ 122361381 h 122"/>
                <a:gd name="T50" fmla="*/ 1113890521 w 122"/>
                <a:gd name="T51" fmla="*/ 346688941 h 122"/>
                <a:gd name="T52" fmla="*/ 718965931 w 122"/>
                <a:gd name="T53" fmla="*/ 734164992 h 1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2"/>
                <a:gd name="T82" fmla="*/ 0 h 122"/>
                <a:gd name="T83" fmla="*/ 122 w 122"/>
                <a:gd name="T84" fmla="*/ 122 h 1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w="9525">
              <a:noFill/>
              <a:round/>
            </a:ln>
          </p:spPr>
          <p:txBody>
            <a:bodyPr/>
            <a:lstStyle/>
            <a:p>
              <a:endParaRPr lang="zh-CN" altLang="en-US" dirty="0">
                <a:ea typeface="微软雅黑" panose="020B0503020204020204" pitchFamily="34" charset="-122"/>
              </a:endParaRPr>
            </a:p>
          </p:txBody>
        </p:sp>
        <p:sp>
          <p:nvSpPr>
            <p:cNvPr id="19" name="Freeform 56"/>
            <p:cNvSpPr/>
            <p:nvPr/>
          </p:nvSpPr>
          <p:spPr bwMode="auto">
            <a:xfrm>
              <a:off x="257469" y="142889"/>
              <a:ext cx="121321" cy="125364"/>
            </a:xfrm>
            <a:custGeom>
              <a:avLst/>
              <a:gdLst>
                <a:gd name="T0" fmla="*/ 377142240 w 38"/>
                <a:gd name="T1" fmla="*/ 20665771 h 39"/>
                <a:gd name="T2" fmla="*/ 336372015 w 38"/>
                <a:gd name="T3" fmla="*/ 20665771 h 39"/>
                <a:gd name="T4" fmla="*/ 10194156 w 38"/>
                <a:gd name="T5" fmla="*/ 340980404 h 39"/>
                <a:gd name="T6" fmla="*/ 10194156 w 38"/>
                <a:gd name="T7" fmla="*/ 392646424 h 39"/>
                <a:gd name="T8" fmla="*/ 50964390 w 38"/>
                <a:gd name="T9" fmla="*/ 392646424 h 39"/>
                <a:gd name="T10" fmla="*/ 377142240 w 38"/>
                <a:gd name="T11" fmla="*/ 61997321 h 39"/>
                <a:gd name="T12" fmla="*/ 377142240 w 38"/>
                <a:gd name="T13" fmla="*/ 20665771 h 39"/>
                <a:gd name="T14" fmla="*/ 0 60000 65536"/>
                <a:gd name="T15" fmla="*/ 0 60000 65536"/>
                <a:gd name="T16" fmla="*/ 0 60000 65536"/>
                <a:gd name="T17" fmla="*/ 0 60000 65536"/>
                <a:gd name="T18" fmla="*/ 0 60000 65536"/>
                <a:gd name="T19" fmla="*/ 0 60000 65536"/>
                <a:gd name="T20" fmla="*/ 0 60000 65536"/>
                <a:gd name="T21" fmla="*/ 0 w 38"/>
                <a:gd name="T22" fmla="*/ 0 h 39"/>
                <a:gd name="T23" fmla="*/ 38 w 3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w="9525">
              <a:noFill/>
              <a:round/>
            </a:ln>
          </p:spPr>
          <p:txBody>
            <a:bodyPr/>
            <a:lstStyle/>
            <a:p>
              <a:endParaRPr lang="zh-CN" altLang="en-US" dirty="0">
                <a:ea typeface="微软雅黑" panose="020B0503020204020204" pitchFamily="34" charset="-122"/>
              </a:endParaRPr>
            </a:p>
          </p:txBody>
        </p:sp>
      </p:grpSp>
      <p:sp>
        <p:nvSpPr>
          <p:cNvPr id="20" name="Freeform 32"/>
          <p:cNvSpPr>
            <a:spLocks noEditPoints="1"/>
          </p:cNvSpPr>
          <p:nvPr/>
        </p:nvSpPr>
        <p:spPr bwMode="auto">
          <a:xfrm>
            <a:off x="3512220" y="5200501"/>
            <a:ext cx="396875" cy="565150"/>
          </a:xfrm>
          <a:custGeom>
            <a:avLst/>
            <a:gdLst>
              <a:gd name="T0" fmla="*/ 937560446 w 84"/>
              <a:gd name="T1" fmla="*/ 0 h 120"/>
              <a:gd name="T2" fmla="*/ 0 w 84"/>
              <a:gd name="T3" fmla="*/ 931569770 h 120"/>
              <a:gd name="T4" fmla="*/ 468780223 w 84"/>
              <a:gd name="T5" fmla="*/ 1730056167 h 120"/>
              <a:gd name="T6" fmla="*/ 468780223 w 84"/>
              <a:gd name="T7" fmla="*/ 2147483647 h 120"/>
              <a:gd name="T8" fmla="*/ 602716037 w 84"/>
              <a:gd name="T9" fmla="*/ 2147483647 h 120"/>
              <a:gd name="T10" fmla="*/ 1272400277 w 84"/>
              <a:gd name="T11" fmla="*/ 2147483647 h 120"/>
              <a:gd name="T12" fmla="*/ 1406336092 w 84"/>
              <a:gd name="T13" fmla="*/ 2147483647 h 120"/>
              <a:gd name="T14" fmla="*/ 1406336092 w 84"/>
              <a:gd name="T15" fmla="*/ 1730056167 h 120"/>
              <a:gd name="T16" fmla="*/ 1875116167 w 84"/>
              <a:gd name="T17" fmla="*/ 931569770 h 120"/>
              <a:gd name="T18" fmla="*/ 937560446 w 84"/>
              <a:gd name="T19" fmla="*/ 0 h 120"/>
              <a:gd name="T20" fmla="*/ 602716037 w 84"/>
              <a:gd name="T21" fmla="*/ 2147483647 h 120"/>
              <a:gd name="T22" fmla="*/ 602716037 w 84"/>
              <a:gd name="T23" fmla="*/ 2147483647 h 120"/>
              <a:gd name="T24" fmla="*/ 1272400277 w 84"/>
              <a:gd name="T25" fmla="*/ 2147483647 h 120"/>
              <a:gd name="T26" fmla="*/ 1272400277 w 84"/>
              <a:gd name="T27" fmla="*/ 2147483647 h 120"/>
              <a:gd name="T28" fmla="*/ 602716037 w 84"/>
              <a:gd name="T29" fmla="*/ 2147483647 h 120"/>
              <a:gd name="T30" fmla="*/ 1272400277 w 84"/>
              <a:gd name="T31" fmla="*/ 1663514481 h 120"/>
              <a:gd name="T32" fmla="*/ 1272400277 w 84"/>
              <a:gd name="T33" fmla="*/ 2129296864 h 120"/>
              <a:gd name="T34" fmla="*/ 1004528353 w 84"/>
              <a:gd name="T35" fmla="*/ 2129296864 h 120"/>
              <a:gd name="T36" fmla="*/ 1004528353 w 84"/>
              <a:gd name="T37" fmla="*/ 1197731804 h 120"/>
              <a:gd name="T38" fmla="*/ 1205432075 w 84"/>
              <a:gd name="T39" fmla="*/ 931569770 h 120"/>
              <a:gd name="T40" fmla="*/ 937560446 w 84"/>
              <a:gd name="T41" fmla="*/ 665407735 h 120"/>
              <a:gd name="T42" fmla="*/ 669684092 w 84"/>
              <a:gd name="T43" fmla="*/ 931569770 h 120"/>
              <a:gd name="T44" fmla="*/ 870587814 w 84"/>
              <a:gd name="T45" fmla="*/ 1197731804 h 120"/>
              <a:gd name="T46" fmla="*/ 870587814 w 84"/>
              <a:gd name="T47" fmla="*/ 2129296864 h 120"/>
              <a:gd name="T48" fmla="*/ 602716037 w 84"/>
              <a:gd name="T49" fmla="*/ 2129296864 h 120"/>
              <a:gd name="T50" fmla="*/ 602716037 w 84"/>
              <a:gd name="T51" fmla="*/ 1663514481 h 120"/>
              <a:gd name="T52" fmla="*/ 133935851 w 84"/>
              <a:gd name="T53" fmla="*/ 931569770 h 120"/>
              <a:gd name="T54" fmla="*/ 937560446 w 84"/>
              <a:gd name="T55" fmla="*/ 133083409 h 120"/>
              <a:gd name="T56" fmla="*/ 1741180352 w 84"/>
              <a:gd name="T57" fmla="*/ 931569770 h 120"/>
              <a:gd name="T58" fmla="*/ 1272400277 w 84"/>
              <a:gd name="T59" fmla="*/ 1663514481 h 120"/>
              <a:gd name="T60" fmla="*/ 937560446 w 84"/>
              <a:gd name="T61" fmla="*/ 1064648432 h 120"/>
              <a:gd name="T62" fmla="*/ 803619907 w 84"/>
              <a:gd name="T63" fmla="*/ 931569770 h 120"/>
              <a:gd name="T64" fmla="*/ 937560446 w 84"/>
              <a:gd name="T65" fmla="*/ 798486398 h 120"/>
              <a:gd name="T66" fmla="*/ 1071496260 w 84"/>
              <a:gd name="T67" fmla="*/ 931569770 h 120"/>
              <a:gd name="T68" fmla="*/ 937560446 w 84"/>
              <a:gd name="T69" fmla="*/ 1064648432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
              <a:gd name="T106" fmla="*/ 0 h 120"/>
              <a:gd name="T107" fmla="*/ 84 w 84"/>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 h="120">
                <a:moveTo>
                  <a:pt x="42" y="0"/>
                </a:moveTo>
                <a:cubicBezTo>
                  <a:pt x="19" y="0"/>
                  <a:pt x="0" y="19"/>
                  <a:pt x="0" y="42"/>
                </a:cubicBezTo>
                <a:cubicBezTo>
                  <a:pt x="0" y="57"/>
                  <a:pt x="8" y="71"/>
                  <a:pt x="21" y="78"/>
                </a:cubicBezTo>
                <a:cubicBezTo>
                  <a:pt x="21" y="114"/>
                  <a:pt x="21" y="114"/>
                  <a:pt x="21" y="114"/>
                </a:cubicBezTo>
                <a:cubicBezTo>
                  <a:pt x="21" y="117"/>
                  <a:pt x="24" y="120"/>
                  <a:pt x="27" y="120"/>
                </a:cubicBezTo>
                <a:cubicBezTo>
                  <a:pt x="57" y="120"/>
                  <a:pt x="57" y="120"/>
                  <a:pt x="57" y="120"/>
                </a:cubicBezTo>
                <a:cubicBezTo>
                  <a:pt x="60" y="120"/>
                  <a:pt x="63" y="117"/>
                  <a:pt x="63" y="114"/>
                </a:cubicBezTo>
                <a:cubicBezTo>
                  <a:pt x="63" y="78"/>
                  <a:pt x="63" y="78"/>
                  <a:pt x="63" y="78"/>
                </a:cubicBezTo>
                <a:cubicBezTo>
                  <a:pt x="76" y="71"/>
                  <a:pt x="84" y="57"/>
                  <a:pt x="84" y="42"/>
                </a:cubicBezTo>
                <a:cubicBezTo>
                  <a:pt x="84" y="19"/>
                  <a:pt x="65" y="0"/>
                  <a:pt x="42" y="0"/>
                </a:cubicBezTo>
                <a:close/>
                <a:moveTo>
                  <a:pt x="27" y="114"/>
                </a:moveTo>
                <a:cubicBezTo>
                  <a:pt x="27" y="102"/>
                  <a:pt x="27" y="102"/>
                  <a:pt x="27" y="102"/>
                </a:cubicBezTo>
                <a:cubicBezTo>
                  <a:pt x="57" y="102"/>
                  <a:pt x="57" y="102"/>
                  <a:pt x="57" y="102"/>
                </a:cubicBezTo>
                <a:cubicBezTo>
                  <a:pt x="57" y="114"/>
                  <a:pt x="57" y="114"/>
                  <a:pt x="57" y="114"/>
                </a:cubicBezTo>
                <a:lnTo>
                  <a:pt x="27" y="114"/>
                </a:lnTo>
                <a:close/>
                <a:moveTo>
                  <a:pt x="57" y="75"/>
                </a:moveTo>
                <a:cubicBezTo>
                  <a:pt x="57" y="96"/>
                  <a:pt x="57" y="96"/>
                  <a:pt x="57" y="96"/>
                </a:cubicBezTo>
                <a:cubicBezTo>
                  <a:pt x="45" y="96"/>
                  <a:pt x="45" y="96"/>
                  <a:pt x="45" y="96"/>
                </a:cubicBezTo>
                <a:cubicBezTo>
                  <a:pt x="45" y="54"/>
                  <a:pt x="45" y="54"/>
                  <a:pt x="45" y="54"/>
                </a:cubicBezTo>
                <a:cubicBezTo>
                  <a:pt x="50" y="52"/>
                  <a:pt x="54" y="48"/>
                  <a:pt x="54" y="42"/>
                </a:cubicBezTo>
                <a:cubicBezTo>
                  <a:pt x="54" y="35"/>
                  <a:pt x="49" y="30"/>
                  <a:pt x="42" y="30"/>
                </a:cubicBezTo>
                <a:cubicBezTo>
                  <a:pt x="35" y="30"/>
                  <a:pt x="30" y="35"/>
                  <a:pt x="30" y="42"/>
                </a:cubicBezTo>
                <a:cubicBezTo>
                  <a:pt x="30" y="48"/>
                  <a:pt x="34" y="52"/>
                  <a:pt x="39" y="54"/>
                </a:cubicBezTo>
                <a:cubicBezTo>
                  <a:pt x="39" y="96"/>
                  <a:pt x="39" y="96"/>
                  <a:pt x="39" y="96"/>
                </a:cubicBezTo>
                <a:cubicBezTo>
                  <a:pt x="27" y="96"/>
                  <a:pt x="27" y="96"/>
                  <a:pt x="27" y="96"/>
                </a:cubicBezTo>
                <a:cubicBezTo>
                  <a:pt x="27" y="75"/>
                  <a:pt x="27" y="75"/>
                  <a:pt x="27" y="75"/>
                </a:cubicBezTo>
                <a:cubicBezTo>
                  <a:pt x="15" y="69"/>
                  <a:pt x="6" y="57"/>
                  <a:pt x="6" y="42"/>
                </a:cubicBezTo>
                <a:cubicBezTo>
                  <a:pt x="6" y="22"/>
                  <a:pt x="22" y="6"/>
                  <a:pt x="42" y="6"/>
                </a:cubicBezTo>
                <a:cubicBezTo>
                  <a:pt x="62" y="6"/>
                  <a:pt x="78" y="22"/>
                  <a:pt x="78" y="42"/>
                </a:cubicBezTo>
                <a:cubicBezTo>
                  <a:pt x="78" y="57"/>
                  <a:pt x="69" y="69"/>
                  <a:pt x="57" y="75"/>
                </a:cubicBezTo>
                <a:close/>
                <a:moveTo>
                  <a:pt x="42" y="48"/>
                </a:moveTo>
                <a:cubicBezTo>
                  <a:pt x="39" y="48"/>
                  <a:pt x="36" y="45"/>
                  <a:pt x="36" y="42"/>
                </a:cubicBezTo>
                <a:cubicBezTo>
                  <a:pt x="36" y="39"/>
                  <a:pt x="39" y="36"/>
                  <a:pt x="42" y="36"/>
                </a:cubicBezTo>
                <a:cubicBezTo>
                  <a:pt x="45" y="36"/>
                  <a:pt x="48" y="39"/>
                  <a:pt x="48" y="42"/>
                </a:cubicBezTo>
                <a:cubicBezTo>
                  <a:pt x="48" y="45"/>
                  <a:pt x="45" y="48"/>
                  <a:pt x="42" y="48"/>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1" name="Content Placeholder 2"/>
          <p:cNvSpPr txBox="1"/>
          <p:nvPr/>
        </p:nvSpPr>
        <p:spPr>
          <a:xfrm>
            <a:off x="5853311" y="1519252"/>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Unity</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硬件体系架构</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Content Placeholder 2"/>
          <p:cNvSpPr txBox="1"/>
          <p:nvPr/>
        </p:nvSpPr>
        <p:spPr>
          <a:xfrm>
            <a:off x="5853311" y="2176165"/>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Unity Pro</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编程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5853311" y="275222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冗余热备控制系统</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5853311" y="3319452"/>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第五讲：施耐德</a:t>
            </a:r>
            <a:r>
              <a:rPr lang="en-US" altLang="zh-CN" sz="1800" b="1" dirty="0" err="1"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Twido</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系统</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5853311" y="4408413"/>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工程开发应用</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5853311" y="498447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工程应用实例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5853311" y="390435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第六讲：施耐德</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通信技术及网络架构</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5853311" y="952029"/>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第一讲：施耐德 </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主要功能和特点</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5853311" y="5623708"/>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第九讲：编程软件与仿真软件上机实验</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pic>
        <p:nvPicPr>
          <p:cNvPr id="31"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40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4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22" presetClass="entr" presetSubtype="8" fill="hold" grpId="0" nodeType="withEffect">
                                  <p:stCondLst>
                                    <p:cond delay="40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40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traight Connector 4"/>
          <p:cNvSpPr/>
          <p:nvPr/>
        </p:nvSpPr>
        <p:spPr>
          <a:xfrm>
            <a:off x="7103653" y="2963720"/>
            <a:ext cx="2022828" cy="308941"/>
          </a:xfrm>
          <a:custGeom>
            <a:avLst/>
            <a:gdLst/>
            <a:ahLst/>
            <a:cxnLst/>
            <a:rect l="0" t="0" r="0" b="0"/>
            <a:pathLst>
              <a:path>
                <a:moveTo>
                  <a:pt x="0" y="0"/>
                </a:moveTo>
                <a:lnTo>
                  <a:pt x="0" y="120967"/>
                </a:lnTo>
                <a:lnTo>
                  <a:pt x="1571625" y="120967"/>
                </a:lnTo>
                <a:lnTo>
                  <a:pt x="1571625" y="240030"/>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traight Connector 5"/>
          <p:cNvSpPr/>
          <p:nvPr/>
        </p:nvSpPr>
        <p:spPr>
          <a:xfrm>
            <a:off x="5080824" y="4253427"/>
            <a:ext cx="1348550" cy="308939"/>
          </a:xfrm>
          <a:custGeom>
            <a:avLst/>
            <a:gdLst/>
            <a:ahLst/>
            <a:cxnLst/>
            <a:rect l="0" t="0" r="0" b="0"/>
            <a:pathLst>
              <a:path>
                <a:moveTo>
                  <a:pt x="0" y="0"/>
                </a:moveTo>
                <a:lnTo>
                  <a:pt x="0" y="120967"/>
                </a:lnTo>
                <a:lnTo>
                  <a:pt x="1047749" y="120967"/>
                </a:lnTo>
                <a:lnTo>
                  <a:pt x="1047749" y="240029"/>
                </a:lnTo>
              </a:path>
            </a:pathLst>
          </a:custGeom>
          <a:noFill/>
          <a:ln>
            <a:solidFill>
              <a:schemeClr val="bg1">
                <a:alpha val="99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Straight Connector 6"/>
          <p:cNvSpPr/>
          <p:nvPr/>
        </p:nvSpPr>
        <p:spPr>
          <a:xfrm>
            <a:off x="3732271" y="4253427"/>
            <a:ext cx="1348552" cy="308939"/>
          </a:xfrm>
          <a:custGeom>
            <a:avLst/>
            <a:gdLst/>
            <a:ahLst/>
            <a:cxnLst/>
            <a:rect l="0" t="0" r="0" b="0"/>
            <a:pathLst>
              <a:path>
                <a:moveTo>
                  <a:pt x="1047750" y="0"/>
                </a:moveTo>
                <a:lnTo>
                  <a:pt x="1047750" y="120967"/>
                </a:lnTo>
                <a:lnTo>
                  <a:pt x="0" y="120967"/>
                </a:lnTo>
                <a:lnTo>
                  <a:pt x="0" y="240029"/>
                </a:lnTo>
              </a:path>
            </a:pathLst>
          </a:custGeom>
          <a:noFill/>
          <a:ln>
            <a:solidFill>
              <a:schemeClr val="bg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Straight Connector 7"/>
          <p:cNvSpPr/>
          <p:nvPr/>
        </p:nvSpPr>
        <p:spPr>
          <a:xfrm>
            <a:off x="5080823" y="2963720"/>
            <a:ext cx="2022828" cy="308941"/>
          </a:xfrm>
          <a:custGeom>
            <a:avLst/>
            <a:gdLst/>
            <a:ahLst/>
            <a:cxnLst/>
            <a:rect l="0" t="0" r="0" b="0"/>
            <a:pathLst>
              <a:path>
                <a:moveTo>
                  <a:pt x="1571625" y="0"/>
                </a:moveTo>
                <a:lnTo>
                  <a:pt x="1571625" y="120967"/>
                </a:lnTo>
                <a:lnTo>
                  <a:pt x="0" y="120967"/>
                </a:lnTo>
                <a:lnTo>
                  <a:pt x="0" y="240030"/>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4" name="Group 49"/>
          <p:cNvGrpSpPr/>
          <p:nvPr/>
        </p:nvGrpSpPr>
        <p:grpSpPr>
          <a:xfrm>
            <a:off x="8636098" y="3272662"/>
            <a:ext cx="980763" cy="980763"/>
            <a:chOff x="6286500" y="2304742"/>
            <a:chExt cx="761999" cy="761999"/>
          </a:xfrm>
        </p:grpSpPr>
        <p:sp>
          <p:nvSpPr>
            <p:cNvPr id="75" name="Rectangle 13"/>
            <p:cNvSpPr/>
            <p:nvPr/>
          </p:nvSpPr>
          <p:spPr>
            <a:xfrm>
              <a:off x="6286500" y="2304742"/>
              <a:ext cx="761999" cy="761999"/>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6" name="Group 16"/>
            <p:cNvGrpSpPr/>
            <p:nvPr/>
          </p:nvGrpSpPr>
          <p:grpSpPr>
            <a:xfrm>
              <a:off x="6432989" y="2457945"/>
              <a:ext cx="469021" cy="455593"/>
              <a:chOff x="7924284" y="2223917"/>
              <a:chExt cx="469021" cy="455593"/>
            </a:xfrm>
          </p:grpSpPr>
          <p:sp>
            <p:nvSpPr>
              <p:cNvPr id="77" name="Oval 17"/>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79" name="Group 36"/>
          <p:cNvGrpSpPr/>
          <p:nvPr/>
        </p:nvGrpSpPr>
        <p:grpSpPr>
          <a:xfrm>
            <a:off x="8636099" y="4562368"/>
            <a:ext cx="980763" cy="980763"/>
            <a:chOff x="6286501" y="3306772"/>
            <a:chExt cx="761999" cy="761999"/>
          </a:xfrm>
        </p:grpSpPr>
        <p:sp>
          <p:nvSpPr>
            <p:cNvPr id="80" name="Rectangle 14"/>
            <p:cNvSpPr/>
            <p:nvPr/>
          </p:nvSpPr>
          <p:spPr>
            <a:xfrm>
              <a:off x="6286501" y="3306772"/>
              <a:ext cx="761999" cy="761999"/>
            </a:xfrm>
            <a:prstGeom prst="rect">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81" name="Group 19"/>
            <p:cNvGrpSpPr/>
            <p:nvPr/>
          </p:nvGrpSpPr>
          <p:grpSpPr>
            <a:xfrm>
              <a:off x="6432990" y="3459975"/>
              <a:ext cx="469021" cy="455593"/>
              <a:chOff x="6890529" y="2162362"/>
              <a:chExt cx="469021" cy="455593"/>
            </a:xfrm>
          </p:grpSpPr>
          <p:sp>
            <p:nvSpPr>
              <p:cNvPr id="82" name="Oval 20"/>
              <p:cNvSpPr>
                <a:spLocks noChangeAspect="1"/>
              </p:cNvSpPr>
              <p:nvPr/>
            </p:nvSpPr>
            <p:spPr>
              <a:xfrm>
                <a:off x="6890529" y="2162362"/>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103"/>
              <p:cNvSpPr>
                <a:spLocks noEditPoints="1"/>
              </p:cNvSpPr>
              <p:nvPr/>
            </p:nvSpPr>
            <p:spPr bwMode="auto">
              <a:xfrm>
                <a:off x="7030053" y="2231059"/>
                <a:ext cx="196634" cy="289547"/>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4" name="Group 48"/>
          <p:cNvGrpSpPr/>
          <p:nvPr/>
        </p:nvGrpSpPr>
        <p:grpSpPr>
          <a:xfrm>
            <a:off x="6613270" y="1982955"/>
            <a:ext cx="980763" cy="980763"/>
            <a:chOff x="4714876" y="1302712"/>
            <a:chExt cx="761999" cy="761999"/>
          </a:xfrm>
        </p:grpSpPr>
        <p:sp>
          <p:nvSpPr>
            <p:cNvPr id="85" name="Rectangle 9"/>
            <p:cNvSpPr/>
            <p:nvPr/>
          </p:nvSpPr>
          <p:spPr>
            <a:xfrm>
              <a:off x="4714876" y="1302712"/>
              <a:ext cx="761999" cy="761999"/>
            </a:xfrm>
            <a:prstGeom prst="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86" name="Group 22"/>
            <p:cNvGrpSpPr/>
            <p:nvPr/>
          </p:nvGrpSpPr>
          <p:grpSpPr>
            <a:xfrm>
              <a:off x="4861365" y="1455915"/>
              <a:ext cx="469021" cy="455593"/>
              <a:chOff x="4823118" y="2223917"/>
              <a:chExt cx="469021" cy="455593"/>
            </a:xfrm>
          </p:grpSpPr>
          <p:sp>
            <p:nvSpPr>
              <p:cNvPr id="87" name="Oval 23"/>
              <p:cNvSpPr>
                <a:spLocks noChangeAspect="1"/>
              </p:cNvSpPr>
              <p:nvPr/>
            </p:nvSpPr>
            <p:spPr>
              <a:xfrm>
                <a:off x="4823118"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Freeform 5"/>
              <p:cNvSpPr>
                <a:spLocks noEditPoints="1"/>
              </p:cNvSpPr>
              <p:nvPr/>
            </p:nvSpPr>
            <p:spPr bwMode="auto">
              <a:xfrm>
                <a:off x="4949420" y="2334408"/>
                <a:ext cx="235936" cy="235936"/>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9" name="Group 37"/>
          <p:cNvGrpSpPr/>
          <p:nvPr/>
        </p:nvGrpSpPr>
        <p:grpSpPr>
          <a:xfrm>
            <a:off x="5938994" y="4562368"/>
            <a:ext cx="980763" cy="980763"/>
            <a:chOff x="4191001" y="3306772"/>
            <a:chExt cx="761999" cy="761999"/>
          </a:xfrm>
        </p:grpSpPr>
        <p:sp>
          <p:nvSpPr>
            <p:cNvPr id="90" name="Rectangle 12"/>
            <p:cNvSpPr/>
            <p:nvPr/>
          </p:nvSpPr>
          <p:spPr>
            <a:xfrm>
              <a:off x="4191001" y="3306772"/>
              <a:ext cx="761999" cy="761999"/>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1" name="Group 25"/>
            <p:cNvGrpSpPr/>
            <p:nvPr/>
          </p:nvGrpSpPr>
          <p:grpSpPr>
            <a:xfrm>
              <a:off x="4337490" y="3459975"/>
              <a:ext cx="469021" cy="455593"/>
              <a:chOff x="5924943" y="2223917"/>
              <a:chExt cx="469021" cy="455593"/>
            </a:xfrm>
          </p:grpSpPr>
          <p:sp>
            <p:nvSpPr>
              <p:cNvPr id="92" name="Oval 26"/>
              <p:cNvSpPr>
                <a:spLocks noChangeAspect="1"/>
              </p:cNvSpPr>
              <p:nvPr/>
            </p:nvSpPr>
            <p:spPr>
              <a:xfrm>
                <a:off x="5924943"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3"/>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Freeform 36"/>
              <p:cNvSpPr>
                <a:spLocks noEditPoints="1"/>
              </p:cNvSpPr>
              <p:nvPr/>
            </p:nvSpPr>
            <p:spPr bwMode="auto">
              <a:xfrm>
                <a:off x="6069782" y="2334408"/>
                <a:ext cx="203200" cy="220663"/>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4" name="Group 51"/>
          <p:cNvGrpSpPr/>
          <p:nvPr/>
        </p:nvGrpSpPr>
        <p:grpSpPr>
          <a:xfrm>
            <a:off x="4590441" y="3272662"/>
            <a:ext cx="980763" cy="980763"/>
            <a:chOff x="3143250" y="2304742"/>
            <a:chExt cx="761999" cy="761999"/>
          </a:xfrm>
        </p:grpSpPr>
        <p:sp>
          <p:nvSpPr>
            <p:cNvPr id="95" name="Rectangle 10"/>
            <p:cNvSpPr/>
            <p:nvPr/>
          </p:nvSpPr>
          <p:spPr>
            <a:xfrm>
              <a:off x="3143250" y="2304742"/>
              <a:ext cx="761999" cy="761999"/>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6" name="Group 28"/>
            <p:cNvGrpSpPr/>
            <p:nvPr/>
          </p:nvGrpSpPr>
          <p:grpSpPr>
            <a:xfrm>
              <a:off x="3289739" y="2457945"/>
              <a:ext cx="469021" cy="455593"/>
              <a:chOff x="3699782" y="2223917"/>
              <a:chExt cx="469021" cy="455593"/>
            </a:xfrm>
          </p:grpSpPr>
          <p:sp>
            <p:nvSpPr>
              <p:cNvPr id="97" name="Oval 29"/>
              <p:cNvSpPr>
                <a:spLocks noChangeAspect="1"/>
              </p:cNvSpPr>
              <p:nvPr/>
            </p:nvSpPr>
            <p:spPr>
              <a:xfrm>
                <a:off x="3699782"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8" name="Freeform 117"/>
              <p:cNvSpPr/>
              <p:nvPr/>
            </p:nvSpPr>
            <p:spPr bwMode="auto">
              <a:xfrm>
                <a:off x="3850236" y="2359808"/>
                <a:ext cx="195263" cy="1952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9" name="Group 50"/>
          <p:cNvGrpSpPr/>
          <p:nvPr/>
        </p:nvGrpSpPr>
        <p:grpSpPr>
          <a:xfrm>
            <a:off x="3241890" y="4562368"/>
            <a:ext cx="980763" cy="980763"/>
            <a:chOff x="2095501" y="3306772"/>
            <a:chExt cx="761999" cy="761999"/>
          </a:xfrm>
        </p:grpSpPr>
        <p:sp>
          <p:nvSpPr>
            <p:cNvPr id="100" name="Rectangle 11"/>
            <p:cNvSpPr/>
            <p:nvPr/>
          </p:nvSpPr>
          <p:spPr>
            <a:xfrm>
              <a:off x="2095501" y="3306772"/>
              <a:ext cx="761999" cy="761999"/>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01" name="Group 31"/>
            <p:cNvGrpSpPr/>
            <p:nvPr/>
          </p:nvGrpSpPr>
          <p:grpSpPr>
            <a:xfrm>
              <a:off x="2241990" y="3459975"/>
              <a:ext cx="469021" cy="455593"/>
              <a:chOff x="7924284" y="2223917"/>
              <a:chExt cx="469021" cy="455593"/>
            </a:xfrm>
          </p:grpSpPr>
          <p:sp>
            <p:nvSpPr>
              <p:cNvPr id="102" name="Oval 32"/>
              <p:cNvSpPr>
                <a:spLocks noChangeAspect="1"/>
              </p:cNvSpPr>
              <p:nvPr/>
            </p:nvSpPr>
            <p:spPr>
              <a:xfrm>
                <a:off x="7924284" y="2223917"/>
                <a:ext cx="469021" cy="45559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5" dirty="0">
                  <a:solidFill>
                    <a:schemeClr val="accent5"/>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Freeform 13"/>
              <p:cNvSpPr>
                <a:spLocks noEditPoints="1"/>
              </p:cNvSpPr>
              <p:nvPr/>
            </p:nvSpPr>
            <p:spPr bwMode="auto">
              <a:xfrm>
                <a:off x="8034808" y="2338100"/>
                <a:ext cx="250825" cy="188913"/>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04" name="TextBox 8"/>
          <p:cNvSpPr txBox="1"/>
          <p:nvPr/>
        </p:nvSpPr>
        <p:spPr>
          <a:xfrm>
            <a:off x="857250" y="233568"/>
            <a:ext cx="93165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企业节能减排与能源管理创新培训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105"/>
          <p:cNvSpPr txBox="1"/>
          <p:nvPr/>
        </p:nvSpPr>
        <p:spPr>
          <a:xfrm>
            <a:off x="7594339" y="2289438"/>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节能量计算</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8" name="TextBox 107"/>
          <p:cNvSpPr txBox="1"/>
          <p:nvPr/>
        </p:nvSpPr>
        <p:spPr>
          <a:xfrm>
            <a:off x="8106410" y="5543550"/>
            <a:ext cx="2193290"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行业节能减排技术</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9" name="TextBox 108"/>
          <p:cNvSpPr txBox="1"/>
          <p:nvPr/>
        </p:nvSpPr>
        <p:spPr>
          <a:xfrm>
            <a:off x="2975228" y="3616325"/>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节能减排管理</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0" name="TextBox 109"/>
          <p:cNvSpPr txBox="1"/>
          <p:nvPr/>
        </p:nvSpPr>
        <p:spPr>
          <a:xfrm>
            <a:off x="1757045" y="5543550"/>
            <a:ext cx="3215640"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节能减排新机制新思路新方法</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1" name="TextBox 110"/>
          <p:cNvSpPr txBox="1"/>
          <p:nvPr/>
        </p:nvSpPr>
        <p:spPr>
          <a:xfrm>
            <a:off x="5348605" y="5543550"/>
            <a:ext cx="2192655" cy="368300"/>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典型节能技术简介</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pic>
        <p:nvPicPr>
          <p:cNvPr id="112"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sp>
        <p:nvSpPr>
          <p:cNvPr id="113" name="TextBox 112"/>
          <p:cNvSpPr txBox="1"/>
          <p:nvPr/>
        </p:nvSpPr>
        <p:spPr>
          <a:xfrm>
            <a:off x="9616941" y="3585979"/>
            <a:ext cx="3022099" cy="369653"/>
          </a:xfrm>
          <a:prstGeom prst="rect">
            <a:avLst/>
          </a:prstGeom>
          <a:noFill/>
        </p:spPr>
        <p:txBody>
          <a:bodyPr wrap="square" rtlCol="0">
            <a:spAutoFit/>
          </a:bodyPr>
          <a:lstStyle/>
          <a:p>
            <a:r>
              <a:rPr lang="zh-CN" altLang="en-US" sz="1800"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节能减排监督管理</a:t>
            </a:r>
            <a:endParaRPr lang="en-US" sz="1800"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pic>
        <p:nvPicPr>
          <p:cNvPr id="44"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500"/>
                                        <p:tgtEl>
                                          <p:spTgt spid="7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500"/>
                                        <p:tgtEl>
                                          <p:spTgt spid="7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up)">
                                      <p:cBhvr>
                                        <p:cTn id="27" dur="500"/>
                                        <p:tgtEl>
                                          <p:spTgt spid="7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up)">
                                      <p:cBhvr>
                                        <p:cTn id="31" dur="500"/>
                                        <p:tgtEl>
                                          <p:spTgt spid="9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up)">
                                      <p:cBhvr>
                                        <p:cTn id="35" dur="500"/>
                                        <p:tgtEl>
                                          <p:spTgt spid="7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wipe(up)">
                                      <p:cBhvr>
                                        <p:cTn id="39" dur="500"/>
                                        <p:tgtEl>
                                          <p:spTgt spid="89"/>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up)">
                                      <p:cBhvr>
                                        <p:cTn id="43" dur="500"/>
                                        <p:tgtEl>
                                          <p:spTgt spid="7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left)">
                                      <p:cBhvr>
                                        <p:cTn id="47" dur="500"/>
                                        <p:tgtEl>
                                          <p:spTgt spid="106"/>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left)">
                                      <p:cBhvr>
                                        <p:cTn id="51" dur="500"/>
                                        <p:tgtEl>
                                          <p:spTgt spid="10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09"/>
                                        </p:tgtEl>
                                        <p:attrNameLst>
                                          <p:attrName>style.visibility</p:attrName>
                                        </p:attrNameLst>
                                      </p:cBhvr>
                                      <p:to>
                                        <p:strVal val="visible"/>
                                      </p:to>
                                    </p:set>
                                    <p:animEffect transition="in" filter="wipe(left)">
                                      <p:cBhvr>
                                        <p:cTn id="55" dur="500"/>
                                        <p:tgtEl>
                                          <p:spTgt spid="109"/>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10"/>
                                        </p:tgtEl>
                                        <p:attrNameLst>
                                          <p:attrName>style.visibility</p:attrName>
                                        </p:attrNameLst>
                                      </p:cBhvr>
                                      <p:to>
                                        <p:strVal val="visible"/>
                                      </p:to>
                                    </p:set>
                                    <p:animEffect transition="in" filter="wipe(left)">
                                      <p:cBhvr>
                                        <p:cTn id="59" dur="500"/>
                                        <p:tgtEl>
                                          <p:spTgt spid="110"/>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111"/>
                                        </p:tgtEl>
                                        <p:attrNameLst>
                                          <p:attrName>style.visibility</p:attrName>
                                        </p:attrNameLst>
                                      </p:cBhvr>
                                      <p:to>
                                        <p:strVal val="visible"/>
                                      </p:to>
                                    </p:set>
                                    <p:animEffect transition="in" filter="wipe(left)">
                                      <p:cBhvr>
                                        <p:cTn id="63" dur="500"/>
                                        <p:tgtEl>
                                          <p:spTgt spid="11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Effect transition="in" filter="wipe(left)">
                                      <p:cBhvr>
                                        <p:cTn id="6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8" grpId="0"/>
      <p:bldP spid="109" grpId="0"/>
      <p:bldP spid="110" grpId="0"/>
      <p:bldP spid="111" grpId="0"/>
      <p:bldP spid="1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rot="4351113">
            <a:off x="5467143" y="2247984"/>
            <a:ext cx="4707118" cy="3246797"/>
            <a:chOff x="940378" y="1114347"/>
            <a:chExt cx="7056438" cy="4867274"/>
          </a:xfrm>
        </p:grpSpPr>
        <p:sp>
          <p:nvSpPr>
            <p:cNvPr id="6" name="Arc 682"/>
            <p:cNvSpPr/>
            <p:nvPr/>
          </p:nvSpPr>
          <p:spPr bwMode="auto">
            <a:xfrm rot="18746405">
              <a:off x="3554195" y="1119904"/>
              <a:ext cx="1014413" cy="1003299"/>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2"/>
            </a:solidFill>
            <a:ln>
              <a:noFill/>
            </a:ln>
            <a:extLst>
              <a:ext uri="{91240B29-F687-4F45-9708-019B960494DF}">
                <a14:hiddenLine xmlns:a14="http://schemas.microsoft.com/office/drawing/2010/main" xmlns=""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alpha val="79999"/>
              </a:schemeClr>
            </a:solidFill>
            <a:ln>
              <a:noFill/>
            </a:ln>
            <a:extLst>
              <a:ext uri="{91240B29-F687-4F45-9708-019B960494DF}">
                <a14:hiddenLine xmlns:a14="http://schemas.microsoft.com/office/drawing/2010/main" xmlns=""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xmlns=""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xmlns=""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dirty="0">
                <a:solidFill>
                  <a:schemeClr val="bg1"/>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accent3"/>
            </a:solidFill>
            <a:ln>
              <a:noFill/>
            </a:ln>
            <a:extLst>
              <a:ext uri="{91240B29-F687-4F45-9708-019B960494DF}">
                <a14:hiddenLine xmlns:a14="http://schemas.microsoft.com/office/drawing/2010/main" xmlns=""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xmlns=""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900">
                <a:solidFill>
                  <a:schemeClr val="bg1"/>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Content Placeholder 2"/>
          <p:cNvSpPr txBox="1"/>
          <p:nvPr/>
        </p:nvSpPr>
        <p:spPr>
          <a:xfrm>
            <a:off x="1676847" y="2095316"/>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第二讲：工业机器人的日常管理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17"/>
          <p:cNvGrpSpPr/>
          <p:nvPr/>
        </p:nvGrpSpPr>
        <p:grpSpPr>
          <a:xfrm>
            <a:off x="7281977" y="5411695"/>
            <a:ext cx="436704" cy="436704"/>
            <a:chOff x="5607370" y="3562829"/>
            <a:chExt cx="587140" cy="587140"/>
          </a:xfrm>
          <a:solidFill>
            <a:schemeClr val="bg1"/>
          </a:solidFill>
        </p:grpSpPr>
        <p:sp>
          <p:nvSpPr>
            <p:cNvPr id="1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7279899" y="2314089"/>
            <a:ext cx="627243" cy="627243"/>
            <a:chOff x="6665323" y="3562825"/>
            <a:chExt cx="587140" cy="587140"/>
          </a:xfrm>
          <a:solidFill>
            <a:schemeClr val="bg1"/>
          </a:solidFill>
        </p:grpSpPr>
        <p:sp>
          <p:nvSpPr>
            <p:cNvPr id="2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228261" y="4171444"/>
            <a:ext cx="436704" cy="436704"/>
            <a:chOff x="7740352" y="3562825"/>
            <a:chExt cx="587140" cy="587140"/>
          </a:xfrm>
          <a:solidFill>
            <a:schemeClr val="bg1"/>
          </a:solidFill>
        </p:grpSpPr>
        <p:sp>
          <p:nvSpPr>
            <p:cNvPr id="25"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05484" tIns="52741" rIns="105484" bIns="52741" numCol="1" anchor="t" anchorCtr="0" compatLnSpc="1"/>
            <a:lstStyle/>
            <a:p>
              <a:pPr algn="just">
                <a:lnSpc>
                  <a:spcPct val="120000"/>
                </a:lnSpc>
                <a:spcBef>
                  <a:spcPts val="0"/>
                </a:spcBef>
                <a:spcAft>
                  <a:spcPts val="0"/>
                </a:spcAft>
              </a:pPr>
              <a:endParaRPr lang="en-US"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工业机器人应用控制及管理培训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3" name="Picture 2" descr="D:\360data\重要数据\桌面\yclogo2.png"/>
          <p:cNvPicPr>
            <a:picLocks noChangeAspect="1" noChangeArrowheads="1"/>
          </p:cNvPicPr>
          <p:nvPr/>
        </p:nvPicPr>
        <p:blipFill>
          <a:blip r:embed="rId3" cstate="print"/>
          <a:srcRect/>
          <a:stretch>
            <a:fillRect/>
          </a:stretch>
        </p:blipFill>
        <p:spPr bwMode="auto">
          <a:xfrm>
            <a:off x="9813751" y="-128091"/>
            <a:ext cx="2903193" cy="2174197"/>
          </a:xfrm>
          <a:prstGeom prst="rect">
            <a:avLst/>
          </a:prstGeom>
          <a:noFill/>
        </p:spPr>
      </p:pic>
      <p:sp>
        <p:nvSpPr>
          <p:cNvPr id="34" name="Content Placeholder 2"/>
          <p:cNvSpPr txBox="1"/>
          <p:nvPr/>
        </p:nvSpPr>
        <p:spPr>
          <a:xfrm>
            <a:off x="1676847" y="2752229"/>
            <a:ext cx="4824536"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第三讲：工业机器人的机械结构及故障诊断</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Content Placeholder 2"/>
          <p:cNvSpPr txBox="1"/>
          <p:nvPr/>
        </p:nvSpPr>
        <p:spPr>
          <a:xfrm>
            <a:off x="1676847" y="3328293"/>
            <a:ext cx="561662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第四讲：电气系统的控制方法及快速故障诊断方法</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1676847" y="3895516"/>
            <a:ext cx="5040560"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第五讲：工业机器人的应用实例及系统设计</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Content Placeholder 2"/>
          <p:cNvSpPr txBox="1"/>
          <p:nvPr/>
        </p:nvSpPr>
        <p:spPr>
          <a:xfrm>
            <a:off x="1676847" y="4984477"/>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第七讲：</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ABB</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机器人应用系统说明</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Content Placeholder 2"/>
          <p:cNvSpPr txBox="1"/>
          <p:nvPr/>
        </p:nvSpPr>
        <p:spPr>
          <a:xfrm>
            <a:off x="1676847" y="556054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第八讲：</a:t>
            </a:r>
            <a:r>
              <a:rPr lang="en-US" altLang="zh-CN"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ABB</a:t>
            </a: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机器人应用领域及案例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Content Placeholder 2"/>
          <p:cNvSpPr txBox="1"/>
          <p:nvPr/>
        </p:nvSpPr>
        <p:spPr>
          <a:xfrm>
            <a:off x="1676847" y="4480421"/>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第六讲：工业机器人的维护保养</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76847" y="1528093"/>
            <a:ext cx="4536504" cy="51289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300000"/>
              </a:lnSpc>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第一讲：基本应用和编程</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53" presetClass="entr" presetSubtype="16" fill="hold" nodeType="with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53" presetClass="entr" presetSubtype="16" fill="hold" nodeType="withEffect">
                                  <p:stCondLst>
                                    <p:cond delay="3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par>
                                <p:cTn id="21" presetID="53" presetClass="entr" presetSubtype="16" fill="hold" nodeType="withEffect">
                                  <p:stCondLst>
                                    <p:cond delay="3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4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par>
                                <p:cTn id="38" presetID="22" presetClass="entr" presetSubtype="8" fill="hold" grpId="0" nodeType="withEffect">
                                  <p:stCondLst>
                                    <p:cond delay="400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par>
                                <p:cTn id="41" presetID="22" presetClass="entr" presetSubtype="8" fill="hold" grpId="0" nodeType="withEffect">
                                  <p:stCondLst>
                                    <p:cond delay="400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par>
                                <p:cTn id="47" presetID="22" presetClass="entr" presetSubtype="8" fill="hold" grpId="0" nodeType="withEffect">
                                  <p:stCondLst>
                                    <p:cond delay="400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P spid="35" grpId="0"/>
      <p:bldP spid="36" grpId="0"/>
      <p:bldP spid="37"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8151717" y="1897683"/>
            <a:ext cx="2828770" cy="42860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信号</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 name="Parallelogram 2"/>
          <p:cNvSpPr/>
          <p:nvPr/>
        </p:nvSpPr>
        <p:spPr>
          <a:xfrm>
            <a:off x="8751759" y="2647736"/>
            <a:ext cx="2828770" cy="4286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自动运行</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 name="Parallelogram 3"/>
          <p:cNvSpPr/>
          <p:nvPr/>
        </p:nvSpPr>
        <p:spPr>
          <a:xfrm>
            <a:off x="9072245" y="3397885"/>
            <a:ext cx="2508885" cy="428625"/>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基于</a:t>
            </a:r>
            <a:r>
              <a:rPr lang="en-US" altLang="zh-CN"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PLC</a:t>
            </a: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的机器人自动控制</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 name="Parallelogram 4"/>
          <p:cNvSpPr/>
          <p:nvPr/>
        </p:nvSpPr>
        <p:spPr>
          <a:xfrm>
            <a:off x="8580318" y="425129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回零点</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 name="Parallelogram 5"/>
          <p:cNvSpPr/>
          <p:nvPr/>
        </p:nvSpPr>
        <p:spPr>
          <a:xfrm flipH="1">
            <a:off x="1572687" y="1897683"/>
            <a:ext cx="2828770" cy="428601"/>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工业机器人组成</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7" name="Parallelogram 6"/>
          <p:cNvSpPr/>
          <p:nvPr/>
        </p:nvSpPr>
        <p:spPr>
          <a:xfrm flipH="1">
            <a:off x="1144086" y="2647736"/>
            <a:ext cx="2828770" cy="428601"/>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示教盒（</a:t>
            </a:r>
            <a:r>
              <a:rPr lang="en-US" altLang="zh-CN"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TP</a:t>
            </a: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8" name="Parallelogram 7"/>
          <p:cNvSpPr/>
          <p:nvPr/>
        </p:nvSpPr>
        <p:spPr>
          <a:xfrm flipH="1">
            <a:off x="822634" y="3397788"/>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工业机器人坐标系</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9" name="Parallelogram 8"/>
          <p:cNvSpPr/>
          <p:nvPr/>
        </p:nvSpPr>
        <p:spPr>
          <a:xfrm flipH="1">
            <a:off x="1321313" y="425129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编程</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10" name="Straight Arrow Connector 9"/>
          <p:cNvCxnSpPr/>
          <p:nvPr/>
        </p:nvCxnSpPr>
        <p:spPr>
          <a:xfrm flipV="1">
            <a:off x="7294517" y="2326285"/>
            <a:ext cx="857200" cy="9247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01458" y="2326285"/>
            <a:ext cx="964356" cy="9247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759813" y="3076338"/>
            <a:ext cx="991947" cy="71043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945263" y="3042572"/>
            <a:ext cx="991947" cy="710435"/>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759814" y="3826391"/>
            <a:ext cx="1313401" cy="355217"/>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643796" y="3826391"/>
            <a:ext cx="1313401" cy="355217"/>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759813" y="4577006"/>
            <a:ext cx="820506" cy="1028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136689" y="4577006"/>
            <a:ext cx="820506" cy="10289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18" name="Group 42"/>
          <p:cNvGrpSpPr/>
          <p:nvPr/>
        </p:nvGrpSpPr>
        <p:grpSpPr>
          <a:xfrm>
            <a:off x="4984176" y="1816125"/>
            <a:ext cx="2775002" cy="2916567"/>
            <a:chOff x="6899728" y="2042926"/>
            <a:chExt cx="3536004" cy="3716391"/>
          </a:xfrm>
        </p:grpSpPr>
        <p:grpSp>
          <p:nvGrpSpPr>
            <p:cNvPr id="19" name="Group 51"/>
            <p:cNvGrpSpPr/>
            <p:nvPr/>
          </p:nvGrpSpPr>
          <p:grpSpPr>
            <a:xfrm>
              <a:off x="6899728" y="2042926"/>
              <a:ext cx="3536004" cy="1678159"/>
              <a:chOff x="3124200" y="1219200"/>
              <a:chExt cx="2895600" cy="1374228"/>
            </a:xfrm>
          </p:grpSpPr>
          <p:sp>
            <p:nvSpPr>
              <p:cNvPr id="25" name="U-Turn Arrow 27"/>
              <p:cNvSpPr/>
              <p:nvPr/>
            </p:nvSpPr>
            <p:spPr bwMode="auto">
              <a:xfrm>
                <a:off x="3638550" y="1219200"/>
                <a:ext cx="2133600" cy="1219200"/>
              </a:xfrm>
              <a:prstGeom prst="uturnArrow">
                <a:avLst>
                  <a:gd name="adj1" fmla="val 18135"/>
                  <a:gd name="adj2" fmla="val 25000"/>
                  <a:gd name="adj3" fmla="val 0"/>
                  <a:gd name="adj4" fmla="val 79534"/>
                  <a:gd name="adj5" fmla="val 100000"/>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ounded Rectangle 28"/>
              <p:cNvSpPr/>
              <p:nvPr/>
            </p:nvSpPr>
            <p:spPr bwMode="auto">
              <a:xfrm>
                <a:off x="3124200" y="2435772"/>
                <a:ext cx="2895600" cy="157656"/>
              </a:xfrm>
              <a:prstGeom prst="roundRect">
                <a:avLst/>
              </a:prstGeom>
              <a:solidFill>
                <a:schemeClr val="bg1"/>
              </a:solidFill>
              <a:ln w="9525">
                <a:noFill/>
                <a:round/>
              </a:ln>
            </p:spPr>
            <p:txBody>
              <a:bodyPr vert="horz" wrap="square" lIns="96435" tIns="48218" rIns="96435" bIns="48218" numCol="1" rtlCol="0" anchor="t" anchorCtr="0" compatLnSpc="1"/>
              <a:lstStyle/>
              <a:p>
                <a:pPr algn="ctr"/>
                <a:endParaRPr lang="en-US" sz="116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0" name="Rounded Rectangle 29"/>
            <p:cNvSpPr/>
            <p:nvPr/>
          </p:nvSpPr>
          <p:spPr bwMode="auto">
            <a:xfrm>
              <a:off x="6899728" y="5566793"/>
              <a:ext cx="3536004" cy="192524"/>
            </a:xfrm>
            <a:prstGeom prst="roundRect">
              <a:avLst/>
            </a:prstGeom>
            <a:solidFill>
              <a:schemeClr val="bg1"/>
            </a:solidFill>
            <a:ln w="9525">
              <a:noFill/>
              <a:round/>
            </a:ln>
          </p:spPr>
          <p:txBody>
            <a:bodyPr vert="horz" wrap="square" lIns="96435" tIns="48218" rIns="96435" bIns="48218" numCol="1" rtlCol="0" anchor="t" anchorCtr="0" compatLnSpc="1"/>
            <a:lstStyle/>
            <a:p>
              <a:pPr algn="ctr"/>
              <a:endParaRPr lang="en-US" sz="116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Rectangle 31"/>
            <p:cNvSpPr/>
            <p:nvPr/>
          </p:nvSpPr>
          <p:spPr>
            <a:xfrm>
              <a:off x="7123679" y="3751564"/>
              <a:ext cx="3093472" cy="428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Rectangle 34"/>
            <p:cNvSpPr/>
            <p:nvPr/>
          </p:nvSpPr>
          <p:spPr>
            <a:xfrm>
              <a:off x="7123679" y="4201954"/>
              <a:ext cx="3093472" cy="428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Rectangle 37"/>
            <p:cNvSpPr/>
            <p:nvPr/>
          </p:nvSpPr>
          <p:spPr>
            <a:xfrm>
              <a:off x="7123679" y="4653809"/>
              <a:ext cx="3093472" cy="428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40"/>
            <p:cNvSpPr/>
            <p:nvPr/>
          </p:nvSpPr>
          <p:spPr>
            <a:xfrm>
              <a:off x="7123679" y="5104164"/>
              <a:ext cx="3093472" cy="428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Parallelogram 7"/>
          <p:cNvSpPr/>
          <p:nvPr/>
        </p:nvSpPr>
        <p:spPr>
          <a:xfrm flipH="1">
            <a:off x="1502724" y="5070521"/>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程序编辑</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8" name="Parallelogram 8"/>
          <p:cNvSpPr/>
          <p:nvPr/>
        </p:nvSpPr>
        <p:spPr>
          <a:xfrm flipH="1">
            <a:off x="2001403" y="5924028"/>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程序执行</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29" name="Straight Arrow Connector 14"/>
          <p:cNvCxnSpPr/>
          <p:nvPr/>
        </p:nvCxnSpPr>
        <p:spPr>
          <a:xfrm flipH="1">
            <a:off x="4323887" y="4768453"/>
            <a:ext cx="1097376" cy="73067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16"/>
          <p:cNvCxnSpPr/>
          <p:nvPr/>
        </p:nvCxnSpPr>
        <p:spPr>
          <a:xfrm flipH="1">
            <a:off x="4816779" y="5128493"/>
            <a:ext cx="820508" cy="1224136"/>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3" name="Parallelogram 3"/>
          <p:cNvSpPr/>
          <p:nvPr/>
        </p:nvSpPr>
        <p:spPr>
          <a:xfrm>
            <a:off x="8894903" y="4998513"/>
            <a:ext cx="2828770" cy="428601"/>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文件备份和恢复</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Parallelogram 4"/>
          <p:cNvSpPr/>
          <p:nvPr/>
        </p:nvSpPr>
        <p:spPr>
          <a:xfrm>
            <a:off x="8402008" y="5852020"/>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其它功能</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35" name="Straight Arrow Connector 13"/>
          <p:cNvCxnSpPr/>
          <p:nvPr/>
        </p:nvCxnSpPr>
        <p:spPr>
          <a:xfrm>
            <a:off x="7509495" y="4768453"/>
            <a:ext cx="1385410" cy="658664"/>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15"/>
          <p:cNvCxnSpPr/>
          <p:nvPr/>
        </p:nvCxnSpPr>
        <p:spPr>
          <a:xfrm flipH="1" flipV="1">
            <a:off x="6861423" y="1528093"/>
            <a:ext cx="216024" cy="432048"/>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0"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工业机器人编程操作及控制技术培训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1"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sp>
        <p:nvSpPr>
          <p:cNvPr id="42" name="Parallelogram 8"/>
          <p:cNvSpPr/>
          <p:nvPr/>
        </p:nvSpPr>
        <p:spPr>
          <a:xfrm flipH="1">
            <a:off x="5112773" y="6136605"/>
            <a:ext cx="2828770" cy="428601"/>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应用案例</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43" name="Straight Arrow Connector 16"/>
          <p:cNvCxnSpPr/>
          <p:nvPr/>
        </p:nvCxnSpPr>
        <p:spPr>
          <a:xfrm flipH="1">
            <a:off x="6292423" y="5128493"/>
            <a:ext cx="208960" cy="1008112"/>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Parallelogram 4"/>
          <p:cNvSpPr/>
          <p:nvPr/>
        </p:nvSpPr>
        <p:spPr>
          <a:xfrm>
            <a:off x="4989195" y="1096010"/>
            <a:ext cx="2953385" cy="428625"/>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85" b="1" dirty="0" smtClean="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机器人故障报警及诊断</a:t>
            </a:r>
            <a:endParaRPr lang="en-US" sz="1685" b="1" dirty="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cxnSp>
        <p:nvCxnSpPr>
          <p:cNvPr id="45" name="Straight Arrow Connector 15"/>
          <p:cNvCxnSpPr/>
          <p:nvPr/>
        </p:nvCxnSpPr>
        <p:spPr>
          <a:xfrm>
            <a:off x="7481077" y="4984477"/>
            <a:ext cx="964522" cy="1080120"/>
          </a:xfrm>
          <a:prstGeom prst="straightConnector1">
            <a:avLst/>
          </a:prstGeom>
          <a:ln>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46" name="Picture 2" descr="D:\360data\重要数据\桌面\未命名_meitu_0.jpg"/>
          <p:cNvPicPr>
            <a:picLocks noChangeAspect="1" noChangeArrowheads="1"/>
          </p:cNvPicPr>
          <p:nvPr/>
        </p:nvPicPr>
        <p:blipFill>
          <a:blip r:embed="rId3" cstate="print"/>
          <a:srcRect/>
          <a:stretch>
            <a:fillRect/>
          </a:stretch>
        </p:blipFill>
        <p:spPr bwMode="auto">
          <a:xfrm>
            <a:off x="5146781" y="311226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par>
                          <p:cTn id="74" fill="hold">
                            <p:stCondLst>
                              <p:cond delay="9000"/>
                            </p:stCondLst>
                            <p:childTnLst>
                              <p:par>
                                <p:cTn id="75" presetID="22" presetClass="entr" presetSubtype="2" fill="hold"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childTnLst>
                          </p:cTn>
                        </p:par>
                        <p:par>
                          <p:cTn id="78" fill="hold">
                            <p:stCondLst>
                              <p:cond delay="9500"/>
                            </p:stCondLst>
                            <p:childTnLst>
                              <p:par>
                                <p:cTn id="79" presetID="10"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par>
                          <p:cTn id="82" fill="hold">
                            <p:stCondLst>
                              <p:cond delay="10000"/>
                            </p:stCondLst>
                            <p:childTnLst>
                              <p:par>
                                <p:cTn id="83" presetID="22" presetClass="entr" presetSubtype="2"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right)">
                                      <p:cBhvr>
                                        <p:cTn id="85" dur="500"/>
                                        <p:tgtEl>
                                          <p:spTgt spid="30"/>
                                        </p:tgtEl>
                                      </p:cBhvr>
                                    </p:animEffect>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childTnLst>
                          </p:cTn>
                        </p:par>
                        <p:par>
                          <p:cTn id="94" fill="hold">
                            <p:stCondLst>
                              <p:cond delay="11500"/>
                            </p:stCondLst>
                            <p:childTnLst>
                              <p:par>
                                <p:cTn id="95" presetID="10"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par>
                          <p:cTn id="98" fill="hold">
                            <p:stCondLst>
                              <p:cond delay="12000"/>
                            </p:stCondLst>
                            <p:childTnLst>
                              <p:par>
                                <p:cTn id="99" presetID="22" presetClass="entr" presetSubtype="8"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wipe(left)">
                                      <p:cBhvr>
                                        <p:cTn id="101" dur="500"/>
                                        <p:tgtEl>
                                          <p:spTgt spid="36"/>
                                        </p:tgtEl>
                                      </p:cBhvr>
                                    </p:animEffect>
                                  </p:childTnLst>
                                </p:cTn>
                              </p:par>
                            </p:childTnLst>
                          </p:cTn>
                        </p:par>
                        <p:par>
                          <p:cTn id="102" fill="hold">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par>
                          <p:cTn id="106" fill="hold">
                            <p:stCondLst>
                              <p:cond delay="13000"/>
                            </p:stCondLst>
                            <p:childTnLst>
                              <p:par>
                                <p:cTn id="107" presetID="22" presetClass="entr" presetSubtype="2" fill="hold"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right)">
                                      <p:cBhvr>
                                        <p:cTn id="109" dur="500"/>
                                        <p:tgtEl>
                                          <p:spTgt spid="43"/>
                                        </p:tgtEl>
                                      </p:cBhvr>
                                    </p:animEffect>
                                  </p:childTnLst>
                                </p:cTn>
                              </p:par>
                            </p:childTnLst>
                          </p:cTn>
                        </p:par>
                        <p:par>
                          <p:cTn id="110" fill="hold">
                            <p:stCondLst>
                              <p:cond delay="13500"/>
                            </p:stCondLst>
                            <p:childTnLst>
                              <p:par>
                                <p:cTn id="111" presetID="10" presetClass="entr" presetSubtype="0" fill="hold" grpId="0"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par>
                          <p:cTn id="114" fill="hold">
                            <p:stCondLst>
                              <p:cond delay="14000"/>
                            </p:stCondLst>
                            <p:childTnLst>
                              <p:par>
                                <p:cTn id="115" presetID="22" presetClass="entr" presetSubtype="8"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left)">
                                      <p:cBhvr>
                                        <p:cTn id="117" dur="500"/>
                                        <p:tgtEl>
                                          <p:spTgt spid="45"/>
                                        </p:tgtEl>
                                      </p:cBhvr>
                                    </p:animEffect>
                                  </p:childTnLst>
                                </p:cTn>
                              </p:par>
                            </p:childTnLst>
                          </p:cTn>
                        </p:par>
                        <p:par>
                          <p:cTn id="118" fill="hold">
                            <p:stCondLst>
                              <p:cond delay="14500"/>
                            </p:stCondLst>
                            <p:childTnLst>
                              <p:par>
                                <p:cTn id="119" presetID="10"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ldLvl="0" animBg="1"/>
      <p:bldP spid="5" grpId="0" animBg="1"/>
      <p:bldP spid="6" grpId="0" animBg="1"/>
      <p:bldP spid="7" grpId="0" animBg="1"/>
      <p:bldP spid="8" grpId="0" animBg="1"/>
      <p:bldP spid="9" grpId="0" animBg="1"/>
      <p:bldP spid="27" grpId="0" animBg="1"/>
      <p:bldP spid="28" grpId="0" animBg="1"/>
      <p:bldP spid="33" grpId="0" animBg="1"/>
      <p:bldP spid="34" grpId="0" animBg="1"/>
      <p:bldP spid="42" grpId="0" animBg="1"/>
      <p:bldP spid="4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10"/>
          <p:cNvSpPr/>
          <p:nvPr/>
        </p:nvSpPr>
        <p:spPr bwMode="auto">
          <a:xfrm>
            <a:off x="0" y="3727450"/>
            <a:ext cx="5302250" cy="1465263"/>
          </a:xfrm>
          <a:custGeom>
            <a:avLst/>
            <a:gdLst>
              <a:gd name="T0" fmla="*/ 0 w 5302250"/>
              <a:gd name="T1" fmla="*/ 0 h 1465263"/>
              <a:gd name="T2" fmla="*/ 427438 w 5302250"/>
              <a:gd name="T3" fmla="*/ 0 h 1465263"/>
              <a:gd name="T4" fmla="*/ 4506490 w 5302250"/>
              <a:gd name="T5" fmla="*/ 0 h 1465263"/>
              <a:gd name="T6" fmla="*/ 4878094 w 5302250"/>
              <a:gd name="T7" fmla="*/ 158203 h 1465263"/>
              <a:gd name="T8" fmla="*/ 5035746 w 5302250"/>
              <a:gd name="T9" fmla="*/ 534878 h 1465263"/>
              <a:gd name="T10" fmla="*/ 5035746 w 5302250"/>
              <a:gd name="T11" fmla="*/ 1058455 h 1465263"/>
              <a:gd name="T12" fmla="*/ 5302250 w 5302250"/>
              <a:gd name="T13" fmla="*/ 1058455 h 1465263"/>
              <a:gd name="T14" fmla="*/ 4893110 w 5302250"/>
              <a:gd name="T15" fmla="*/ 1465263 h 1465263"/>
              <a:gd name="T16" fmla="*/ 4487722 w 5302250"/>
              <a:gd name="T17" fmla="*/ 1058455 h 1465263"/>
              <a:gd name="T18" fmla="*/ 4731706 w 5302250"/>
              <a:gd name="T19" fmla="*/ 1058455 h 1465263"/>
              <a:gd name="T20" fmla="*/ 4731706 w 5302250"/>
              <a:gd name="T21" fmla="*/ 534878 h 1465263"/>
              <a:gd name="T22" fmla="*/ 4667894 w 5302250"/>
              <a:gd name="T23" fmla="*/ 372908 h 1465263"/>
              <a:gd name="T24" fmla="*/ 4506490 w 5302250"/>
              <a:gd name="T25" fmla="*/ 305106 h 1465263"/>
              <a:gd name="T26" fmla="*/ 212978 w 5302250"/>
              <a:gd name="T27" fmla="*/ 305106 h 1465263"/>
              <a:gd name="T28" fmla="*/ 0 w 5302250"/>
              <a:gd name="T29" fmla="*/ 305106 h 1465263"/>
              <a:gd name="T30" fmla="*/ 0 w 53022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02250"/>
              <a:gd name="T49" fmla="*/ 0 h 1465263"/>
              <a:gd name="T50" fmla="*/ 5302250 w 53022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02250" h="1465263">
                <a:moveTo>
                  <a:pt x="0" y="0"/>
                </a:moveTo>
                <a:lnTo>
                  <a:pt x="427438" y="0"/>
                </a:lnTo>
                <a:cubicBezTo>
                  <a:pt x="2520669" y="0"/>
                  <a:pt x="4506491" y="0"/>
                  <a:pt x="4506491" y="0"/>
                </a:cubicBezTo>
                <a:cubicBezTo>
                  <a:pt x="4649127" y="0"/>
                  <a:pt x="4780502" y="60268"/>
                  <a:pt x="4878095" y="158203"/>
                </a:cubicBezTo>
                <a:cubicBezTo>
                  <a:pt x="4971935" y="252372"/>
                  <a:pt x="5035746" y="384208"/>
                  <a:pt x="5035746" y="534878"/>
                </a:cubicBezTo>
                <a:cubicBezTo>
                  <a:pt x="5035746" y="1058455"/>
                  <a:pt x="5035746" y="1058455"/>
                  <a:pt x="5035746" y="1058455"/>
                </a:cubicBezTo>
                <a:cubicBezTo>
                  <a:pt x="5302250" y="1058455"/>
                  <a:pt x="5302250" y="1058455"/>
                  <a:pt x="5302250" y="1058455"/>
                </a:cubicBezTo>
                <a:cubicBezTo>
                  <a:pt x="5302250" y="1058455"/>
                  <a:pt x="5302250" y="1058455"/>
                  <a:pt x="4893110" y="1465263"/>
                </a:cubicBezTo>
                <a:cubicBezTo>
                  <a:pt x="4487723" y="1058455"/>
                  <a:pt x="4487723" y="1058455"/>
                  <a:pt x="4487723" y="1058455"/>
                </a:cubicBezTo>
                <a:cubicBezTo>
                  <a:pt x="4731706" y="1058455"/>
                  <a:pt x="4731706" y="1058455"/>
                  <a:pt x="4731706" y="1058455"/>
                </a:cubicBezTo>
                <a:cubicBezTo>
                  <a:pt x="4731706" y="534878"/>
                  <a:pt x="4731706" y="534878"/>
                  <a:pt x="4731706" y="534878"/>
                </a:cubicBezTo>
                <a:cubicBezTo>
                  <a:pt x="4731706" y="470843"/>
                  <a:pt x="4705431" y="414342"/>
                  <a:pt x="4667895" y="372908"/>
                </a:cubicBezTo>
                <a:cubicBezTo>
                  <a:pt x="4622852" y="327707"/>
                  <a:pt x="4570302" y="305106"/>
                  <a:pt x="4506491" y="305106"/>
                </a:cubicBezTo>
                <a:cubicBezTo>
                  <a:pt x="3422644" y="305106"/>
                  <a:pt x="1318995" y="305106"/>
                  <a:pt x="212978" y="305106"/>
                </a:cubicBezTo>
                <a:lnTo>
                  <a:pt x="0" y="305106"/>
                </a:lnTo>
                <a:lnTo>
                  <a:pt x="0" y="0"/>
                </a:ln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机电一体化及控制技术培训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7"/>
          <p:cNvSpPr/>
          <p:nvPr/>
        </p:nvSpPr>
        <p:spPr bwMode="auto">
          <a:xfrm>
            <a:off x="-19050" y="2576513"/>
            <a:ext cx="8234363" cy="1465262"/>
          </a:xfrm>
          <a:custGeom>
            <a:avLst/>
            <a:gdLst>
              <a:gd name="T0" fmla="*/ 7825703 w 8233795"/>
              <a:gd name="T1" fmla="*/ 0 h 1465263"/>
              <a:gd name="T2" fmla="*/ 8234931 w 8233795"/>
              <a:gd name="T3" fmla="*/ 410575 h 1465263"/>
              <a:gd name="T4" fmla="*/ 7968369 w 8233795"/>
              <a:gd name="T5" fmla="*/ 410575 h 1465263"/>
              <a:gd name="T6" fmla="*/ 7968369 w 8233795"/>
              <a:gd name="T7" fmla="*/ 934150 h 1465263"/>
              <a:gd name="T8" fmla="*/ 7810686 w 8233795"/>
              <a:gd name="T9" fmla="*/ 1310825 h 1465263"/>
              <a:gd name="T10" fmla="*/ 7438996 w 8233795"/>
              <a:gd name="T11" fmla="*/ 1465261 h 1465263"/>
              <a:gd name="T12" fmla="*/ 527401 w 8233795"/>
              <a:gd name="T13" fmla="*/ 1465261 h 1465263"/>
              <a:gd name="T14" fmla="*/ 0 w 8233795"/>
              <a:gd name="T15" fmla="*/ 1465261 h 1465263"/>
              <a:gd name="T16" fmla="*/ 0 w 8233795"/>
              <a:gd name="T17" fmla="*/ 1160155 h 1465263"/>
              <a:gd name="T18" fmla="*/ 147126 w 8233795"/>
              <a:gd name="T19" fmla="*/ 1160155 h 1465263"/>
              <a:gd name="T20" fmla="*/ 7438996 w 8233795"/>
              <a:gd name="T21" fmla="*/ 1160155 h 1465263"/>
              <a:gd name="T22" fmla="*/ 7596683 w 8233795"/>
              <a:gd name="T23" fmla="*/ 1096120 h 1465263"/>
              <a:gd name="T24" fmla="*/ 7664264 w 8233795"/>
              <a:gd name="T25" fmla="*/ 934150 h 1465263"/>
              <a:gd name="T26" fmla="*/ 7664264 w 8233795"/>
              <a:gd name="T27" fmla="*/ 410575 h 1465263"/>
              <a:gd name="T28" fmla="*/ 7420223 w 8233795"/>
              <a:gd name="T29" fmla="*/ 410575 h 1465263"/>
              <a:gd name="T30" fmla="*/ 7825703 w 8233795"/>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33795"/>
              <a:gd name="T49" fmla="*/ 0 h 1465263"/>
              <a:gd name="T50" fmla="*/ 8233795 w 8233795"/>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33795" h="1465263">
                <a:moveTo>
                  <a:pt x="7824620" y="0"/>
                </a:moveTo>
                <a:lnTo>
                  <a:pt x="8233795" y="410575"/>
                </a:lnTo>
                <a:cubicBezTo>
                  <a:pt x="8233795" y="410575"/>
                  <a:pt x="8233795" y="410575"/>
                  <a:pt x="7967268" y="410575"/>
                </a:cubicBezTo>
                <a:cubicBezTo>
                  <a:pt x="7967268" y="410575"/>
                  <a:pt x="7967268" y="410575"/>
                  <a:pt x="7967268" y="934152"/>
                </a:cubicBezTo>
                <a:cubicBezTo>
                  <a:pt x="7967268" y="1077289"/>
                  <a:pt x="7903452" y="1209125"/>
                  <a:pt x="7809605" y="1310827"/>
                </a:cubicBezTo>
                <a:cubicBezTo>
                  <a:pt x="7712003" y="1401229"/>
                  <a:pt x="7580617" y="1465263"/>
                  <a:pt x="7437969" y="1465263"/>
                </a:cubicBezTo>
                <a:cubicBezTo>
                  <a:pt x="7437969" y="1465263"/>
                  <a:pt x="5174633" y="1465263"/>
                  <a:pt x="527328" y="1465263"/>
                </a:cubicBezTo>
                <a:lnTo>
                  <a:pt x="0" y="1465263"/>
                </a:lnTo>
                <a:lnTo>
                  <a:pt x="0" y="1160157"/>
                </a:lnTo>
                <a:lnTo>
                  <a:pt x="147106" y="1160157"/>
                </a:lnTo>
                <a:cubicBezTo>
                  <a:pt x="1434342" y="1160157"/>
                  <a:pt x="4512979" y="1160157"/>
                  <a:pt x="7437969" y="1160157"/>
                </a:cubicBezTo>
                <a:cubicBezTo>
                  <a:pt x="7498031" y="1160157"/>
                  <a:pt x="7554340" y="1133790"/>
                  <a:pt x="7595633" y="1096122"/>
                </a:cubicBezTo>
                <a:cubicBezTo>
                  <a:pt x="7636926" y="1050921"/>
                  <a:pt x="7663203" y="994420"/>
                  <a:pt x="7663203" y="934152"/>
                </a:cubicBezTo>
                <a:cubicBezTo>
                  <a:pt x="7663203" y="934152"/>
                  <a:pt x="7663203" y="934152"/>
                  <a:pt x="7663203" y="410575"/>
                </a:cubicBezTo>
                <a:cubicBezTo>
                  <a:pt x="7663203" y="410575"/>
                  <a:pt x="7663203" y="410575"/>
                  <a:pt x="7419199" y="410575"/>
                </a:cubicBezTo>
                <a:cubicBezTo>
                  <a:pt x="7419199" y="410575"/>
                  <a:pt x="7419199" y="410575"/>
                  <a:pt x="7824620" y="0"/>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5" name="任意多边形 8"/>
          <p:cNvSpPr/>
          <p:nvPr/>
        </p:nvSpPr>
        <p:spPr bwMode="auto">
          <a:xfrm>
            <a:off x="-19050" y="3727450"/>
            <a:ext cx="7697788" cy="1465263"/>
          </a:xfrm>
          <a:custGeom>
            <a:avLst/>
            <a:gdLst>
              <a:gd name="T0" fmla="*/ 0 w 7697220"/>
              <a:gd name="T1" fmla="*/ 0 h 1465263"/>
              <a:gd name="T2" fmla="*/ 414908 w 7697220"/>
              <a:gd name="T3" fmla="*/ 0 h 1465263"/>
              <a:gd name="T4" fmla="*/ 6906130 w 7697220"/>
              <a:gd name="T5" fmla="*/ 0 h 1465263"/>
              <a:gd name="T6" fmla="*/ 7277837 w 7697220"/>
              <a:gd name="T7" fmla="*/ 158203 h 1465263"/>
              <a:gd name="T8" fmla="*/ 7431776 w 7697220"/>
              <a:gd name="T9" fmla="*/ 534878 h 1465263"/>
              <a:gd name="T10" fmla="*/ 7431776 w 7697220"/>
              <a:gd name="T11" fmla="*/ 1058455 h 1465263"/>
              <a:gd name="T12" fmla="*/ 7698356 w 7697220"/>
              <a:gd name="T13" fmla="*/ 1058455 h 1465263"/>
              <a:gd name="T14" fmla="*/ 7292854 w 7697220"/>
              <a:gd name="T15" fmla="*/ 1465263 h 1465263"/>
              <a:gd name="T16" fmla="*/ 6887356 w 7697220"/>
              <a:gd name="T17" fmla="*/ 1058455 h 1465263"/>
              <a:gd name="T18" fmla="*/ 7131406 w 7697220"/>
              <a:gd name="T19" fmla="*/ 1058455 h 1465263"/>
              <a:gd name="T20" fmla="*/ 7131406 w 7697220"/>
              <a:gd name="T21" fmla="*/ 534878 h 1465263"/>
              <a:gd name="T22" fmla="*/ 7063825 w 7697220"/>
              <a:gd name="T23" fmla="*/ 372908 h 1465263"/>
              <a:gd name="T24" fmla="*/ 6906130 w 7697220"/>
              <a:gd name="T25" fmla="*/ 305106 h 1465263"/>
              <a:gd name="T26" fmla="*/ 96938 w 7697220"/>
              <a:gd name="T27" fmla="*/ 305106 h 1465263"/>
              <a:gd name="T28" fmla="*/ 0 w 7697220"/>
              <a:gd name="T29" fmla="*/ 305106 h 1465263"/>
              <a:gd name="T30" fmla="*/ 0 w 769722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97220"/>
              <a:gd name="T49" fmla="*/ 0 h 1465263"/>
              <a:gd name="T50" fmla="*/ 7697220 w 769722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97220" h="1465263">
                <a:moveTo>
                  <a:pt x="0" y="0"/>
                </a:moveTo>
                <a:lnTo>
                  <a:pt x="414846" y="0"/>
                </a:lnTo>
                <a:cubicBezTo>
                  <a:pt x="4625178" y="0"/>
                  <a:pt x="6905112" y="0"/>
                  <a:pt x="6905112" y="0"/>
                </a:cubicBezTo>
                <a:cubicBezTo>
                  <a:pt x="7047767" y="0"/>
                  <a:pt x="7179159" y="60268"/>
                  <a:pt x="7276765" y="158203"/>
                </a:cubicBezTo>
                <a:cubicBezTo>
                  <a:pt x="7370617" y="252372"/>
                  <a:pt x="7430682" y="384208"/>
                  <a:pt x="7430682" y="534878"/>
                </a:cubicBezTo>
                <a:cubicBezTo>
                  <a:pt x="7430682" y="1058455"/>
                  <a:pt x="7430682" y="1058455"/>
                  <a:pt x="7430682" y="1058455"/>
                </a:cubicBezTo>
                <a:cubicBezTo>
                  <a:pt x="7697220" y="1058455"/>
                  <a:pt x="7697220" y="1058455"/>
                  <a:pt x="7697220" y="1058455"/>
                </a:cubicBezTo>
                <a:cubicBezTo>
                  <a:pt x="7697220" y="1058455"/>
                  <a:pt x="7697220" y="1058455"/>
                  <a:pt x="7291781" y="1465263"/>
                </a:cubicBezTo>
                <a:cubicBezTo>
                  <a:pt x="6886342" y="1058455"/>
                  <a:pt x="6886342" y="1058455"/>
                  <a:pt x="6886342" y="1058455"/>
                </a:cubicBezTo>
                <a:cubicBezTo>
                  <a:pt x="7130356" y="1058455"/>
                  <a:pt x="7130356" y="1058455"/>
                  <a:pt x="7130356" y="1058455"/>
                </a:cubicBezTo>
                <a:cubicBezTo>
                  <a:pt x="7130356" y="534878"/>
                  <a:pt x="7130356" y="534878"/>
                  <a:pt x="7130356" y="534878"/>
                </a:cubicBezTo>
                <a:cubicBezTo>
                  <a:pt x="7130356" y="470843"/>
                  <a:pt x="7104078" y="414342"/>
                  <a:pt x="7062783" y="372908"/>
                </a:cubicBezTo>
                <a:cubicBezTo>
                  <a:pt x="7017734" y="327707"/>
                  <a:pt x="6965178" y="305106"/>
                  <a:pt x="6905112" y="305106"/>
                </a:cubicBezTo>
                <a:cubicBezTo>
                  <a:pt x="4309411" y="305106"/>
                  <a:pt x="1341969" y="305106"/>
                  <a:pt x="96924" y="305106"/>
                </a:cubicBezTo>
                <a:lnTo>
                  <a:pt x="0" y="305106"/>
                </a:lnTo>
                <a:lnTo>
                  <a:pt x="0" y="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8" name="任意多边形 11"/>
          <p:cNvSpPr/>
          <p:nvPr/>
        </p:nvSpPr>
        <p:spPr bwMode="auto">
          <a:xfrm>
            <a:off x="11113" y="2563813"/>
            <a:ext cx="3117850" cy="1465262"/>
          </a:xfrm>
          <a:custGeom>
            <a:avLst/>
            <a:gdLst>
              <a:gd name="T0" fmla="*/ 2712529 w 3117767"/>
              <a:gd name="T1" fmla="*/ 0 h 1465263"/>
              <a:gd name="T2" fmla="*/ 3117934 w 3117767"/>
              <a:gd name="T3" fmla="*/ 410575 h 1465263"/>
              <a:gd name="T4" fmla="*/ 2851417 w 3117767"/>
              <a:gd name="T5" fmla="*/ 410575 h 1465263"/>
              <a:gd name="T6" fmla="*/ 2851417 w 3117767"/>
              <a:gd name="T7" fmla="*/ 934150 h 1465263"/>
              <a:gd name="T8" fmla="*/ 2697515 w 3117767"/>
              <a:gd name="T9" fmla="*/ 1310825 h 1465263"/>
              <a:gd name="T10" fmla="*/ 2325893 w 3117767"/>
              <a:gd name="T11" fmla="*/ 1465261 h 1465263"/>
              <a:gd name="T12" fmla="*/ 316905 w 3117767"/>
              <a:gd name="T13" fmla="*/ 1465261 h 1465263"/>
              <a:gd name="T14" fmla="*/ 0 w 3117767"/>
              <a:gd name="T15" fmla="*/ 1465261 h 1465263"/>
              <a:gd name="T16" fmla="*/ 0 w 3117767"/>
              <a:gd name="T17" fmla="*/ 1160155 h 1465263"/>
              <a:gd name="T18" fmla="*/ 439633 w 3117767"/>
              <a:gd name="T19" fmla="*/ 1160155 h 1465263"/>
              <a:gd name="T20" fmla="*/ 2325893 w 3117767"/>
              <a:gd name="T21" fmla="*/ 1160155 h 1465263"/>
              <a:gd name="T22" fmla="*/ 2483549 w 3117767"/>
              <a:gd name="T23" fmla="*/ 1096120 h 1465263"/>
              <a:gd name="T24" fmla="*/ 2551117 w 3117767"/>
              <a:gd name="T25" fmla="*/ 934150 h 1465263"/>
              <a:gd name="T26" fmla="*/ 2551117 w 3117767"/>
              <a:gd name="T27" fmla="*/ 410575 h 1465263"/>
              <a:gd name="T28" fmla="*/ 2307122 w 3117767"/>
              <a:gd name="T29" fmla="*/ 410575 h 1465263"/>
              <a:gd name="T30" fmla="*/ 2712529 w 3117767"/>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17767"/>
              <a:gd name="T49" fmla="*/ 0 h 1465263"/>
              <a:gd name="T50" fmla="*/ 3117767 w 3117767"/>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17767" h="1465263">
                <a:moveTo>
                  <a:pt x="2712384" y="0"/>
                </a:moveTo>
                <a:lnTo>
                  <a:pt x="3117767" y="410575"/>
                </a:lnTo>
                <a:cubicBezTo>
                  <a:pt x="3117767" y="410575"/>
                  <a:pt x="3117767" y="410575"/>
                  <a:pt x="2851265" y="410575"/>
                </a:cubicBezTo>
                <a:cubicBezTo>
                  <a:pt x="2851265" y="410575"/>
                  <a:pt x="2851265" y="410575"/>
                  <a:pt x="2851265" y="934152"/>
                </a:cubicBezTo>
                <a:cubicBezTo>
                  <a:pt x="2851265" y="1077289"/>
                  <a:pt x="2791208" y="1209125"/>
                  <a:pt x="2697370" y="1310827"/>
                </a:cubicBezTo>
                <a:cubicBezTo>
                  <a:pt x="2599777" y="1401229"/>
                  <a:pt x="2468403" y="1465263"/>
                  <a:pt x="2325768" y="1465263"/>
                </a:cubicBezTo>
                <a:cubicBezTo>
                  <a:pt x="2325768" y="1465263"/>
                  <a:pt x="1525631" y="1465263"/>
                  <a:pt x="316888" y="1465263"/>
                </a:cubicBezTo>
                <a:lnTo>
                  <a:pt x="0" y="1465263"/>
                </a:lnTo>
                <a:lnTo>
                  <a:pt x="0" y="1160157"/>
                </a:lnTo>
                <a:lnTo>
                  <a:pt x="439609" y="1160157"/>
                </a:lnTo>
                <a:cubicBezTo>
                  <a:pt x="1123694" y="1160157"/>
                  <a:pt x="1790887" y="1160157"/>
                  <a:pt x="2325768" y="1160157"/>
                </a:cubicBezTo>
                <a:cubicBezTo>
                  <a:pt x="2385825" y="1160157"/>
                  <a:pt x="2438375" y="1133790"/>
                  <a:pt x="2483417" y="1096122"/>
                </a:cubicBezTo>
                <a:cubicBezTo>
                  <a:pt x="2524706" y="1050921"/>
                  <a:pt x="2550981" y="994420"/>
                  <a:pt x="2550981" y="934152"/>
                </a:cubicBezTo>
                <a:cubicBezTo>
                  <a:pt x="2550981" y="934152"/>
                  <a:pt x="2550981" y="934152"/>
                  <a:pt x="2550981" y="410575"/>
                </a:cubicBezTo>
                <a:cubicBezTo>
                  <a:pt x="2550981" y="410575"/>
                  <a:pt x="2550981" y="410575"/>
                  <a:pt x="2307000" y="410575"/>
                </a:cubicBezTo>
                <a:cubicBezTo>
                  <a:pt x="2307000" y="410575"/>
                  <a:pt x="2307000" y="410575"/>
                  <a:pt x="2712384" y="0"/>
                </a:cubicBezTo>
                <a:close/>
              </a:path>
            </a:pathLst>
          </a:custGeom>
          <a:solidFill>
            <a:srgbClr val="92D050"/>
          </a:solidFill>
          <a:ln w="9525">
            <a:noFill/>
            <a:round/>
          </a:ln>
        </p:spPr>
        <p:txBody>
          <a:bodyPr anchor="ctr"/>
          <a:lstStyle/>
          <a:p>
            <a:endParaRPr lang="zh-CN" altLang="en-US" dirty="0">
              <a:ea typeface="微软雅黑" panose="020B0503020204020204" pitchFamily="34" charset="-122"/>
            </a:endParaRPr>
          </a:p>
        </p:txBody>
      </p:sp>
      <p:sp>
        <p:nvSpPr>
          <p:cNvPr id="9" name="任意多边形 12"/>
          <p:cNvSpPr/>
          <p:nvPr/>
        </p:nvSpPr>
        <p:spPr bwMode="auto">
          <a:xfrm>
            <a:off x="3175" y="3714750"/>
            <a:ext cx="2597150" cy="1465263"/>
          </a:xfrm>
          <a:custGeom>
            <a:avLst/>
            <a:gdLst>
              <a:gd name="T0" fmla="*/ 0 w 2597150"/>
              <a:gd name="T1" fmla="*/ 0 h 1465263"/>
              <a:gd name="T2" fmla="*/ 31868 w 2597150"/>
              <a:gd name="T3" fmla="*/ 0 h 1465263"/>
              <a:gd name="T4" fmla="*/ 1801280 w 2597150"/>
              <a:gd name="T5" fmla="*/ 0 h 1465263"/>
              <a:gd name="T6" fmla="*/ 2172936 w 2597150"/>
              <a:gd name="T7" fmla="*/ 158203 h 1465263"/>
              <a:gd name="T8" fmla="*/ 2330608 w 2597150"/>
              <a:gd name="T9" fmla="*/ 534878 h 1465263"/>
              <a:gd name="T10" fmla="*/ 2330608 w 2597150"/>
              <a:gd name="T11" fmla="*/ 1058455 h 1465263"/>
              <a:gd name="T12" fmla="*/ 2597150 w 2597150"/>
              <a:gd name="T13" fmla="*/ 1058455 h 1465263"/>
              <a:gd name="T14" fmla="*/ 2187952 w 2597150"/>
              <a:gd name="T15" fmla="*/ 1465263 h 1465263"/>
              <a:gd name="T16" fmla="*/ 1782509 w 2597150"/>
              <a:gd name="T17" fmla="*/ 1058455 h 1465263"/>
              <a:gd name="T18" fmla="*/ 2026526 w 2597150"/>
              <a:gd name="T19" fmla="*/ 1058455 h 1465263"/>
              <a:gd name="T20" fmla="*/ 2026526 w 2597150"/>
              <a:gd name="T21" fmla="*/ 534878 h 1465263"/>
              <a:gd name="T22" fmla="*/ 1962706 w 2597150"/>
              <a:gd name="T23" fmla="*/ 372908 h 1465263"/>
              <a:gd name="T24" fmla="*/ 1801280 w 2597150"/>
              <a:gd name="T25" fmla="*/ 305106 h 1465263"/>
              <a:gd name="T26" fmla="*/ 240510 w 2597150"/>
              <a:gd name="T27" fmla="*/ 305106 h 1465263"/>
              <a:gd name="T28" fmla="*/ 0 w 2597150"/>
              <a:gd name="T29" fmla="*/ 305106 h 1465263"/>
              <a:gd name="T30" fmla="*/ 0 w 2597150"/>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7150"/>
              <a:gd name="T49" fmla="*/ 0 h 1465263"/>
              <a:gd name="T50" fmla="*/ 2597150 w 2597150"/>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7150" h="1465263">
                <a:moveTo>
                  <a:pt x="0" y="0"/>
                </a:moveTo>
                <a:lnTo>
                  <a:pt x="31868" y="0"/>
                </a:lnTo>
                <a:cubicBezTo>
                  <a:pt x="1072001" y="0"/>
                  <a:pt x="1801280" y="0"/>
                  <a:pt x="1801280" y="0"/>
                </a:cubicBezTo>
                <a:cubicBezTo>
                  <a:pt x="1943936" y="0"/>
                  <a:pt x="2075329" y="60268"/>
                  <a:pt x="2172936" y="158203"/>
                </a:cubicBezTo>
                <a:cubicBezTo>
                  <a:pt x="2266789" y="252372"/>
                  <a:pt x="2330609" y="384208"/>
                  <a:pt x="2330609" y="534878"/>
                </a:cubicBezTo>
                <a:cubicBezTo>
                  <a:pt x="2330609" y="1058455"/>
                  <a:pt x="2330609" y="1058455"/>
                  <a:pt x="2330609" y="1058455"/>
                </a:cubicBezTo>
                <a:cubicBezTo>
                  <a:pt x="2597150" y="1058455"/>
                  <a:pt x="2597150" y="1058455"/>
                  <a:pt x="2597150" y="1058455"/>
                </a:cubicBezTo>
                <a:cubicBezTo>
                  <a:pt x="2597150" y="1058455"/>
                  <a:pt x="2597150" y="1058455"/>
                  <a:pt x="2187953" y="1465263"/>
                </a:cubicBezTo>
                <a:cubicBezTo>
                  <a:pt x="1782509" y="1058455"/>
                  <a:pt x="1782509" y="1058455"/>
                  <a:pt x="1782509" y="1058455"/>
                </a:cubicBezTo>
                <a:cubicBezTo>
                  <a:pt x="2026526" y="1058455"/>
                  <a:pt x="2026526" y="1058455"/>
                  <a:pt x="2026526" y="1058455"/>
                </a:cubicBezTo>
                <a:cubicBezTo>
                  <a:pt x="2026526" y="534878"/>
                  <a:pt x="2026526" y="534878"/>
                  <a:pt x="2026526" y="534878"/>
                </a:cubicBezTo>
                <a:cubicBezTo>
                  <a:pt x="2026526" y="470843"/>
                  <a:pt x="2000247" y="414342"/>
                  <a:pt x="1962706" y="372908"/>
                </a:cubicBezTo>
                <a:cubicBezTo>
                  <a:pt x="1917657" y="327707"/>
                  <a:pt x="1865099" y="305106"/>
                  <a:pt x="1801280" y="305106"/>
                </a:cubicBezTo>
                <a:cubicBezTo>
                  <a:pt x="1390205" y="305106"/>
                  <a:pt x="833659" y="305106"/>
                  <a:pt x="240510" y="305106"/>
                </a:cubicBezTo>
                <a:lnTo>
                  <a:pt x="0" y="305106"/>
                </a:lnTo>
                <a:lnTo>
                  <a:pt x="0" y="0"/>
                </a:lnTo>
                <a:close/>
              </a:path>
            </a:pathLst>
          </a:custGeom>
          <a:solidFill>
            <a:srgbClr val="4BC1DD"/>
          </a:solidFill>
          <a:ln w="9525">
            <a:noFill/>
            <a:round/>
          </a:ln>
        </p:spPr>
        <p:txBody>
          <a:bodyPr anchor="ctr"/>
          <a:lstStyle/>
          <a:p>
            <a:endParaRPr lang="zh-CN" altLang="en-US" dirty="0">
              <a:ea typeface="微软雅黑" panose="020B0503020204020204" pitchFamily="34" charset="-122"/>
            </a:endParaRPr>
          </a:p>
        </p:txBody>
      </p:sp>
      <p:sp>
        <p:nvSpPr>
          <p:cNvPr id="10" name="Freeform 165"/>
          <p:cNvSpPr>
            <a:spLocks noEditPoints="1"/>
          </p:cNvSpPr>
          <p:nvPr/>
        </p:nvSpPr>
        <p:spPr bwMode="auto">
          <a:xfrm>
            <a:off x="2570163" y="1347788"/>
            <a:ext cx="338137" cy="341312"/>
          </a:xfrm>
          <a:custGeom>
            <a:avLst/>
            <a:gdLst>
              <a:gd name="T0" fmla="*/ 381105017 w 151"/>
              <a:gd name="T1" fmla="*/ 0 h 152"/>
              <a:gd name="T2" fmla="*/ 45131212 w 151"/>
              <a:gd name="T3" fmla="*/ 715984996 h 152"/>
              <a:gd name="T4" fmla="*/ 0 w 151"/>
              <a:gd name="T5" fmla="*/ 766407087 h 152"/>
              <a:gd name="T6" fmla="*/ 757196204 w 151"/>
              <a:gd name="T7" fmla="*/ 191601772 h 152"/>
              <a:gd name="T8" fmla="*/ 285828728 w 151"/>
              <a:gd name="T9" fmla="*/ 715984996 h 152"/>
              <a:gd name="T10" fmla="*/ 140407449 w 151"/>
              <a:gd name="T11" fmla="*/ 620184145 h 152"/>
              <a:gd name="T12" fmla="*/ 285828728 w 151"/>
              <a:gd name="T13" fmla="*/ 715984996 h 152"/>
              <a:gd name="T14" fmla="*/ 95276254 w 151"/>
              <a:gd name="T15" fmla="*/ 524383154 h 152"/>
              <a:gd name="T16" fmla="*/ 330959992 w 151"/>
              <a:gd name="T17" fmla="*/ 479004394 h 152"/>
              <a:gd name="T18" fmla="*/ 330959992 w 151"/>
              <a:gd name="T19" fmla="*/ 428582303 h 152"/>
              <a:gd name="T20" fmla="*/ 95276254 w 151"/>
              <a:gd name="T21" fmla="*/ 383203544 h 152"/>
              <a:gd name="T22" fmla="*/ 330959992 w 151"/>
              <a:gd name="T23" fmla="*/ 428582303 h 152"/>
              <a:gd name="T24" fmla="*/ 95276254 w 151"/>
              <a:gd name="T25" fmla="*/ 332781452 h 152"/>
              <a:gd name="T26" fmla="*/ 330959992 w 151"/>
              <a:gd name="T27" fmla="*/ 287402623 h 152"/>
              <a:gd name="T28" fmla="*/ 330959992 w 151"/>
              <a:gd name="T29" fmla="*/ 236980531 h 152"/>
              <a:gd name="T30" fmla="*/ 95276254 w 151"/>
              <a:gd name="T31" fmla="*/ 191601772 h 152"/>
              <a:gd name="T32" fmla="*/ 330959992 w 151"/>
              <a:gd name="T33" fmla="*/ 236980531 h 152"/>
              <a:gd name="T34" fmla="*/ 95276254 w 151"/>
              <a:gd name="T35" fmla="*/ 146222977 h 152"/>
              <a:gd name="T36" fmla="*/ 330959992 w 151"/>
              <a:gd name="T37" fmla="*/ 95800886 h 152"/>
              <a:gd name="T38" fmla="*/ 566643625 w 151"/>
              <a:gd name="T39" fmla="*/ 670606236 h 152"/>
              <a:gd name="T40" fmla="*/ 476381237 w 151"/>
              <a:gd name="T41" fmla="*/ 574805245 h 152"/>
              <a:gd name="T42" fmla="*/ 566643625 w 151"/>
              <a:gd name="T43" fmla="*/ 670606236 h 152"/>
              <a:gd name="T44" fmla="*/ 476381237 w 151"/>
              <a:gd name="T45" fmla="*/ 524383154 h 152"/>
              <a:gd name="T46" fmla="*/ 566643625 w 151"/>
              <a:gd name="T47" fmla="*/ 428582303 h 152"/>
              <a:gd name="T48" fmla="*/ 566643625 w 151"/>
              <a:gd name="T49" fmla="*/ 383203544 h 152"/>
              <a:gd name="T50" fmla="*/ 476381237 w 151"/>
              <a:gd name="T51" fmla="*/ 287402623 h 152"/>
              <a:gd name="T52" fmla="*/ 566643625 w 151"/>
              <a:gd name="T53" fmla="*/ 383203544 h 152"/>
              <a:gd name="T54" fmla="*/ 616788790 w 151"/>
              <a:gd name="T55" fmla="*/ 670606236 h 152"/>
              <a:gd name="T56" fmla="*/ 712065010 w 151"/>
              <a:gd name="T57" fmla="*/ 574805245 h 152"/>
              <a:gd name="T58" fmla="*/ 712065010 w 151"/>
              <a:gd name="T59" fmla="*/ 524383154 h 152"/>
              <a:gd name="T60" fmla="*/ 616788790 w 151"/>
              <a:gd name="T61" fmla="*/ 428582303 h 152"/>
              <a:gd name="T62" fmla="*/ 712065010 w 151"/>
              <a:gd name="T63" fmla="*/ 524383154 h 152"/>
              <a:gd name="T64" fmla="*/ 616788790 w 151"/>
              <a:gd name="T65" fmla="*/ 383203544 h 152"/>
              <a:gd name="T66" fmla="*/ 712065010 w 151"/>
              <a:gd name="T67" fmla="*/ 287402623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152"/>
              <a:gd name="T104" fmla="*/ 151 w 151"/>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1" name="TextBox 13"/>
          <p:cNvSpPr txBox="1">
            <a:spLocks noChangeArrowheads="1"/>
          </p:cNvSpPr>
          <p:nvPr/>
        </p:nvSpPr>
        <p:spPr bwMode="auto">
          <a:xfrm>
            <a:off x="1676847" y="1888133"/>
            <a:ext cx="1944216"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机动传感技术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12" name="Group 27"/>
          <p:cNvPicPr>
            <a:picLocks noChangeArrowheads="1"/>
          </p:cNvPicPr>
          <p:nvPr/>
        </p:nvPicPr>
        <p:blipFill>
          <a:blip r:embed="rId2" cstate="print"/>
          <a:srcRect/>
          <a:stretch>
            <a:fillRect/>
          </a:stretch>
        </p:blipFill>
        <p:spPr bwMode="auto">
          <a:xfrm>
            <a:off x="5254625" y="1371600"/>
            <a:ext cx="292100" cy="292100"/>
          </a:xfrm>
          <a:prstGeom prst="rect">
            <a:avLst/>
          </a:prstGeom>
          <a:noFill/>
          <a:ln w="9525">
            <a:noFill/>
            <a:miter lim="800000"/>
            <a:headEnd/>
            <a:tailEnd/>
          </a:ln>
        </p:spPr>
      </p:pic>
      <p:sp>
        <p:nvSpPr>
          <p:cNvPr id="13" name="TextBox 13"/>
          <p:cNvSpPr txBox="1">
            <a:spLocks noChangeArrowheads="1"/>
          </p:cNvSpPr>
          <p:nvPr/>
        </p:nvSpPr>
        <p:spPr bwMode="auto">
          <a:xfrm>
            <a:off x="4413151" y="1888133"/>
            <a:ext cx="1764829"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检测与传感器</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4" name="Freeform 64"/>
          <p:cNvSpPr>
            <a:spLocks noEditPoints="1"/>
          </p:cNvSpPr>
          <p:nvPr/>
        </p:nvSpPr>
        <p:spPr bwMode="auto">
          <a:xfrm>
            <a:off x="7627938" y="1425575"/>
            <a:ext cx="307975" cy="288925"/>
          </a:xfrm>
          <a:custGeom>
            <a:avLst/>
            <a:gdLst>
              <a:gd name="T0" fmla="*/ 833630483 w 64"/>
              <a:gd name="T1" fmla="*/ 0 h 60"/>
              <a:gd name="T2" fmla="*/ 0 w 64"/>
              <a:gd name="T3" fmla="*/ 927531177 h 60"/>
              <a:gd name="T4" fmla="*/ 277875199 w 64"/>
              <a:gd name="T5" fmla="*/ 927531177 h 60"/>
              <a:gd name="T6" fmla="*/ 555755209 w 64"/>
              <a:gd name="T7" fmla="*/ 1020280894 h 60"/>
              <a:gd name="T8" fmla="*/ 833630483 w 64"/>
              <a:gd name="T9" fmla="*/ 1391294509 h 60"/>
              <a:gd name="T10" fmla="*/ 1482009280 w 64"/>
              <a:gd name="T11" fmla="*/ 649272396 h 60"/>
              <a:gd name="T12" fmla="*/ 833630483 w 64"/>
              <a:gd name="T13" fmla="*/ 0 h 60"/>
              <a:gd name="T14" fmla="*/ 370503523 w 64"/>
              <a:gd name="T15" fmla="*/ 672458621 h 60"/>
              <a:gd name="T16" fmla="*/ 254719339 w 64"/>
              <a:gd name="T17" fmla="*/ 556517713 h 60"/>
              <a:gd name="T18" fmla="*/ 370503523 w 64"/>
              <a:gd name="T19" fmla="*/ 440576956 h 60"/>
              <a:gd name="T20" fmla="*/ 486282819 w 64"/>
              <a:gd name="T21" fmla="*/ 556517713 h 60"/>
              <a:gd name="T22" fmla="*/ 370503523 w 64"/>
              <a:gd name="T23" fmla="*/ 672458621 h 60"/>
              <a:gd name="T24" fmla="*/ 578911068 w 64"/>
              <a:gd name="T25" fmla="*/ 324636198 h 60"/>
              <a:gd name="T26" fmla="*/ 694690515 w 64"/>
              <a:gd name="T27" fmla="*/ 208695365 h 60"/>
              <a:gd name="T28" fmla="*/ 810474624 w 64"/>
              <a:gd name="T29" fmla="*/ 324636198 h 60"/>
              <a:gd name="T30" fmla="*/ 694690515 w 64"/>
              <a:gd name="T31" fmla="*/ 440576956 h 60"/>
              <a:gd name="T32" fmla="*/ 578911068 w 64"/>
              <a:gd name="T33" fmla="*/ 324636198 h 60"/>
              <a:gd name="T34" fmla="*/ 879942201 w 64"/>
              <a:gd name="T35" fmla="*/ 1136221652 h 60"/>
              <a:gd name="T36" fmla="*/ 717846374 w 64"/>
              <a:gd name="T37" fmla="*/ 973908443 h 60"/>
              <a:gd name="T38" fmla="*/ 879942201 w 64"/>
              <a:gd name="T39" fmla="*/ 811590420 h 60"/>
              <a:gd name="T40" fmla="*/ 1042038028 w 64"/>
              <a:gd name="T41" fmla="*/ 973908443 h 60"/>
              <a:gd name="T42" fmla="*/ 879942201 w 64"/>
              <a:gd name="T43" fmla="*/ 1136221652 h 60"/>
              <a:gd name="T44" fmla="*/ 1157817325 w 64"/>
              <a:gd name="T45" fmla="*/ 857962870 h 60"/>
              <a:gd name="T46" fmla="*/ 1088349747 w 64"/>
              <a:gd name="T47" fmla="*/ 788399379 h 60"/>
              <a:gd name="T48" fmla="*/ 1157817325 w 64"/>
              <a:gd name="T49" fmla="*/ 718835887 h 60"/>
              <a:gd name="T50" fmla="*/ 1227289715 w 64"/>
              <a:gd name="T51" fmla="*/ 788399379 h 60"/>
              <a:gd name="T52" fmla="*/ 1157817325 w 64"/>
              <a:gd name="T53" fmla="*/ 857962870 h 60"/>
              <a:gd name="T54" fmla="*/ 1065193888 w 64"/>
              <a:gd name="T55" fmla="*/ 579703938 h 60"/>
              <a:gd name="T56" fmla="*/ 903098061 w 64"/>
              <a:gd name="T57" fmla="*/ 417390730 h 60"/>
              <a:gd name="T58" fmla="*/ 1065193888 w 64"/>
              <a:gd name="T59" fmla="*/ 255072631 h 60"/>
              <a:gd name="T60" fmla="*/ 1227289715 w 64"/>
              <a:gd name="T61" fmla="*/ 417390730 h 60"/>
              <a:gd name="T62" fmla="*/ 1065193888 w 64"/>
              <a:gd name="T63" fmla="*/ 57970393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60"/>
              <a:gd name="T98" fmla="*/ 64 w 64"/>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60">
                <a:moveTo>
                  <a:pt x="36" y="0"/>
                </a:moveTo>
                <a:cubicBezTo>
                  <a:pt x="12" y="0"/>
                  <a:pt x="0" y="24"/>
                  <a:pt x="0" y="40"/>
                </a:cubicBezTo>
                <a:cubicBezTo>
                  <a:pt x="0" y="44"/>
                  <a:pt x="8" y="52"/>
                  <a:pt x="12" y="40"/>
                </a:cubicBezTo>
                <a:cubicBezTo>
                  <a:pt x="14" y="35"/>
                  <a:pt x="24" y="36"/>
                  <a:pt x="24" y="44"/>
                </a:cubicBezTo>
                <a:cubicBezTo>
                  <a:pt x="24" y="53"/>
                  <a:pt x="28" y="60"/>
                  <a:pt x="36" y="60"/>
                </a:cubicBezTo>
                <a:cubicBezTo>
                  <a:pt x="60" y="60"/>
                  <a:pt x="64" y="40"/>
                  <a:pt x="64" y="28"/>
                </a:cubicBezTo>
                <a:cubicBezTo>
                  <a:pt x="64" y="16"/>
                  <a:pt x="60" y="0"/>
                  <a:pt x="36" y="0"/>
                </a:cubicBezTo>
                <a:close/>
                <a:moveTo>
                  <a:pt x="16" y="29"/>
                </a:moveTo>
                <a:cubicBezTo>
                  <a:pt x="13" y="29"/>
                  <a:pt x="11" y="27"/>
                  <a:pt x="11" y="24"/>
                </a:cubicBezTo>
                <a:cubicBezTo>
                  <a:pt x="11" y="21"/>
                  <a:pt x="13" y="19"/>
                  <a:pt x="16" y="19"/>
                </a:cubicBezTo>
                <a:cubicBezTo>
                  <a:pt x="19" y="19"/>
                  <a:pt x="21" y="21"/>
                  <a:pt x="21" y="24"/>
                </a:cubicBezTo>
                <a:cubicBezTo>
                  <a:pt x="21" y="27"/>
                  <a:pt x="19" y="29"/>
                  <a:pt x="16" y="29"/>
                </a:cubicBezTo>
                <a:close/>
                <a:moveTo>
                  <a:pt x="25" y="14"/>
                </a:moveTo>
                <a:cubicBezTo>
                  <a:pt x="25" y="11"/>
                  <a:pt x="27" y="9"/>
                  <a:pt x="30" y="9"/>
                </a:cubicBezTo>
                <a:cubicBezTo>
                  <a:pt x="33" y="9"/>
                  <a:pt x="35" y="11"/>
                  <a:pt x="35" y="14"/>
                </a:cubicBezTo>
                <a:cubicBezTo>
                  <a:pt x="35" y="17"/>
                  <a:pt x="33" y="19"/>
                  <a:pt x="30" y="19"/>
                </a:cubicBezTo>
                <a:cubicBezTo>
                  <a:pt x="27" y="19"/>
                  <a:pt x="25" y="17"/>
                  <a:pt x="25" y="14"/>
                </a:cubicBezTo>
                <a:close/>
                <a:moveTo>
                  <a:pt x="38" y="49"/>
                </a:moveTo>
                <a:cubicBezTo>
                  <a:pt x="34" y="49"/>
                  <a:pt x="31" y="46"/>
                  <a:pt x="31" y="42"/>
                </a:cubicBezTo>
                <a:cubicBezTo>
                  <a:pt x="31" y="38"/>
                  <a:pt x="34" y="35"/>
                  <a:pt x="38" y="35"/>
                </a:cubicBezTo>
                <a:cubicBezTo>
                  <a:pt x="42" y="35"/>
                  <a:pt x="45" y="38"/>
                  <a:pt x="45" y="42"/>
                </a:cubicBezTo>
                <a:cubicBezTo>
                  <a:pt x="45" y="46"/>
                  <a:pt x="42" y="49"/>
                  <a:pt x="38" y="49"/>
                </a:cubicBezTo>
                <a:close/>
                <a:moveTo>
                  <a:pt x="50" y="37"/>
                </a:moveTo>
                <a:cubicBezTo>
                  <a:pt x="48" y="37"/>
                  <a:pt x="47" y="36"/>
                  <a:pt x="47" y="34"/>
                </a:cubicBezTo>
                <a:cubicBezTo>
                  <a:pt x="47" y="32"/>
                  <a:pt x="48" y="31"/>
                  <a:pt x="50" y="31"/>
                </a:cubicBezTo>
                <a:cubicBezTo>
                  <a:pt x="52" y="31"/>
                  <a:pt x="53" y="32"/>
                  <a:pt x="53" y="34"/>
                </a:cubicBezTo>
                <a:cubicBezTo>
                  <a:pt x="53" y="36"/>
                  <a:pt x="52" y="37"/>
                  <a:pt x="50" y="37"/>
                </a:cubicBezTo>
                <a:close/>
                <a:moveTo>
                  <a:pt x="46" y="25"/>
                </a:moveTo>
                <a:cubicBezTo>
                  <a:pt x="42" y="25"/>
                  <a:pt x="39" y="22"/>
                  <a:pt x="39" y="18"/>
                </a:cubicBezTo>
                <a:cubicBezTo>
                  <a:pt x="39" y="14"/>
                  <a:pt x="42" y="11"/>
                  <a:pt x="46" y="11"/>
                </a:cubicBezTo>
                <a:cubicBezTo>
                  <a:pt x="50" y="11"/>
                  <a:pt x="53" y="14"/>
                  <a:pt x="53" y="18"/>
                </a:cubicBezTo>
                <a:cubicBezTo>
                  <a:pt x="53" y="22"/>
                  <a:pt x="50" y="25"/>
                  <a:pt x="46" y="25"/>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5" name="TextBox 13"/>
          <p:cNvSpPr txBox="1">
            <a:spLocks noChangeArrowheads="1"/>
          </p:cNvSpPr>
          <p:nvPr/>
        </p:nvSpPr>
        <p:spPr bwMode="auto">
          <a:xfrm>
            <a:off x="6717407" y="1868388"/>
            <a:ext cx="1656184"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控制系统</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16" name="Group 53"/>
          <p:cNvPicPr>
            <a:picLocks noChangeArrowheads="1"/>
          </p:cNvPicPr>
          <p:nvPr/>
        </p:nvPicPr>
        <p:blipFill>
          <a:blip r:embed="rId3" cstate="print"/>
          <a:srcRect/>
          <a:stretch>
            <a:fillRect/>
          </a:stretch>
        </p:blipFill>
        <p:spPr bwMode="auto">
          <a:xfrm>
            <a:off x="2047875" y="5248275"/>
            <a:ext cx="293688" cy="433388"/>
          </a:xfrm>
          <a:prstGeom prst="rect">
            <a:avLst/>
          </a:prstGeom>
          <a:noFill/>
          <a:ln w="9525">
            <a:noFill/>
            <a:miter lim="800000"/>
            <a:headEnd/>
            <a:tailEnd/>
          </a:ln>
        </p:spPr>
      </p:pic>
      <p:sp>
        <p:nvSpPr>
          <p:cNvPr id="17" name="TextBox 13"/>
          <p:cNvSpPr txBox="1">
            <a:spLocks noChangeArrowheads="1"/>
          </p:cNvSpPr>
          <p:nvPr/>
        </p:nvSpPr>
        <p:spPr bwMode="auto">
          <a:xfrm>
            <a:off x="1371650" y="5900836"/>
            <a:ext cx="1313309"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通信技术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8" name="Freeform 60"/>
          <p:cNvSpPr>
            <a:spLocks noEditPoints="1"/>
          </p:cNvSpPr>
          <p:nvPr/>
        </p:nvSpPr>
        <p:spPr bwMode="auto">
          <a:xfrm>
            <a:off x="4727575" y="5292725"/>
            <a:ext cx="311150" cy="312738"/>
          </a:xfrm>
          <a:custGeom>
            <a:avLst/>
            <a:gdLst>
              <a:gd name="T0" fmla="*/ 1299999273 w 64"/>
              <a:gd name="T1" fmla="*/ 620833652 h 64"/>
              <a:gd name="T2" fmla="*/ 850907637 w 64"/>
              <a:gd name="T3" fmla="*/ 1098394276 h 64"/>
              <a:gd name="T4" fmla="*/ 425453819 w 64"/>
              <a:gd name="T5" fmla="*/ 1098394276 h 64"/>
              <a:gd name="T6" fmla="*/ 425453819 w 64"/>
              <a:gd name="T7" fmla="*/ 668589852 h 64"/>
              <a:gd name="T8" fmla="*/ 898178106 w 64"/>
              <a:gd name="T9" fmla="*/ 214904732 h 64"/>
              <a:gd name="T10" fmla="*/ 685453704 w 64"/>
              <a:gd name="T11" fmla="*/ 0 h 64"/>
              <a:gd name="T12" fmla="*/ 236362144 w 64"/>
              <a:gd name="T13" fmla="*/ 477565511 h 64"/>
              <a:gd name="T14" fmla="*/ 236362144 w 64"/>
              <a:gd name="T15" fmla="*/ 1289423657 h 64"/>
              <a:gd name="T16" fmla="*/ 1039999236 w 64"/>
              <a:gd name="T17" fmla="*/ 1289423657 h 64"/>
              <a:gd name="T18" fmla="*/ 1512723675 w 64"/>
              <a:gd name="T19" fmla="*/ 835738460 h 64"/>
              <a:gd name="T20" fmla="*/ 1299999273 w 64"/>
              <a:gd name="T21" fmla="*/ 620833652 h 64"/>
              <a:gd name="T22" fmla="*/ 685453704 w 64"/>
              <a:gd name="T23" fmla="*/ 95512132 h 64"/>
              <a:gd name="T24" fmla="*/ 779999503 w 64"/>
              <a:gd name="T25" fmla="*/ 214904732 h 64"/>
              <a:gd name="T26" fmla="*/ 638178373 w 64"/>
              <a:gd name="T27" fmla="*/ 358172949 h 64"/>
              <a:gd name="T28" fmla="*/ 543637283 w 64"/>
              <a:gd name="T29" fmla="*/ 262660779 h 64"/>
              <a:gd name="T30" fmla="*/ 685453704 w 64"/>
              <a:gd name="T31" fmla="*/ 95512132 h 64"/>
              <a:gd name="T32" fmla="*/ 1158177839 w 64"/>
              <a:gd name="T33" fmla="*/ 883494507 h 64"/>
              <a:gd name="T34" fmla="*/ 1299999273 w 64"/>
              <a:gd name="T35" fmla="*/ 740221479 h 64"/>
              <a:gd name="T36" fmla="*/ 1418177876 w 64"/>
              <a:gd name="T37" fmla="*/ 835738460 h 64"/>
              <a:gd name="T38" fmla="*/ 1252723639 w 64"/>
              <a:gd name="T39" fmla="*/ 979006601 h 64"/>
              <a:gd name="T40" fmla="*/ 1158177839 w 64"/>
              <a:gd name="T41" fmla="*/ 883494507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64"/>
              <a:gd name="T65" fmla="*/ 64 w 64"/>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9" name="TextBox 13"/>
          <p:cNvSpPr txBox="1">
            <a:spLocks noChangeArrowheads="1"/>
          </p:cNvSpPr>
          <p:nvPr/>
        </p:nvSpPr>
        <p:spPr bwMode="auto">
          <a:xfrm>
            <a:off x="3649737" y="5848573"/>
            <a:ext cx="1987550" cy="369332"/>
          </a:xfrm>
          <a:prstGeom prst="rect">
            <a:avLst/>
          </a:prstGeom>
          <a:noFill/>
          <a:ln w="9525">
            <a:noFill/>
            <a:miter lim="800000"/>
          </a:ln>
        </p:spPr>
        <p:txBody>
          <a:bodyPr>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变频调速技术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20" name="Group 34"/>
          <p:cNvPicPr>
            <a:picLocks noChangeArrowheads="1"/>
          </p:cNvPicPr>
          <p:nvPr/>
        </p:nvPicPr>
        <p:blipFill>
          <a:blip r:embed="rId4" cstate="print"/>
          <a:srcRect/>
          <a:stretch>
            <a:fillRect/>
          </a:stretch>
        </p:blipFill>
        <p:spPr bwMode="auto">
          <a:xfrm>
            <a:off x="7089775" y="5303838"/>
            <a:ext cx="341313" cy="341312"/>
          </a:xfrm>
          <a:prstGeom prst="rect">
            <a:avLst/>
          </a:prstGeom>
          <a:noFill/>
          <a:ln w="9525">
            <a:noFill/>
            <a:miter lim="800000"/>
            <a:headEnd/>
            <a:tailEnd/>
          </a:ln>
        </p:spPr>
      </p:pic>
      <p:sp>
        <p:nvSpPr>
          <p:cNvPr id="21" name="TextBox 13"/>
          <p:cNvSpPr txBox="1">
            <a:spLocks noChangeArrowheads="1"/>
          </p:cNvSpPr>
          <p:nvPr/>
        </p:nvSpPr>
        <p:spPr bwMode="auto">
          <a:xfrm>
            <a:off x="5997327" y="5821363"/>
            <a:ext cx="2562026" cy="369332"/>
          </a:xfrm>
          <a:prstGeom prst="rect">
            <a:avLst/>
          </a:prstGeom>
          <a:noFill/>
          <a:ln w="9525">
            <a:noFill/>
            <a:miter lim="800000"/>
          </a:ln>
        </p:spPr>
        <p:txBody>
          <a:bodyPr wrap="square">
            <a:spAutoFit/>
          </a:bodyPr>
          <a:lstStyle/>
          <a:p>
            <a:pPr algn="r" eaLnBrk="1" hangingPunct="1"/>
            <a:r>
              <a:rPr lang="zh-CN" altLang="en-US" b="1" dirty="0" smtClean="0">
                <a:solidFill>
                  <a:schemeClr val="bg1"/>
                </a:solidFill>
                <a:latin typeface="微软雅黑" panose="020B0503020204020204" pitchFamily="34" charset="-122"/>
                <a:ea typeface="微软雅黑" panose="020B0503020204020204" pitchFamily="34" charset="-122"/>
              </a:rPr>
              <a:t>伺服驱动及控制技术</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 name="任意多边形 9"/>
          <p:cNvSpPr/>
          <p:nvPr/>
        </p:nvSpPr>
        <p:spPr bwMode="auto">
          <a:xfrm>
            <a:off x="0" y="2576513"/>
            <a:ext cx="5830888" cy="1465262"/>
          </a:xfrm>
          <a:custGeom>
            <a:avLst/>
            <a:gdLst>
              <a:gd name="T0" fmla="*/ 5425476 w 5830888"/>
              <a:gd name="T1" fmla="*/ 0 h 1465263"/>
              <a:gd name="T2" fmla="*/ 5830888 w 5830888"/>
              <a:gd name="T3" fmla="*/ 410575 h 1465263"/>
              <a:gd name="T4" fmla="*/ 5564364 w 5830888"/>
              <a:gd name="T5" fmla="*/ 410575 h 1465263"/>
              <a:gd name="T6" fmla="*/ 5564364 w 5830888"/>
              <a:gd name="T7" fmla="*/ 934150 h 1465263"/>
              <a:gd name="T8" fmla="*/ 5410460 w 5830888"/>
              <a:gd name="T9" fmla="*/ 1310825 h 1465263"/>
              <a:gd name="T10" fmla="*/ 5038832 w 5830888"/>
              <a:gd name="T11" fmla="*/ 1465261 h 1465263"/>
              <a:gd name="T12" fmla="*/ 584469 w 5830888"/>
              <a:gd name="T13" fmla="*/ 1465261 h 1465263"/>
              <a:gd name="T14" fmla="*/ 0 w 5830888"/>
              <a:gd name="T15" fmla="*/ 1465261 h 1465263"/>
              <a:gd name="T16" fmla="*/ 0 w 5830888"/>
              <a:gd name="T17" fmla="*/ 1160155 h 1465263"/>
              <a:gd name="T18" fmla="*/ 322 w 5830888"/>
              <a:gd name="T19" fmla="*/ 1160155 h 1465263"/>
              <a:gd name="T20" fmla="*/ 5038832 w 5830888"/>
              <a:gd name="T21" fmla="*/ 1160155 h 1465263"/>
              <a:gd name="T22" fmla="*/ 5196492 w 5830888"/>
              <a:gd name="T23" fmla="*/ 1096120 h 1465263"/>
              <a:gd name="T24" fmla="*/ 5264060 w 5830888"/>
              <a:gd name="T25" fmla="*/ 934150 h 1465263"/>
              <a:gd name="T26" fmla="*/ 5264060 w 5830888"/>
              <a:gd name="T27" fmla="*/ 410575 h 1465263"/>
              <a:gd name="T28" fmla="*/ 5020064 w 5830888"/>
              <a:gd name="T29" fmla="*/ 410575 h 1465263"/>
              <a:gd name="T30" fmla="*/ 5425476 w 5830888"/>
              <a:gd name="T31" fmla="*/ 0 h 1465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30888"/>
              <a:gd name="T49" fmla="*/ 0 h 1465263"/>
              <a:gd name="T50" fmla="*/ 5830888 w 5830888"/>
              <a:gd name="T51" fmla="*/ 1465263 h 1465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30888" h="1465263">
                <a:moveTo>
                  <a:pt x="5425476" y="0"/>
                </a:moveTo>
                <a:lnTo>
                  <a:pt x="5830888" y="410575"/>
                </a:lnTo>
                <a:cubicBezTo>
                  <a:pt x="5830888" y="410575"/>
                  <a:pt x="5830888" y="410575"/>
                  <a:pt x="5564367" y="410575"/>
                </a:cubicBezTo>
                <a:cubicBezTo>
                  <a:pt x="5564367" y="410575"/>
                  <a:pt x="5564367" y="410575"/>
                  <a:pt x="5564367" y="934152"/>
                </a:cubicBezTo>
                <a:cubicBezTo>
                  <a:pt x="5564367" y="1077289"/>
                  <a:pt x="5504306" y="1209125"/>
                  <a:pt x="5410461" y="1310827"/>
                </a:cubicBezTo>
                <a:cubicBezTo>
                  <a:pt x="5312862" y="1401229"/>
                  <a:pt x="5181478" y="1465263"/>
                  <a:pt x="5038833" y="1465263"/>
                </a:cubicBezTo>
                <a:cubicBezTo>
                  <a:pt x="5038833" y="1465263"/>
                  <a:pt x="3038519" y="1465263"/>
                  <a:pt x="584469" y="1465263"/>
                </a:cubicBezTo>
                <a:lnTo>
                  <a:pt x="0" y="1465263"/>
                </a:lnTo>
                <a:lnTo>
                  <a:pt x="0" y="1160157"/>
                </a:lnTo>
                <a:lnTo>
                  <a:pt x="322" y="1160157"/>
                </a:lnTo>
                <a:cubicBezTo>
                  <a:pt x="1058235" y="1160157"/>
                  <a:pt x="3556545" y="1160157"/>
                  <a:pt x="5038833" y="1160157"/>
                </a:cubicBezTo>
                <a:cubicBezTo>
                  <a:pt x="5098894" y="1160157"/>
                  <a:pt x="5151448" y="1133790"/>
                  <a:pt x="5196493" y="1096122"/>
                </a:cubicBezTo>
                <a:cubicBezTo>
                  <a:pt x="5237785" y="1050921"/>
                  <a:pt x="5264062" y="994420"/>
                  <a:pt x="5264062" y="934152"/>
                </a:cubicBezTo>
                <a:cubicBezTo>
                  <a:pt x="5264062" y="934152"/>
                  <a:pt x="5264062" y="934152"/>
                  <a:pt x="5264062" y="410575"/>
                </a:cubicBezTo>
                <a:cubicBezTo>
                  <a:pt x="5264062" y="410575"/>
                  <a:pt x="5264062" y="410575"/>
                  <a:pt x="5020064" y="410575"/>
                </a:cubicBezTo>
                <a:cubicBezTo>
                  <a:pt x="5020064" y="410575"/>
                  <a:pt x="5020064" y="410575"/>
                  <a:pt x="5425476" y="0"/>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3" name="任意多边形 6"/>
          <p:cNvSpPr/>
          <p:nvPr/>
        </p:nvSpPr>
        <p:spPr bwMode="auto">
          <a:xfrm>
            <a:off x="-19050" y="3494088"/>
            <a:ext cx="9375775" cy="773112"/>
          </a:xfrm>
          <a:custGeom>
            <a:avLst/>
            <a:gdLst>
              <a:gd name="T0" fmla="*/ 8966718 w 9375207"/>
              <a:gd name="T1" fmla="*/ 0 h 773113"/>
              <a:gd name="T2" fmla="*/ 9376343 w 9375207"/>
              <a:gd name="T3" fmla="*/ 384175 h 773113"/>
              <a:gd name="T4" fmla="*/ 8966718 w 9375207"/>
              <a:gd name="T5" fmla="*/ 773111 h 773113"/>
              <a:gd name="T6" fmla="*/ 8966718 w 9375207"/>
              <a:gd name="T7" fmla="*/ 539749 h 773113"/>
              <a:gd name="T8" fmla="*/ 0 w 9375207"/>
              <a:gd name="T9" fmla="*/ 539749 h 773113"/>
              <a:gd name="T10" fmla="*/ 0 w 9375207"/>
              <a:gd name="T11" fmla="*/ 233363 h 773113"/>
              <a:gd name="T12" fmla="*/ 8966718 w 9375207"/>
              <a:gd name="T13" fmla="*/ 233363 h 773113"/>
              <a:gd name="T14" fmla="*/ 8966718 w 9375207"/>
              <a:gd name="T15" fmla="*/ 0 h 773113"/>
              <a:gd name="T16" fmla="*/ 0 60000 65536"/>
              <a:gd name="T17" fmla="*/ 0 60000 65536"/>
              <a:gd name="T18" fmla="*/ 0 60000 65536"/>
              <a:gd name="T19" fmla="*/ 0 60000 65536"/>
              <a:gd name="T20" fmla="*/ 0 60000 65536"/>
              <a:gd name="T21" fmla="*/ 0 60000 65536"/>
              <a:gd name="T22" fmla="*/ 0 60000 65536"/>
              <a:gd name="T23" fmla="*/ 0 60000 65536"/>
              <a:gd name="T24" fmla="*/ 0 w 9375207"/>
              <a:gd name="T25" fmla="*/ 0 h 773113"/>
              <a:gd name="T26" fmla="*/ 9375207 w 9375207"/>
              <a:gd name="T27" fmla="*/ 773113 h 773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75207" h="773113">
                <a:moveTo>
                  <a:pt x="8965632" y="0"/>
                </a:moveTo>
                <a:lnTo>
                  <a:pt x="9375207" y="384175"/>
                </a:lnTo>
                <a:lnTo>
                  <a:pt x="8965632" y="773113"/>
                </a:lnTo>
                <a:lnTo>
                  <a:pt x="8965632" y="539751"/>
                </a:lnTo>
                <a:lnTo>
                  <a:pt x="0" y="539751"/>
                </a:lnTo>
                <a:lnTo>
                  <a:pt x="0" y="233363"/>
                </a:lnTo>
                <a:lnTo>
                  <a:pt x="8965632" y="233363"/>
                </a:lnTo>
                <a:lnTo>
                  <a:pt x="8965632" y="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24" name="Shape 1657"/>
          <p:cNvSpPr/>
          <p:nvPr/>
        </p:nvSpPr>
        <p:spPr>
          <a:xfrm>
            <a:off x="9529260" y="3459887"/>
            <a:ext cx="716539" cy="732502"/>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3" name="Picture 2" descr="D:\360data\重要数据\桌面\未命名_meitu_0.jpg"/>
          <p:cNvPicPr>
            <a:picLocks noChangeAspect="1" noChangeArrowheads="1"/>
          </p:cNvPicPr>
          <p:nvPr/>
        </p:nvPicPr>
        <p:blipFill>
          <a:blip r:embed="rId5"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8"/>
          <p:cNvSpPr txBox="1"/>
          <p:nvPr/>
        </p:nvSpPr>
        <p:spPr>
          <a:xfrm>
            <a:off x="857250" y="233568"/>
            <a:ext cx="758834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设备润滑管理与技术（节能）培训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cxnSp>
        <p:nvCxnSpPr>
          <p:cNvPr id="43" name="Straight Connector 72"/>
          <p:cNvCxnSpPr>
            <a:cxnSpLocks noChangeShapeType="1"/>
          </p:cNvCxnSpPr>
          <p:nvPr/>
        </p:nvCxnSpPr>
        <p:spPr bwMode="auto">
          <a:xfrm>
            <a:off x="4441799" y="2368550"/>
            <a:ext cx="1584325" cy="0"/>
          </a:xfrm>
          <a:prstGeom prst="line">
            <a:avLst/>
          </a:prstGeom>
          <a:noFill/>
          <a:ln w="19050" cap="rnd">
            <a:solidFill>
              <a:schemeClr val="bg1"/>
            </a:solidFill>
            <a:prstDash val="sysDot"/>
            <a:round/>
          </a:ln>
        </p:spPr>
      </p:cxnSp>
      <p:cxnSp>
        <p:nvCxnSpPr>
          <p:cNvPr id="44" name="Straight Connector 75"/>
          <p:cNvCxnSpPr>
            <a:cxnSpLocks noChangeShapeType="1"/>
          </p:cNvCxnSpPr>
          <p:nvPr/>
        </p:nvCxnSpPr>
        <p:spPr bwMode="auto">
          <a:xfrm>
            <a:off x="6681762" y="2368550"/>
            <a:ext cx="1584325" cy="0"/>
          </a:xfrm>
          <a:prstGeom prst="line">
            <a:avLst/>
          </a:prstGeom>
          <a:noFill/>
          <a:ln w="19050" cap="rnd">
            <a:solidFill>
              <a:schemeClr val="bg1"/>
            </a:solidFill>
            <a:prstDash val="sysDot"/>
            <a:round/>
          </a:ln>
        </p:spPr>
      </p:cxnSp>
      <p:cxnSp>
        <p:nvCxnSpPr>
          <p:cNvPr id="45" name="Straight Connector 76"/>
          <p:cNvCxnSpPr>
            <a:cxnSpLocks noChangeShapeType="1"/>
          </p:cNvCxnSpPr>
          <p:nvPr/>
        </p:nvCxnSpPr>
        <p:spPr bwMode="auto">
          <a:xfrm>
            <a:off x="8942362" y="2368550"/>
            <a:ext cx="1582737" cy="0"/>
          </a:xfrm>
          <a:prstGeom prst="line">
            <a:avLst/>
          </a:prstGeom>
          <a:noFill/>
          <a:ln w="19050" cap="rnd">
            <a:solidFill>
              <a:schemeClr val="bg1"/>
            </a:solidFill>
            <a:prstDash val="sysDot"/>
            <a:round/>
          </a:ln>
        </p:spPr>
      </p:cxnSp>
      <p:cxnSp>
        <p:nvCxnSpPr>
          <p:cNvPr id="46" name="Straight Connector 77"/>
          <p:cNvCxnSpPr>
            <a:cxnSpLocks noChangeShapeType="1"/>
          </p:cNvCxnSpPr>
          <p:nvPr/>
        </p:nvCxnSpPr>
        <p:spPr bwMode="auto">
          <a:xfrm>
            <a:off x="-41301" y="2368550"/>
            <a:ext cx="1582738" cy="0"/>
          </a:xfrm>
          <a:prstGeom prst="line">
            <a:avLst/>
          </a:prstGeom>
          <a:noFill/>
          <a:ln w="19050" cap="rnd">
            <a:solidFill>
              <a:schemeClr val="bg1"/>
            </a:solidFill>
            <a:prstDash val="sysDot"/>
            <a:round/>
          </a:ln>
        </p:spPr>
      </p:cxnSp>
      <p:cxnSp>
        <p:nvCxnSpPr>
          <p:cNvPr id="47" name="Straight Connector 78"/>
          <p:cNvCxnSpPr>
            <a:cxnSpLocks noChangeShapeType="1"/>
          </p:cNvCxnSpPr>
          <p:nvPr/>
        </p:nvCxnSpPr>
        <p:spPr bwMode="auto">
          <a:xfrm>
            <a:off x="2198662" y="2368550"/>
            <a:ext cx="1584325" cy="0"/>
          </a:xfrm>
          <a:prstGeom prst="line">
            <a:avLst/>
          </a:prstGeom>
          <a:noFill/>
          <a:ln w="19050" cap="rnd">
            <a:solidFill>
              <a:schemeClr val="bg1"/>
            </a:solidFill>
            <a:prstDash val="sysDot"/>
            <a:round/>
          </a:ln>
        </p:spPr>
      </p:cxnSp>
      <p:cxnSp>
        <p:nvCxnSpPr>
          <p:cNvPr id="48" name="Straight Connector 79"/>
          <p:cNvCxnSpPr>
            <a:cxnSpLocks noChangeShapeType="1"/>
          </p:cNvCxnSpPr>
          <p:nvPr/>
        </p:nvCxnSpPr>
        <p:spPr bwMode="auto">
          <a:xfrm>
            <a:off x="11253762" y="2368550"/>
            <a:ext cx="1584325" cy="0"/>
          </a:xfrm>
          <a:prstGeom prst="line">
            <a:avLst/>
          </a:prstGeom>
          <a:noFill/>
          <a:ln w="19050" cap="rnd">
            <a:solidFill>
              <a:schemeClr val="bg1"/>
            </a:solidFill>
            <a:prstDash val="sysDot"/>
            <a:round/>
          </a:ln>
        </p:spPr>
      </p:cxnSp>
      <p:cxnSp>
        <p:nvCxnSpPr>
          <p:cNvPr id="49" name="Straight Connector 80"/>
          <p:cNvCxnSpPr>
            <a:cxnSpLocks noChangeShapeType="1"/>
          </p:cNvCxnSpPr>
          <p:nvPr/>
        </p:nvCxnSpPr>
        <p:spPr bwMode="auto">
          <a:xfrm>
            <a:off x="4444974" y="4546600"/>
            <a:ext cx="1584325" cy="0"/>
          </a:xfrm>
          <a:prstGeom prst="line">
            <a:avLst/>
          </a:prstGeom>
          <a:noFill/>
          <a:ln w="19050" cap="rnd">
            <a:solidFill>
              <a:schemeClr val="bg1"/>
            </a:solidFill>
            <a:prstDash val="sysDot"/>
            <a:round/>
          </a:ln>
        </p:spPr>
      </p:cxnSp>
      <p:cxnSp>
        <p:nvCxnSpPr>
          <p:cNvPr id="50" name="Straight Connector 81"/>
          <p:cNvCxnSpPr>
            <a:cxnSpLocks noChangeShapeType="1"/>
          </p:cNvCxnSpPr>
          <p:nvPr/>
        </p:nvCxnSpPr>
        <p:spPr bwMode="auto">
          <a:xfrm>
            <a:off x="6686524" y="4546600"/>
            <a:ext cx="1582738" cy="0"/>
          </a:xfrm>
          <a:prstGeom prst="line">
            <a:avLst/>
          </a:prstGeom>
          <a:noFill/>
          <a:ln w="19050" cap="rnd">
            <a:solidFill>
              <a:schemeClr val="bg1"/>
            </a:solidFill>
            <a:prstDash val="sysDot"/>
            <a:round/>
          </a:ln>
        </p:spPr>
      </p:cxnSp>
      <p:cxnSp>
        <p:nvCxnSpPr>
          <p:cNvPr id="51" name="Straight Connector 82"/>
          <p:cNvCxnSpPr>
            <a:cxnSpLocks noChangeShapeType="1"/>
          </p:cNvCxnSpPr>
          <p:nvPr/>
        </p:nvCxnSpPr>
        <p:spPr bwMode="auto">
          <a:xfrm>
            <a:off x="8945537" y="4546600"/>
            <a:ext cx="1584325" cy="0"/>
          </a:xfrm>
          <a:prstGeom prst="line">
            <a:avLst/>
          </a:prstGeom>
          <a:noFill/>
          <a:ln w="19050" cap="rnd">
            <a:solidFill>
              <a:schemeClr val="bg1"/>
            </a:solidFill>
            <a:prstDash val="sysDot"/>
            <a:round/>
          </a:ln>
        </p:spPr>
      </p:cxnSp>
      <p:cxnSp>
        <p:nvCxnSpPr>
          <p:cNvPr id="52" name="Straight Connector 83"/>
          <p:cNvCxnSpPr>
            <a:cxnSpLocks noChangeShapeType="1"/>
          </p:cNvCxnSpPr>
          <p:nvPr/>
        </p:nvCxnSpPr>
        <p:spPr bwMode="auto">
          <a:xfrm>
            <a:off x="2201837" y="4546600"/>
            <a:ext cx="1584325" cy="0"/>
          </a:xfrm>
          <a:prstGeom prst="line">
            <a:avLst/>
          </a:prstGeom>
          <a:noFill/>
          <a:ln w="19050" cap="rnd">
            <a:solidFill>
              <a:schemeClr val="bg1"/>
            </a:solidFill>
            <a:prstDash val="sysDot"/>
            <a:round/>
          </a:ln>
        </p:spPr>
      </p:cxnSp>
      <p:cxnSp>
        <p:nvCxnSpPr>
          <p:cNvPr id="53" name="Straight Connector 84"/>
          <p:cNvCxnSpPr>
            <a:cxnSpLocks noChangeShapeType="1"/>
          </p:cNvCxnSpPr>
          <p:nvPr/>
        </p:nvCxnSpPr>
        <p:spPr bwMode="auto">
          <a:xfrm>
            <a:off x="-41301" y="4546600"/>
            <a:ext cx="1582738" cy="0"/>
          </a:xfrm>
          <a:prstGeom prst="line">
            <a:avLst/>
          </a:prstGeom>
          <a:noFill/>
          <a:ln w="19050" cap="rnd">
            <a:solidFill>
              <a:schemeClr val="bg1"/>
            </a:solidFill>
            <a:prstDash val="sysDot"/>
            <a:round/>
          </a:ln>
        </p:spPr>
      </p:cxnSp>
      <p:grpSp>
        <p:nvGrpSpPr>
          <p:cNvPr id="54" name="组合 129"/>
          <p:cNvGrpSpPr/>
          <p:nvPr/>
        </p:nvGrpSpPr>
        <p:grpSpPr bwMode="auto">
          <a:xfrm>
            <a:off x="308695" y="2009416"/>
            <a:ext cx="3456384" cy="1479559"/>
            <a:chOff x="-734368" y="352262"/>
            <a:chExt cx="3456879" cy="1480382"/>
          </a:xfrm>
        </p:grpSpPr>
        <p:sp>
          <p:nvSpPr>
            <p:cNvPr id="55" name="Oval 92"/>
            <p:cNvSpPr>
              <a:spLocks noChangeArrowheads="1"/>
            </p:cNvSpPr>
            <p:nvPr/>
          </p:nvSpPr>
          <p:spPr bwMode="auto">
            <a:xfrm>
              <a:off x="451655"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56" name="Freeform 5"/>
            <p:cNvSpPr/>
            <p:nvPr/>
          </p:nvSpPr>
          <p:spPr bwMode="auto">
            <a:xfrm>
              <a:off x="592159" y="491646"/>
              <a:ext cx="438992" cy="441232"/>
            </a:xfrm>
            <a:custGeom>
              <a:avLst/>
              <a:gdLst>
                <a:gd name="T0" fmla="*/ 745176467 w 246"/>
                <a:gd name="T1" fmla="*/ 41484744 h 247"/>
                <a:gd name="T2" fmla="*/ 557289722 w 246"/>
                <a:gd name="T3" fmla="*/ 111688860 h 247"/>
                <a:gd name="T4" fmla="*/ 487231256 w 246"/>
                <a:gd name="T5" fmla="*/ 191466115 h 247"/>
                <a:gd name="T6" fmla="*/ 76427445 w 246"/>
                <a:gd name="T7" fmla="*/ 114879306 h 247"/>
                <a:gd name="T8" fmla="*/ 15923278 w 246"/>
                <a:gd name="T9" fmla="*/ 175510312 h 247"/>
                <a:gd name="T10" fmla="*/ 340743476 w 246"/>
                <a:gd name="T11" fmla="*/ 347830178 h 247"/>
                <a:gd name="T12" fmla="*/ 206993655 w 246"/>
                <a:gd name="T13" fmla="*/ 507384743 h 247"/>
                <a:gd name="T14" fmla="*/ 171963530 w 246"/>
                <a:gd name="T15" fmla="*/ 548869473 h 247"/>
                <a:gd name="T16" fmla="*/ 38213723 w 246"/>
                <a:gd name="T17" fmla="*/ 513767422 h 247"/>
                <a:gd name="T18" fmla="*/ 0 w 246"/>
                <a:gd name="T19" fmla="*/ 552059919 h 247"/>
                <a:gd name="T20" fmla="*/ 149671307 w 246"/>
                <a:gd name="T21" fmla="*/ 638219824 h 247"/>
                <a:gd name="T22" fmla="*/ 235654885 w 246"/>
                <a:gd name="T23" fmla="*/ 788201153 h 247"/>
                <a:gd name="T24" fmla="*/ 273868593 w 246"/>
                <a:gd name="T25" fmla="*/ 749908656 h 247"/>
                <a:gd name="T26" fmla="*/ 238838468 w 246"/>
                <a:gd name="T27" fmla="*/ 615881343 h 247"/>
                <a:gd name="T28" fmla="*/ 280237545 w 246"/>
                <a:gd name="T29" fmla="*/ 580779292 h 247"/>
                <a:gd name="T30" fmla="*/ 439463116 w 246"/>
                <a:gd name="T31" fmla="*/ 446753654 h 247"/>
                <a:gd name="T32" fmla="*/ 611426701 w 246"/>
                <a:gd name="T33" fmla="*/ 772245351 h 247"/>
                <a:gd name="T34" fmla="*/ 671932632 w 246"/>
                <a:gd name="T35" fmla="*/ 711614373 h 247"/>
                <a:gd name="T36" fmla="*/ 595503430 w 246"/>
                <a:gd name="T37" fmla="*/ 299962770 h 247"/>
                <a:gd name="T38" fmla="*/ 675116216 w 246"/>
                <a:gd name="T39" fmla="*/ 229758612 h 247"/>
                <a:gd name="T40" fmla="*/ 745176467 w 246"/>
                <a:gd name="T41" fmla="*/ 41484744 h 2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6"/>
                <a:gd name="T64" fmla="*/ 0 h 247"/>
                <a:gd name="T65" fmla="*/ 246 w 246"/>
                <a:gd name="T66" fmla="*/ 247 h 2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6" h="247">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59" name="TextBox 28"/>
            <p:cNvSpPr txBox="1">
              <a:spLocks noChangeArrowheads="1"/>
            </p:cNvSpPr>
            <p:nvPr/>
          </p:nvSpPr>
          <p:spPr bwMode="auto">
            <a:xfrm>
              <a:off x="-734368" y="1185954"/>
              <a:ext cx="3456879" cy="646690"/>
            </a:xfrm>
            <a:prstGeom prst="rect">
              <a:avLst/>
            </a:prstGeom>
            <a:noFill/>
            <a:ln w="9525">
              <a:noFill/>
              <a:miter lim="800000"/>
            </a:ln>
          </p:spPr>
          <p:txBody>
            <a:bodyPr wrap="squar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全面讲解国家标准</a:t>
              </a:r>
              <a:r>
                <a:rPr lang="en-US" altLang="zh-CN" b="1" dirty="0" smtClean="0">
                  <a:solidFill>
                    <a:schemeClr val="bg1"/>
                  </a:solidFill>
                  <a:latin typeface="微软雅黑" panose="020B0503020204020204" pitchFamily="34" charset="-122"/>
                  <a:ea typeface="微软雅黑" panose="020B0503020204020204" pitchFamily="34" charset="-122"/>
                </a:rPr>
                <a:t>GB/T 13608-2009</a:t>
              </a:r>
              <a:r>
                <a:rPr lang="zh-CN" altLang="en-US" b="1" dirty="0" smtClean="0">
                  <a:solidFill>
                    <a:schemeClr val="bg1"/>
                  </a:solidFill>
                  <a:latin typeface="微软雅黑" panose="020B0503020204020204" pitchFamily="34" charset="-122"/>
                  <a:ea typeface="微软雅黑" panose="020B0503020204020204" pitchFamily="34" charset="-122"/>
                </a:rPr>
                <a:t>合理润滑技术通则</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136"/>
          <p:cNvGrpSpPr/>
          <p:nvPr/>
        </p:nvGrpSpPr>
        <p:grpSpPr bwMode="auto">
          <a:xfrm>
            <a:off x="3771576" y="2009416"/>
            <a:ext cx="719896" cy="719600"/>
            <a:chOff x="464906" y="352262"/>
            <a:chExt cx="720000" cy="720000"/>
          </a:xfrm>
        </p:grpSpPr>
        <p:sp>
          <p:nvSpPr>
            <p:cNvPr id="62" name="Oval 126"/>
            <p:cNvSpPr>
              <a:spLocks noChangeArrowheads="1"/>
            </p:cNvSpPr>
            <p:nvPr/>
          </p:nvSpPr>
          <p:spPr bwMode="auto">
            <a:xfrm>
              <a:off x="464906" y="352262"/>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63" name="Group 127"/>
            <p:cNvPicPr>
              <a:picLocks noChangeArrowheads="1"/>
            </p:cNvPicPr>
            <p:nvPr/>
          </p:nvPicPr>
          <p:blipFill>
            <a:blip r:embed="rId2" cstate="print"/>
            <a:srcRect/>
            <a:stretch>
              <a:fillRect/>
            </a:stretch>
          </p:blipFill>
          <p:spPr bwMode="auto">
            <a:xfrm>
              <a:off x="615984" y="501375"/>
              <a:ext cx="420624" cy="420624"/>
            </a:xfrm>
            <a:prstGeom prst="rect">
              <a:avLst/>
            </a:prstGeom>
            <a:noFill/>
            <a:ln w="9525">
              <a:noFill/>
              <a:miter lim="800000"/>
              <a:headEnd/>
              <a:tailEnd/>
            </a:ln>
          </p:spPr>
        </p:pic>
      </p:grpSp>
      <p:grpSp>
        <p:nvGrpSpPr>
          <p:cNvPr id="68" name="组合 146"/>
          <p:cNvGrpSpPr/>
          <p:nvPr/>
        </p:nvGrpSpPr>
        <p:grpSpPr bwMode="auto">
          <a:xfrm>
            <a:off x="5299186" y="2009416"/>
            <a:ext cx="2262158" cy="1202563"/>
            <a:chOff x="-314235" y="352262"/>
            <a:chExt cx="2262484" cy="1203232"/>
          </a:xfrm>
        </p:grpSpPr>
        <p:sp>
          <p:nvSpPr>
            <p:cNvPr id="69" name="Oval 119"/>
            <p:cNvSpPr>
              <a:spLocks noChangeArrowheads="1"/>
            </p:cNvSpPr>
            <p:nvPr/>
          </p:nvSpPr>
          <p:spPr bwMode="auto">
            <a:xfrm>
              <a:off x="424926"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70" name="Group 120"/>
            <p:cNvPicPr>
              <a:picLocks noChangeArrowheads="1"/>
            </p:cNvPicPr>
            <p:nvPr/>
          </p:nvPicPr>
          <p:blipFill>
            <a:blip r:embed="rId3" cstate="print"/>
            <a:srcRect/>
            <a:stretch>
              <a:fillRect/>
            </a:stretch>
          </p:blipFill>
          <p:spPr bwMode="auto">
            <a:xfrm>
              <a:off x="576231" y="507471"/>
              <a:ext cx="414528" cy="408432"/>
            </a:xfrm>
            <a:prstGeom prst="rect">
              <a:avLst/>
            </a:prstGeom>
            <a:noFill/>
            <a:ln w="9525">
              <a:noFill/>
              <a:miter lim="800000"/>
              <a:headEnd/>
              <a:tailEnd/>
            </a:ln>
          </p:spPr>
        </p:pic>
        <p:sp>
          <p:nvSpPr>
            <p:cNvPr id="73" name="TextBox 28"/>
            <p:cNvSpPr txBox="1">
              <a:spLocks noChangeArrowheads="1"/>
            </p:cNvSpPr>
            <p:nvPr/>
          </p:nvSpPr>
          <p:spPr bwMode="auto">
            <a:xfrm>
              <a:off x="-314235" y="1185956"/>
              <a:ext cx="2262484" cy="369538"/>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润滑油品的选择方法</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75" name="组合 157"/>
          <p:cNvGrpSpPr/>
          <p:nvPr/>
        </p:nvGrpSpPr>
        <p:grpSpPr bwMode="auto">
          <a:xfrm>
            <a:off x="7298285" y="1600101"/>
            <a:ext cx="2723824" cy="1128915"/>
            <a:chOff x="-578947" y="-57281"/>
            <a:chExt cx="2724213" cy="1129543"/>
          </a:xfrm>
        </p:grpSpPr>
        <p:sp>
          <p:nvSpPr>
            <p:cNvPr id="76" name="Oval 132"/>
            <p:cNvSpPr>
              <a:spLocks noChangeArrowheads="1"/>
            </p:cNvSpPr>
            <p:nvPr/>
          </p:nvSpPr>
          <p:spPr bwMode="auto">
            <a:xfrm>
              <a:off x="414427" y="352262"/>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77" name="Group 133"/>
            <p:cNvPicPr>
              <a:picLocks noChangeArrowheads="1"/>
            </p:cNvPicPr>
            <p:nvPr/>
          </p:nvPicPr>
          <p:blipFill>
            <a:blip r:embed="rId4" cstate="print"/>
            <a:srcRect/>
            <a:stretch>
              <a:fillRect/>
            </a:stretch>
          </p:blipFill>
          <p:spPr bwMode="auto">
            <a:xfrm>
              <a:off x="586400" y="519663"/>
              <a:ext cx="390144" cy="396240"/>
            </a:xfrm>
            <a:prstGeom prst="rect">
              <a:avLst/>
            </a:prstGeom>
            <a:noFill/>
            <a:ln w="9525">
              <a:noFill/>
              <a:miter lim="800000"/>
              <a:headEnd/>
              <a:tailEnd/>
            </a:ln>
          </p:spPr>
        </p:pic>
        <p:sp>
          <p:nvSpPr>
            <p:cNvPr id="80" name="TextBox 28"/>
            <p:cNvSpPr txBox="1">
              <a:spLocks noChangeArrowheads="1"/>
            </p:cNvSpPr>
            <p:nvPr/>
          </p:nvSpPr>
          <p:spPr bwMode="auto">
            <a:xfrm>
              <a:off x="-578947" y="-57281"/>
              <a:ext cx="2724213" cy="369537"/>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常用润滑剂的性能及特点</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2" name="组合 166"/>
          <p:cNvGrpSpPr/>
          <p:nvPr/>
        </p:nvGrpSpPr>
        <p:grpSpPr bwMode="auto">
          <a:xfrm>
            <a:off x="9395878" y="2009416"/>
            <a:ext cx="2723824" cy="1202563"/>
            <a:chOff x="-545100" y="352262"/>
            <a:chExt cx="2724216" cy="1203232"/>
          </a:xfrm>
        </p:grpSpPr>
        <p:sp>
          <p:nvSpPr>
            <p:cNvPr id="83" name="Oval 137"/>
            <p:cNvSpPr>
              <a:spLocks noChangeArrowheads="1"/>
            </p:cNvSpPr>
            <p:nvPr/>
          </p:nvSpPr>
          <p:spPr bwMode="auto">
            <a:xfrm>
              <a:off x="534080" y="352262"/>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84" name="Group 138"/>
            <p:cNvPicPr>
              <a:picLocks noChangeArrowheads="1"/>
            </p:cNvPicPr>
            <p:nvPr/>
          </p:nvPicPr>
          <p:blipFill>
            <a:blip r:embed="rId5" cstate="print"/>
            <a:srcRect/>
            <a:stretch>
              <a:fillRect/>
            </a:stretch>
          </p:blipFill>
          <p:spPr bwMode="auto">
            <a:xfrm>
              <a:off x="699502" y="513567"/>
              <a:ext cx="390144" cy="396240"/>
            </a:xfrm>
            <a:prstGeom prst="rect">
              <a:avLst/>
            </a:prstGeom>
            <a:noFill/>
            <a:ln w="9525">
              <a:noFill/>
              <a:miter lim="800000"/>
              <a:headEnd/>
              <a:tailEnd/>
            </a:ln>
          </p:spPr>
        </p:pic>
        <p:sp>
          <p:nvSpPr>
            <p:cNvPr id="87" name="TextBox 28"/>
            <p:cNvSpPr txBox="1">
              <a:spLocks noChangeArrowheads="1"/>
            </p:cNvSpPr>
            <p:nvPr/>
          </p:nvSpPr>
          <p:spPr bwMode="auto">
            <a:xfrm>
              <a:off x="-545100" y="1185956"/>
              <a:ext cx="2724216" cy="369538"/>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假冒伪劣润滑油脂的判别</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89" name="组合 175"/>
          <p:cNvGrpSpPr/>
          <p:nvPr/>
        </p:nvGrpSpPr>
        <p:grpSpPr bwMode="auto">
          <a:xfrm>
            <a:off x="613358" y="4186581"/>
            <a:ext cx="2492991" cy="1231413"/>
            <a:chOff x="-429668" y="382848"/>
            <a:chExt cx="2493354" cy="1231147"/>
          </a:xfrm>
        </p:grpSpPr>
        <p:sp>
          <p:nvSpPr>
            <p:cNvPr id="90" name="Oval 165"/>
            <p:cNvSpPr>
              <a:spLocks noChangeArrowheads="1"/>
            </p:cNvSpPr>
            <p:nvPr/>
          </p:nvSpPr>
          <p:spPr bwMode="auto">
            <a:xfrm>
              <a:off x="451655"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91" name="Group 166"/>
            <p:cNvPicPr>
              <a:picLocks noChangeArrowheads="1"/>
            </p:cNvPicPr>
            <p:nvPr/>
          </p:nvPicPr>
          <p:blipFill>
            <a:blip r:embed="rId6" cstate="print"/>
            <a:srcRect/>
            <a:stretch>
              <a:fillRect/>
            </a:stretch>
          </p:blipFill>
          <p:spPr bwMode="auto">
            <a:xfrm>
              <a:off x="581431" y="511791"/>
              <a:ext cx="463296" cy="463296"/>
            </a:xfrm>
            <a:prstGeom prst="rect">
              <a:avLst/>
            </a:prstGeom>
            <a:noFill/>
            <a:ln w="9525">
              <a:noFill/>
              <a:miter lim="800000"/>
              <a:headEnd/>
              <a:tailEnd/>
            </a:ln>
          </p:spPr>
        </p:pic>
        <p:sp>
          <p:nvSpPr>
            <p:cNvPr id="94" name="TextBox 28"/>
            <p:cNvSpPr txBox="1">
              <a:spLocks noChangeArrowheads="1"/>
            </p:cNvSpPr>
            <p:nvPr/>
          </p:nvSpPr>
          <p:spPr bwMode="auto">
            <a:xfrm>
              <a:off x="-429668" y="1244743"/>
              <a:ext cx="249335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润滑油品的使用与维护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96" name="组合 187"/>
          <p:cNvGrpSpPr/>
          <p:nvPr/>
        </p:nvGrpSpPr>
        <p:grpSpPr bwMode="auto">
          <a:xfrm>
            <a:off x="2069285" y="3760341"/>
            <a:ext cx="4108818" cy="1146396"/>
            <a:chOff x="-1237633" y="-43300"/>
            <a:chExt cx="4109411" cy="1146148"/>
          </a:xfrm>
        </p:grpSpPr>
        <p:sp>
          <p:nvSpPr>
            <p:cNvPr id="97" name="Oval 155"/>
            <p:cNvSpPr>
              <a:spLocks noChangeArrowheads="1"/>
            </p:cNvSpPr>
            <p:nvPr/>
          </p:nvSpPr>
          <p:spPr bwMode="auto">
            <a:xfrm>
              <a:off x="464906" y="382848"/>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98" name="Group 156"/>
            <p:cNvPicPr>
              <a:picLocks noChangeArrowheads="1"/>
            </p:cNvPicPr>
            <p:nvPr/>
          </p:nvPicPr>
          <p:blipFill>
            <a:blip r:embed="rId7" cstate="print"/>
            <a:srcRect/>
            <a:stretch>
              <a:fillRect/>
            </a:stretch>
          </p:blipFill>
          <p:spPr bwMode="auto">
            <a:xfrm>
              <a:off x="609888" y="536175"/>
              <a:ext cx="432816" cy="414528"/>
            </a:xfrm>
            <a:prstGeom prst="rect">
              <a:avLst/>
            </a:prstGeom>
            <a:noFill/>
            <a:ln w="9525">
              <a:noFill/>
              <a:miter lim="800000"/>
              <a:headEnd/>
              <a:tailEnd/>
            </a:ln>
          </p:spPr>
        </p:pic>
        <p:sp>
          <p:nvSpPr>
            <p:cNvPr id="101" name="TextBox 28"/>
            <p:cNvSpPr txBox="1">
              <a:spLocks noChangeArrowheads="1"/>
            </p:cNvSpPr>
            <p:nvPr/>
          </p:nvSpPr>
          <p:spPr bwMode="auto">
            <a:xfrm>
              <a:off x="-1237633" y="-43300"/>
              <a:ext cx="4109411"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润滑油品检查与诊断、油液的综合监测</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03" name="组合 201"/>
          <p:cNvGrpSpPr/>
          <p:nvPr/>
        </p:nvGrpSpPr>
        <p:grpSpPr bwMode="auto">
          <a:xfrm>
            <a:off x="5530018" y="4186581"/>
            <a:ext cx="1800494" cy="1231413"/>
            <a:chOff x="-83369" y="382848"/>
            <a:chExt cx="1800754" cy="1231147"/>
          </a:xfrm>
        </p:grpSpPr>
        <p:sp>
          <p:nvSpPr>
            <p:cNvPr id="104" name="Oval 152"/>
            <p:cNvSpPr>
              <a:spLocks noChangeArrowheads="1"/>
            </p:cNvSpPr>
            <p:nvPr/>
          </p:nvSpPr>
          <p:spPr bwMode="auto">
            <a:xfrm>
              <a:off x="424926"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05" name="Freeform 30"/>
            <p:cNvSpPr>
              <a:spLocks noEditPoints="1"/>
            </p:cNvSpPr>
            <p:nvPr/>
          </p:nvSpPr>
          <p:spPr bwMode="auto">
            <a:xfrm>
              <a:off x="582285" y="526931"/>
              <a:ext cx="405282" cy="431835"/>
            </a:xfrm>
            <a:custGeom>
              <a:avLst/>
              <a:gdLst>
                <a:gd name="T0" fmla="*/ 684389618 w 120"/>
                <a:gd name="T1" fmla="*/ 0 h 128"/>
                <a:gd name="T2" fmla="*/ 0 w 120"/>
                <a:gd name="T3" fmla="*/ 682916574 h 128"/>
                <a:gd name="T4" fmla="*/ 45624623 w 120"/>
                <a:gd name="T5" fmla="*/ 728444782 h 128"/>
                <a:gd name="T6" fmla="*/ 638765009 w 120"/>
                <a:gd name="T7" fmla="*/ 728444782 h 128"/>
                <a:gd name="T8" fmla="*/ 638765009 w 120"/>
                <a:gd name="T9" fmla="*/ 1263393839 h 128"/>
                <a:gd name="T10" fmla="*/ 524698419 w 120"/>
                <a:gd name="T11" fmla="*/ 1365829775 h 128"/>
                <a:gd name="T12" fmla="*/ 410635101 w 120"/>
                <a:gd name="T13" fmla="*/ 1263393839 h 128"/>
                <a:gd name="T14" fmla="*/ 365007114 w 120"/>
                <a:gd name="T15" fmla="*/ 1217865631 h 128"/>
                <a:gd name="T16" fmla="*/ 319382504 w 120"/>
                <a:gd name="T17" fmla="*/ 1263393839 h 128"/>
                <a:gd name="T18" fmla="*/ 524698419 w 120"/>
                <a:gd name="T19" fmla="*/ 1456886190 h 128"/>
                <a:gd name="T20" fmla="*/ 730014228 w 120"/>
                <a:gd name="T21" fmla="*/ 1263393839 h 128"/>
                <a:gd name="T22" fmla="*/ 730014228 w 120"/>
                <a:gd name="T23" fmla="*/ 728444782 h 128"/>
                <a:gd name="T24" fmla="*/ 1323154627 w 120"/>
                <a:gd name="T25" fmla="*/ 728444782 h 128"/>
                <a:gd name="T26" fmla="*/ 1368779237 w 120"/>
                <a:gd name="T27" fmla="*/ 682916574 h 128"/>
                <a:gd name="T28" fmla="*/ 684389618 w 120"/>
                <a:gd name="T29" fmla="*/ 0 h 128"/>
                <a:gd name="T30" fmla="*/ 91252623 w 120"/>
                <a:gd name="T31" fmla="*/ 637388367 h 128"/>
                <a:gd name="T32" fmla="*/ 581731714 w 120"/>
                <a:gd name="T33" fmla="*/ 102435963 h 128"/>
                <a:gd name="T34" fmla="*/ 342196498 w 120"/>
                <a:gd name="T35" fmla="*/ 637388367 h 128"/>
                <a:gd name="T36" fmla="*/ 91252623 w 120"/>
                <a:gd name="T37" fmla="*/ 637388367 h 128"/>
                <a:gd name="T38" fmla="*/ 387821107 w 120"/>
                <a:gd name="T39" fmla="*/ 637388367 h 128"/>
                <a:gd name="T40" fmla="*/ 684389618 w 120"/>
                <a:gd name="T41" fmla="*/ 102435963 h 128"/>
                <a:gd name="T42" fmla="*/ 980958235 w 120"/>
                <a:gd name="T43" fmla="*/ 637388367 h 128"/>
                <a:gd name="T44" fmla="*/ 387821107 w 120"/>
                <a:gd name="T45" fmla="*/ 637388367 h 128"/>
                <a:gd name="T46" fmla="*/ 1026586222 w 120"/>
                <a:gd name="T47" fmla="*/ 637388367 h 128"/>
                <a:gd name="T48" fmla="*/ 787047523 w 120"/>
                <a:gd name="T49" fmla="*/ 102435963 h 128"/>
                <a:gd name="T50" fmla="*/ 1277526640 w 120"/>
                <a:gd name="T51" fmla="*/ 637388367 h 128"/>
                <a:gd name="T52" fmla="*/ 1026586222 w 120"/>
                <a:gd name="T53" fmla="*/ 637388367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8"/>
                <a:gd name="T83" fmla="*/ 120 w 120"/>
                <a:gd name="T84" fmla="*/ 128 h 12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8">
                  <a:moveTo>
                    <a:pt x="60" y="0"/>
                  </a:moveTo>
                  <a:cubicBezTo>
                    <a:pt x="27" y="0"/>
                    <a:pt x="0" y="27"/>
                    <a:pt x="0" y="60"/>
                  </a:cubicBezTo>
                  <a:cubicBezTo>
                    <a:pt x="0" y="62"/>
                    <a:pt x="2" y="64"/>
                    <a:pt x="4" y="64"/>
                  </a:cubicBezTo>
                  <a:cubicBezTo>
                    <a:pt x="56" y="64"/>
                    <a:pt x="56" y="64"/>
                    <a:pt x="56" y="64"/>
                  </a:cubicBezTo>
                  <a:cubicBezTo>
                    <a:pt x="56" y="111"/>
                    <a:pt x="56" y="111"/>
                    <a:pt x="56" y="111"/>
                  </a:cubicBezTo>
                  <a:cubicBezTo>
                    <a:pt x="56" y="116"/>
                    <a:pt x="51" y="120"/>
                    <a:pt x="46" y="120"/>
                  </a:cubicBezTo>
                  <a:cubicBezTo>
                    <a:pt x="40" y="120"/>
                    <a:pt x="36" y="116"/>
                    <a:pt x="36" y="111"/>
                  </a:cubicBezTo>
                  <a:cubicBezTo>
                    <a:pt x="36" y="108"/>
                    <a:pt x="34" y="107"/>
                    <a:pt x="32" y="107"/>
                  </a:cubicBezTo>
                  <a:cubicBezTo>
                    <a:pt x="30" y="107"/>
                    <a:pt x="28" y="108"/>
                    <a:pt x="28" y="111"/>
                  </a:cubicBezTo>
                  <a:cubicBezTo>
                    <a:pt x="28" y="120"/>
                    <a:pt x="36" y="128"/>
                    <a:pt x="46" y="128"/>
                  </a:cubicBezTo>
                  <a:cubicBezTo>
                    <a:pt x="56" y="128"/>
                    <a:pt x="64" y="120"/>
                    <a:pt x="64" y="111"/>
                  </a:cubicBezTo>
                  <a:cubicBezTo>
                    <a:pt x="64" y="64"/>
                    <a:pt x="64" y="64"/>
                    <a:pt x="64" y="64"/>
                  </a:cubicBezTo>
                  <a:cubicBezTo>
                    <a:pt x="116" y="64"/>
                    <a:pt x="116" y="64"/>
                    <a:pt x="116" y="64"/>
                  </a:cubicBezTo>
                  <a:cubicBezTo>
                    <a:pt x="118" y="64"/>
                    <a:pt x="120" y="62"/>
                    <a:pt x="120" y="60"/>
                  </a:cubicBezTo>
                  <a:cubicBezTo>
                    <a:pt x="120" y="27"/>
                    <a:pt x="93" y="0"/>
                    <a:pt x="60" y="0"/>
                  </a:cubicBezTo>
                  <a:close/>
                  <a:moveTo>
                    <a:pt x="8" y="56"/>
                  </a:moveTo>
                  <a:cubicBezTo>
                    <a:pt x="10" y="32"/>
                    <a:pt x="28" y="13"/>
                    <a:pt x="51" y="9"/>
                  </a:cubicBezTo>
                  <a:cubicBezTo>
                    <a:pt x="38" y="17"/>
                    <a:pt x="30" y="35"/>
                    <a:pt x="30" y="56"/>
                  </a:cubicBezTo>
                  <a:lnTo>
                    <a:pt x="8" y="56"/>
                  </a:lnTo>
                  <a:close/>
                  <a:moveTo>
                    <a:pt x="34" y="56"/>
                  </a:moveTo>
                  <a:cubicBezTo>
                    <a:pt x="34" y="32"/>
                    <a:pt x="44" y="14"/>
                    <a:pt x="60" y="9"/>
                  </a:cubicBezTo>
                  <a:cubicBezTo>
                    <a:pt x="76" y="14"/>
                    <a:pt x="86" y="32"/>
                    <a:pt x="86" y="56"/>
                  </a:cubicBezTo>
                  <a:lnTo>
                    <a:pt x="34" y="56"/>
                  </a:lnTo>
                  <a:close/>
                  <a:moveTo>
                    <a:pt x="90" y="56"/>
                  </a:moveTo>
                  <a:cubicBezTo>
                    <a:pt x="90" y="35"/>
                    <a:pt x="82" y="17"/>
                    <a:pt x="69" y="9"/>
                  </a:cubicBezTo>
                  <a:cubicBezTo>
                    <a:pt x="92" y="13"/>
                    <a:pt x="110" y="32"/>
                    <a:pt x="112" y="56"/>
                  </a:cubicBezTo>
                  <a:lnTo>
                    <a:pt x="90" y="56"/>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08" name="TextBox 28"/>
            <p:cNvSpPr txBox="1">
              <a:spLocks noChangeArrowheads="1"/>
            </p:cNvSpPr>
            <p:nvPr/>
          </p:nvSpPr>
          <p:spPr bwMode="auto">
            <a:xfrm>
              <a:off x="-83369" y="1244743"/>
              <a:ext cx="180075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润滑系统的维护</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0" name="组合 208"/>
          <p:cNvGrpSpPr/>
          <p:nvPr/>
        </p:nvGrpSpPr>
        <p:grpSpPr bwMode="auto">
          <a:xfrm>
            <a:off x="6649196" y="3781754"/>
            <a:ext cx="3877986" cy="1124983"/>
            <a:chOff x="-1228133" y="-21892"/>
            <a:chExt cx="3878544" cy="1124740"/>
          </a:xfrm>
        </p:grpSpPr>
        <p:sp>
          <p:nvSpPr>
            <p:cNvPr id="111" name="Oval 142"/>
            <p:cNvSpPr>
              <a:spLocks noChangeArrowheads="1"/>
            </p:cNvSpPr>
            <p:nvPr/>
          </p:nvSpPr>
          <p:spPr bwMode="auto">
            <a:xfrm>
              <a:off x="414427" y="382848"/>
              <a:ext cx="720000" cy="720000"/>
            </a:xfrm>
            <a:prstGeom prst="ellipse">
              <a:avLst/>
            </a:prstGeom>
            <a:solidFill>
              <a:srgbClr val="4BC1DD"/>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112" name="Freeform 22"/>
            <p:cNvSpPr>
              <a:spLocks noEditPoints="1"/>
            </p:cNvSpPr>
            <p:nvPr/>
          </p:nvSpPr>
          <p:spPr bwMode="auto">
            <a:xfrm>
              <a:off x="552971" y="527742"/>
              <a:ext cx="442913" cy="430212"/>
            </a:xfrm>
            <a:custGeom>
              <a:avLst/>
              <a:gdLst>
                <a:gd name="T0" fmla="*/ 1577941433 w 118"/>
                <a:gd name="T1" fmla="*/ 383622361 h 112"/>
                <a:gd name="T2" fmla="*/ 1338434414 w 118"/>
                <a:gd name="T3" fmla="*/ 295094742 h 112"/>
                <a:gd name="T4" fmla="*/ 1338434414 w 118"/>
                <a:gd name="T5" fmla="*/ 236074990 h 112"/>
                <a:gd name="T6" fmla="*/ 1338434414 w 118"/>
                <a:gd name="T7" fmla="*/ 177055297 h 112"/>
                <a:gd name="T8" fmla="*/ 1169369310 w 118"/>
                <a:gd name="T9" fmla="*/ 0 h 112"/>
                <a:gd name="T10" fmla="*/ 493108663 w 118"/>
                <a:gd name="T11" fmla="*/ 0 h 112"/>
                <a:gd name="T12" fmla="*/ 324043442 w 118"/>
                <a:gd name="T13" fmla="*/ 177055297 h 112"/>
                <a:gd name="T14" fmla="*/ 324043442 w 118"/>
                <a:gd name="T15" fmla="*/ 236074990 h 112"/>
                <a:gd name="T16" fmla="*/ 324043442 w 118"/>
                <a:gd name="T17" fmla="*/ 295094742 h 112"/>
                <a:gd name="T18" fmla="*/ 84532581 w 118"/>
                <a:gd name="T19" fmla="*/ 383622361 h 112"/>
                <a:gd name="T20" fmla="*/ 42268167 w 118"/>
                <a:gd name="T21" fmla="*/ 663959299 h 112"/>
                <a:gd name="T22" fmla="*/ 338130324 w 118"/>
                <a:gd name="T23" fmla="*/ 855768498 h 112"/>
                <a:gd name="T24" fmla="*/ 774883835 w 118"/>
                <a:gd name="T25" fmla="*/ 1298410672 h 112"/>
                <a:gd name="T26" fmla="*/ 774883835 w 118"/>
                <a:gd name="T27" fmla="*/ 1298410672 h 112"/>
                <a:gd name="T28" fmla="*/ 774883835 w 118"/>
                <a:gd name="T29" fmla="*/ 1534485601 h 112"/>
                <a:gd name="T30" fmla="*/ 662173766 w 118"/>
                <a:gd name="T31" fmla="*/ 1534485601 h 112"/>
                <a:gd name="T32" fmla="*/ 605818731 w 118"/>
                <a:gd name="T33" fmla="*/ 1593501453 h 112"/>
                <a:gd name="T34" fmla="*/ 662173766 w 118"/>
                <a:gd name="T35" fmla="*/ 1652521145 h 112"/>
                <a:gd name="T36" fmla="*/ 1000304207 w 118"/>
                <a:gd name="T37" fmla="*/ 1652521145 h 112"/>
                <a:gd name="T38" fmla="*/ 1056659241 w 118"/>
                <a:gd name="T39" fmla="*/ 1593501453 h 112"/>
                <a:gd name="T40" fmla="*/ 1000304207 w 118"/>
                <a:gd name="T41" fmla="*/ 1534485601 h 112"/>
                <a:gd name="T42" fmla="*/ 887593904 w 118"/>
                <a:gd name="T43" fmla="*/ 1534485601 h 112"/>
                <a:gd name="T44" fmla="*/ 887593904 w 118"/>
                <a:gd name="T45" fmla="*/ 1298410672 h 112"/>
                <a:gd name="T46" fmla="*/ 887593904 w 118"/>
                <a:gd name="T47" fmla="*/ 1298410672 h 112"/>
                <a:gd name="T48" fmla="*/ 1324343778 w 118"/>
                <a:gd name="T49" fmla="*/ 855768498 h 112"/>
                <a:gd name="T50" fmla="*/ 1620209586 w 118"/>
                <a:gd name="T51" fmla="*/ 663959299 h 112"/>
                <a:gd name="T52" fmla="*/ 1577941433 w 118"/>
                <a:gd name="T53" fmla="*/ 383622361 h 112"/>
                <a:gd name="T54" fmla="*/ 154978280 w 118"/>
                <a:gd name="T55" fmla="*/ 619697410 h 112"/>
                <a:gd name="T56" fmla="*/ 169065162 w 118"/>
                <a:gd name="T57" fmla="*/ 457396016 h 112"/>
                <a:gd name="T58" fmla="*/ 324043442 w 118"/>
                <a:gd name="T59" fmla="*/ 413130286 h 112"/>
                <a:gd name="T60" fmla="*/ 324043442 w 118"/>
                <a:gd name="T61" fmla="*/ 708225029 h 112"/>
                <a:gd name="T62" fmla="*/ 324043442 w 118"/>
                <a:gd name="T63" fmla="*/ 737732954 h 112"/>
                <a:gd name="T64" fmla="*/ 154978280 w 118"/>
                <a:gd name="T65" fmla="*/ 619697410 h 112"/>
                <a:gd name="T66" fmla="*/ 1225724345 w 118"/>
                <a:gd name="T67" fmla="*/ 236074990 h 112"/>
                <a:gd name="T68" fmla="*/ 1225724345 w 118"/>
                <a:gd name="T69" fmla="*/ 708225029 h 112"/>
                <a:gd name="T70" fmla="*/ 831238869 w 118"/>
                <a:gd name="T71" fmla="*/ 1180371286 h 112"/>
                <a:gd name="T72" fmla="*/ 436753511 w 118"/>
                <a:gd name="T73" fmla="*/ 708225029 h 112"/>
                <a:gd name="T74" fmla="*/ 436753511 w 118"/>
                <a:gd name="T75" fmla="*/ 236074990 h 112"/>
                <a:gd name="T76" fmla="*/ 436753511 w 118"/>
                <a:gd name="T77" fmla="*/ 177055297 h 112"/>
                <a:gd name="T78" fmla="*/ 493108663 w 118"/>
                <a:gd name="T79" fmla="*/ 118035574 h 112"/>
                <a:gd name="T80" fmla="*/ 1169369310 w 118"/>
                <a:gd name="T81" fmla="*/ 118035574 h 112"/>
                <a:gd name="T82" fmla="*/ 1225724345 w 118"/>
                <a:gd name="T83" fmla="*/ 177055297 h 112"/>
                <a:gd name="T84" fmla="*/ 1225724345 w 118"/>
                <a:gd name="T85" fmla="*/ 236074990 h 112"/>
                <a:gd name="T86" fmla="*/ 1507499517 w 118"/>
                <a:gd name="T87" fmla="*/ 619697410 h 112"/>
                <a:gd name="T88" fmla="*/ 1338434414 w 118"/>
                <a:gd name="T89" fmla="*/ 737732954 h 112"/>
                <a:gd name="T90" fmla="*/ 1338434414 w 118"/>
                <a:gd name="T91" fmla="*/ 708225029 h 112"/>
                <a:gd name="T92" fmla="*/ 1338434414 w 118"/>
                <a:gd name="T93" fmla="*/ 413130286 h 112"/>
                <a:gd name="T94" fmla="*/ 1493408881 w 118"/>
                <a:gd name="T95" fmla="*/ 457396016 h 112"/>
                <a:gd name="T96" fmla="*/ 1507499517 w 118"/>
                <a:gd name="T97" fmla="*/ 61969741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8"/>
                <a:gd name="T148" fmla="*/ 0 h 112"/>
                <a:gd name="T149" fmla="*/ 118 w 118"/>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8" h="112">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115" name="TextBox 28"/>
            <p:cNvSpPr txBox="1">
              <a:spLocks noChangeArrowheads="1"/>
            </p:cNvSpPr>
            <p:nvPr/>
          </p:nvSpPr>
          <p:spPr bwMode="auto">
            <a:xfrm>
              <a:off x="-1228133" y="-21892"/>
              <a:ext cx="3878544"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加强管理是搞好设备润滑的重要保障</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117" name="组合 215"/>
          <p:cNvGrpSpPr/>
          <p:nvPr/>
        </p:nvGrpSpPr>
        <p:grpSpPr bwMode="auto">
          <a:xfrm>
            <a:off x="9280463" y="4186581"/>
            <a:ext cx="2954655" cy="1231413"/>
            <a:chOff x="-660533" y="382848"/>
            <a:chExt cx="2955081" cy="1231147"/>
          </a:xfrm>
        </p:grpSpPr>
        <p:sp>
          <p:nvSpPr>
            <p:cNvPr id="118" name="Oval 145"/>
            <p:cNvSpPr>
              <a:spLocks noChangeArrowheads="1"/>
            </p:cNvSpPr>
            <p:nvPr/>
          </p:nvSpPr>
          <p:spPr bwMode="auto">
            <a:xfrm>
              <a:off x="534080" y="382848"/>
              <a:ext cx="720000" cy="720000"/>
            </a:xfrm>
            <a:prstGeom prst="ellipse">
              <a:avLst/>
            </a:prstGeom>
            <a:solidFill>
              <a:srgbClr val="92D050"/>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pic>
          <p:nvPicPr>
            <p:cNvPr id="119" name="Group 146"/>
            <p:cNvPicPr>
              <a:picLocks noChangeArrowheads="1"/>
            </p:cNvPicPr>
            <p:nvPr/>
          </p:nvPicPr>
          <p:blipFill>
            <a:blip r:embed="rId8" cstate="print"/>
            <a:srcRect/>
            <a:stretch>
              <a:fillRect/>
            </a:stretch>
          </p:blipFill>
          <p:spPr bwMode="auto">
            <a:xfrm>
              <a:off x="699502" y="584943"/>
              <a:ext cx="390144" cy="316992"/>
            </a:xfrm>
            <a:prstGeom prst="rect">
              <a:avLst/>
            </a:prstGeom>
            <a:noFill/>
            <a:ln w="9525">
              <a:noFill/>
              <a:miter lim="800000"/>
              <a:headEnd/>
              <a:tailEnd/>
            </a:ln>
          </p:spPr>
        </p:pic>
        <p:sp>
          <p:nvSpPr>
            <p:cNvPr id="122" name="TextBox 28"/>
            <p:cNvSpPr txBox="1">
              <a:spLocks noChangeArrowheads="1"/>
            </p:cNvSpPr>
            <p:nvPr/>
          </p:nvSpPr>
          <p:spPr bwMode="auto">
            <a:xfrm>
              <a:off x="-660533" y="1244743"/>
              <a:ext cx="2955081" cy="36925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学员答疑、研讨及培训考试</a:t>
              </a:r>
              <a:endParaRPr lang="id-ID" altLang="en-US" b="1" dirty="0">
                <a:solidFill>
                  <a:schemeClr val="bg1"/>
                </a:solidFill>
                <a:latin typeface="微软雅黑" panose="020B0503020204020204" pitchFamily="34" charset="-122"/>
                <a:ea typeface="微软雅黑" panose="020B0503020204020204" pitchFamily="34" charset="-122"/>
              </a:endParaRPr>
            </a:p>
          </p:txBody>
        </p:sp>
      </p:grpSp>
      <p:cxnSp>
        <p:nvCxnSpPr>
          <p:cNvPr id="124" name="Straight Connector 79"/>
          <p:cNvCxnSpPr>
            <a:cxnSpLocks noChangeShapeType="1"/>
          </p:cNvCxnSpPr>
          <p:nvPr/>
        </p:nvCxnSpPr>
        <p:spPr bwMode="auto">
          <a:xfrm>
            <a:off x="11253762" y="4546600"/>
            <a:ext cx="1584325" cy="0"/>
          </a:xfrm>
          <a:prstGeom prst="line">
            <a:avLst/>
          </a:prstGeom>
          <a:noFill/>
          <a:ln w="19050" cap="rnd">
            <a:solidFill>
              <a:schemeClr val="bg1"/>
            </a:solidFill>
            <a:prstDash val="sysDot"/>
            <a:round/>
          </a:ln>
        </p:spPr>
      </p:cxnSp>
      <p:sp>
        <p:nvSpPr>
          <p:cNvPr id="125" name="TextBox 28"/>
          <p:cNvSpPr txBox="1">
            <a:spLocks noChangeArrowheads="1"/>
          </p:cNvSpPr>
          <p:nvPr/>
        </p:nvSpPr>
        <p:spPr bwMode="auto">
          <a:xfrm>
            <a:off x="2920606" y="1600101"/>
            <a:ext cx="2262158" cy="369332"/>
          </a:xfrm>
          <a:prstGeom prst="rect">
            <a:avLst/>
          </a:prstGeom>
          <a:noFill/>
          <a:ln w="9525">
            <a:noFill/>
            <a:miter lim="800000"/>
          </a:ln>
        </p:spPr>
        <p:txBody>
          <a:bodyPr wrap="none">
            <a:spAutoFit/>
          </a:bodyPr>
          <a:lstStyle/>
          <a:p>
            <a:pPr algn="ctr" eaLnBrk="1" hangingPunct="1"/>
            <a:r>
              <a:rPr lang="zh-CN" altLang="en-US" b="1" dirty="0" smtClean="0">
                <a:solidFill>
                  <a:schemeClr val="bg1"/>
                </a:solidFill>
                <a:latin typeface="微软雅黑" panose="020B0503020204020204" pitchFamily="34" charset="-122"/>
                <a:ea typeface="微软雅黑" panose="020B0503020204020204" pitchFamily="34" charset="-122"/>
              </a:rPr>
              <a:t>现代润滑技术及发展</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57" name="Picture 2" descr="D:\360data\重要数据\桌面\yclogo2.png"/>
          <p:cNvPicPr>
            <a:picLocks noChangeAspect="1" noChangeArrowheads="1"/>
          </p:cNvPicPr>
          <p:nvPr/>
        </p:nvPicPr>
        <p:blipFill>
          <a:blip r:embed="rId9" cstate="print"/>
          <a:srcRect/>
          <a:stretch>
            <a:fillRect/>
          </a:stretch>
        </p:blipFill>
        <p:spPr bwMode="auto">
          <a:xfrm>
            <a:off x="9813751" y="-128091"/>
            <a:ext cx="2903193" cy="2174197"/>
          </a:xfrm>
          <a:prstGeom prst="rect">
            <a:avLst/>
          </a:prstGeom>
          <a:noFill/>
        </p:spPr>
      </p:pic>
      <p:pic>
        <p:nvPicPr>
          <p:cNvPr id="58" name="Picture 2" descr="D:\360data\重要数据\桌面\未命名_meitu_0.jpg"/>
          <p:cNvPicPr>
            <a:picLocks noChangeAspect="1" noChangeArrowheads="1"/>
          </p:cNvPicPr>
          <p:nvPr/>
        </p:nvPicPr>
        <p:blipFill>
          <a:blip r:embed="rId10"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设备振动故障测试分析与诊断技术培训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45"/>
          <p:cNvGrpSpPr/>
          <p:nvPr/>
        </p:nvGrpSpPr>
        <p:grpSpPr>
          <a:xfrm>
            <a:off x="524719" y="1875503"/>
            <a:ext cx="3522409" cy="3522409"/>
            <a:chOff x="1220808" y="1780444"/>
            <a:chExt cx="2736716" cy="2736716"/>
          </a:xfrm>
          <a:solidFill>
            <a:schemeClr val="bg1"/>
          </a:solidFill>
        </p:grpSpPr>
        <p:sp>
          <p:nvSpPr>
            <p:cNvPr id="30" name="Block Arc 5"/>
            <p:cNvSpPr/>
            <p:nvPr/>
          </p:nvSpPr>
          <p:spPr>
            <a:xfrm>
              <a:off x="1220808" y="1780444"/>
              <a:ext cx="2736716" cy="2736716"/>
            </a:xfrm>
            <a:prstGeom prst="blockArc">
              <a:avLst>
                <a:gd name="adj1" fmla="val 3356318"/>
                <a:gd name="adj2" fmla="val 20404077"/>
                <a:gd name="adj3" fmla="val 57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solidFill>
                  <a:schemeClr val="tx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Isosceles Triangle 6"/>
            <p:cNvSpPr/>
            <p:nvPr/>
          </p:nvSpPr>
          <p:spPr>
            <a:xfrm rot="3296043">
              <a:off x="3224591" y="3925113"/>
              <a:ext cx="432899" cy="37318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2" name="Group 7"/>
          <p:cNvGrpSpPr/>
          <p:nvPr/>
        </p:nvGrpSpPr>
        <p:grpSpPr>
          <a:xfrm>
            <a:off x="3462830" y="2758857"/>
            <a:ext cx="734297" cy="734297"/>
            <a:chOff x="4004440" y="2553360"/>
            <a:chExt cx="698940" cy="698940"/>
          </a:xfrm>
        </p:grpSpPr>
        <p:sp>
          <p:nvSpPr>
            <p:cNvPr id="33" name="Oval 8"/>
            <p:cNvSpPr/>
            <p:nvPr/>
          </p:nvSpPr>
          <p:spPr>
            <a:xfrm>
              <a:off x="4004440" y="2553360"/>
              <a:ext cx="698940" cy="69894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Freeform 116"/>
            <p:cNvSpPr>
              <a:spLocks noEditPoints="1"/>
            </p:cNvSpPr>
            <p:nvPr/>
          </p:nvSpPr>
          <p:spPr bwMode="auto">
            <a:xfrm>
              <a:off x="4160946" y="2747214"/>
              <a:ext cx="385929" cy="311232"/>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17692" tIns="58846" rIns="117692" bIns="58846" numCol="1" anchor="t" anchorCtr="0" compatLnSpc="1"/>
            <a:lstStyle/>
            <a:p>
              <a:endParaRPr lang="en-US" sz="1650" dirty="0">
                <a:solidFill>
                  <a:schemeClr val="accent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10"/>
          <p:cNvGrpSpPr/>
          <p:nvPr/>
        </p:nvGrpSpPr>
        <p:grpSpPr>
          <a:xfrm>
            <a:off x="2037036" y="1718146"/>
            <a:ext cx="734297" cy="734297"/>
            <a:chOff x="2971800" y="1123950"/>
            <a:chExt cx="698940" cy="698940"/>
          </a:xfrm>
        </p:grpSpPr>
        <p:sp>
          <p:nvSpPr>
            <p:cNvPr id="36" name="Oval 11"/>
            <p:cNvSpPr/>
            <p:nvPr/>
          </p:nvSpPr>
          <p:spPr>
            <a:xfrm>
              <a:off x="2971800" y="1123950"/>
              <a:ext cx="698940" cy="6989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66"/>
            <p:cNvSpPr>
              <a:spLocks noEditPoints="1"/>
            </p:cNvSpPr>
            <p:nvPr/>
          </p:nvSpPr>
          <p:spPr bwMode="auto">
            <a:xfrm>
              <a:off x="3124786" y="1321020"/>
              <a:ext cx="392968" cy="304800"/>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8" name="Group 13"/>
          <p:cNvGrpSpPr/>
          <p:nvPr/>
        </p:nvGrpSpPr>
        <p:grpSpPr>
          <a:xfrm>
            <a:off x="587762" y="2275766"/>
            <a:ext cx="734297" cy="734297"/>
            <a:chOff x="1228395" y="1581150"/>
            <a:chExt cx="698940" cy="698940"/>
          </a:xfrm>
        </p:grpSpPr>
        <p:sp>
          <p:nvSpPr>
            <p:cNvPr id="39" name="Oval 14"/>
            <p:cNvSpPr/>
            <p:nvPr/>
          </p:nvSpPr>
          <p:spPr>
            <a:xfrm>
              <a:off x="1228395" y="1581150"/>
              <a:ext cx="698940" cy="69894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98"/>
            <p:cNvSpPr>
              <a:spLocks noEditPoints="1"/>
            </p:cNvSpPr>
            <p:nvPr/>
          </p:nvSpPr>
          <p:spPr bwMode="auto">
            <a:xfrm>
              <a:off x="1373254" y="1778220"/>
              <a:ext cx="409223" cy="304800"/>
            </a:xfrm>
            <a:custGeom>
              <a:avLst/>
              <a:gdLst/>
              <a:ahLst/>
              <a:cxnLst>
                <a:cxn ang="0">
                  <a:pos x="55" y="23"/>
                </a:cxn>
                <a:cxn ang="0">
                  <a:pos x="25" y="23"/>
                </a:cxn>
                <a:cxn ang="0">
                  <a:pos x="12" y="29"/>
                </a:cxn>
                <a:cxn ang="0">
                  <a:pos x="0" y="43"/>
                </a:cxn>
                <a:cxn ang="0">
                  <a:pos x="0" y="43"/>
                </a:cxn>
                <a:cxn ang="0">
                  <a:pos x="0" y="42"/>
                </a:cxn>
                <a:cxn ang="0">
                  <a:pos x="0" y="8"/>
                </a:cxn>
                <a:cxn ang="0">
                  <a:pos x="8" y="0"/>
                </a:cxn>
                <a:cxn ang="0">
                  <a:pos x="19" y="0"/>
                </a:cxn>
                <a:cxn ang="0">
                  <a:pos x="27" y="8"/>
                </a:cxn>
                <a:cxn ang="0">
                  <a:pos x="27" y="9"/>
                </a:cxn>
                <a:cxn ang="0">
                  <a:pos x="47" y="9"/>
                </a:cxn>
                <a:cxn ang="0">
                  <a:pos x="55" y="17"/>
                </a:cxn>
                <a:cxn ang="0">
                  <a:pos x="55" y="23"/>
                </a:cxn>
                <a:cxn ang="0">
                  <a:pos x="66" y="32"/>
                </a:cxn>
                <a:cxn ang="0">
                  <a:pos x="54" y="46"/>
                </a:cxn>
                <a:cxn ang="0">
                  <a:pos x="44" y="50"/>
                </a:cxn>
                <a:cxn ang="0">
                  <a:pos x="5" y="50"/>
                </a:cxn>
                <a:cxn ang="0">
                  <a:pos x="2" y="48"/>
                </a:cxn>
                <a:cxn ang="0">
                  <a:pos x="3" y="46"/>
                </a:cxn>
                <a:cxn ang="0">
                  <a:pos x="15" y="32"/>
                </a:cxn>
                <a:cxn ang="0">
                  <a:pos x="25" y="28"/>
                </a:cxn>
                <a:cxn ang="0">
                  <a:pos x="64" y="28"/>
                </a:cxn>
                <a:cxn ang="0">
                  <a:pos x="67" y="30"/>
                </a:cxn>
                <a:cxn ang="0">
                  <a:pos x="66" y="32"/>
                </a:cxn>
              </a:cxnLst>
              <a:rect l="0" t="0" r="r" b="b"/>
              <a:pathLst>
                <a:path w="67" h="50">
                  <a:moveTo>
                    <a:pt x="55" y="23"/>
                  </a:moveTo>
                  <a:cubicBezTo>
                    <a:pt x="25" y="23"/>
                    <a:pt x="25" y="23"/>
                    <a:pt x="25" y="23"/>
                  </a:cubicBezTo>
                  <a:cubicBezTo>
                    <a:pt x="20" y="23"/>
                    <a:pt x="15" y="26"/>
                    <a:pt x="12" y="29"/>
                  </a:cubicBezTo>
                  <a:cubicBezTo>
                    <a:pt x="0" y="43"/>
                    <a:pt x="0" y="43"/>
                    <a:pt x="0" y="43"/>
                  </a:cubicBezTo>
                  <a:cubicBezTo>
                    <a:pt x="0" y="43"/>
                    <a:pt x="0" y="43"/>
                    <a:pt x="0" y="43"/>
                  </a:cubicBezTo>
                  <a:cubicBezTo>
                    <a:pt x="0" y="43"/>
                    <a:pt x="0" y="43"/>
                    <a:pt x="0" y="42"/>
                  </a:cubicBezTo>
                  <a:cubicBezTo>
                    <a:pt x="0" y="8"/>
                    <a:pt x="0" y="8"/>
                    <a:pt x="0" y="8"/>
                  </a:cubicBezTo>
                  <a:cubicBezTo>
                    <a:pt x="0" y="4"/>
                    <a:pt x="3" y="0"/>
                    <a:pt x="8" y="0"/>
                  </a:cubicBezTo>
                  <a:cubicBezTo>
                    <a:pt x="19" y="0"/>
                    <a:pt x="19" y="0"/>
                    <a:pt x="19" y="0"/>
                  </a:cubicBezTo>
                  <a:cubicBezTo>
                    <a:pt x="24" y="0"/>
                    <a:pt x="27" y="4"/>
                    <a:pt x="27" y="8"/>
                  </a:cubicBezTo>
                  <a:cubicBezTo>
                    <a:pt x="27" y="9"/>
                    <a:pt x="27" y="9"/>
                    <a:pt x="27" y="9"/>
                  </a:cubicBezTo>
                  <a:cubicBezTo>
                    <a:pt x="47" y="9"/>
                    <a:pt x="47" y="9"/>
                    <a:pt x="47" y="9"/>
                  </a:cubicBezTo>
                  <a:cubicBezTo>
                    <a:pt x="51" y="9"/>
                    <a:pt x="55" y="13"/>
                    <a:pt x="55" y="17"/>
                  </a:cubicBezTo>
                  <a:lnTo>
                    <a:pt x="55" y="23"/>
                  </a:lnTo>
                  <a:close/>
                  <a:moveTo>
                    <a:pt x="66" y="32"/>
                  </a:moveTo>
                  <a:cubicBezTo>
                    <a:pt x="54" y="46"/>
                    <a:pt x="54" y="46"/>
                    <a:pt x="54" y="46"/>
                  </a:cubicBezTo>
                  <a:cubicBezTo>
                    <a:pt x="52" y="48"/>
                    <a:pt x="47" y="50"/>
                    <a:pt x="44" y="50"/>
                  </a:cubicBezTo>
                  <a:cubicBezTo>
                    <a:pt x="5" y="50"/>
                    <a:pt x="5" y="50"/>
                    <a:pt x="5" y="50"/>
                  </a:cubicBezTo>
                  <a:cubicBezTo>
                    <a:pt x="4" y="50"/>
                    <a:pt x="2" y="50"/>
                    <a:pt x="2" y="48"/>
                  </a:cubicBezTo>
                  <a:cubicBezTo>
                    <a:pt x="2" y="48"/>
                    <a:pt x="3" y="47"/>
                    <a:pt x="3" y="46"/>
                  </a:cubicBezTo>
                  <a:cubicBezTo>
                    <a:pt x="15" y="32"/>
                    <a:pt x="15" y="32"/>
                    <a:pt x="15" y="32"/>
                  </a:cubicBezTo>
                  <a:cubicBezTo>
                    <a:pt x="18" y="29"/>
                    <a:pt x="22" y="28"/>
                    <a:pt x="25" y="28"/>
                  </a:cubicBezTo>
                  <a:cubicBezTo>
                    <a:pt x="64" y="28"/>
                    <a:pt x="64" y="28"/>
                    <a:pt x="64" y="28"/>
                  </a:cubicBezTo>
                  <a:cubicBezTo>
                    <a:pt x="65" y="28"/>
                    <a:pt x="67" y="28"/>
                    <a:pt x="67" y="30"/>
                  </a:cubicBezTo>
                  <a:cubicBezTo>
                    <a:pt x="67" y="30"/>
                    <a:pt x="66" y="31"/>
                    <a:pt x="66" y="32"/>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16"/>
          <p:cNvGrpSpPr/>
          <p:nvPr/>
        </p:nvGrpSpPr>
        <p:grpSpPr>
          <a:xfrm>
            <a:off x="587762" y="4141871"/>
            <a:ext cx="734297" cy="734297"/>
            <a:chOff x="1123295" y="3409950"/>
            <a:chExt cx="698940" cy="698940"/>
          </a:xfrm>
        </p:grpSpPr>
        <p:sp>
          <p:nvSpPr>
            <p:cNvPr id="42" name="Oval 17"/>
            <p:cNvSpPr/>
            <p:nvPr/>
          </p:nvSpPr>
          <p:spPr>
            <a:xfrm>
              <a:off x="1123295" y="3409950"/>
              <a:ext cx="698940" cy="69894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62"/>
            <p:cNvSpPr>
              <a:spLocks noChangeAspect="1" noEditPoints="1"/>
            </p:cNvSpPr>
            <p:nvPr/>
          </p:nvSpPr>
          <p:spPr bwMode="auto">
            <a:xfrm>
              <a:off x="1280952" y="3566072"/>
              <a:ext cx="383627" cy="38669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17692" tIns="58846" rIns="117692" bIns="58846" numCol="1" anchor="t" anchorCtr="0" compatLnSpc="1"/>
            <a:lstStyle/>
            <a:p>
              <a:endParaRPr lang="en-US" sz="1650" dirty="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19"/>
          <p:cNvGrpSpPr/>
          <p:nvPr/>
        </p:nvGrpSpPr>
        <p:grpSpPr>
          <a:xfrm>
            <a:off x="2037036" y="4898252"/>
            <a:ext cx="734297" cy="734297"/>
            <a:chOff x="2590800" y="4150930"/>
            <a:chExt cx="698940" cy="698940"/>
          </a:xfrm>
        </p:grpSpPr>
        <p:sp>
          <p:nvSpPr>
            <p:cNvPr id="45" name="Oval 20"/>
            <p:cNvSpPr/>
            <p:nvPr/>
          </p:nvSpPr>
          <p:spPr>
            <a:xfrm>
              <a:off x="2590800" y="4150930"/>
              <a:ext cx="698940" cy="69894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228"/>
            <p:cNvSpPr>
              <a:spLocks noChangeAspect="1"/>
            </p:cNvSpPr>
            <p:nvPr/>
          </p:nvSpPr>
          <p:spPr bwMode="auto">
            <a:xfrm>
              <a:off x="2764774" y="4323711"/>
              <a:ext cx="350992" cy="3533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7" name="Content Placeholder 2"/>
          <p:cNvSpPr txBox="1"/>
          <p:nvPr/>
        </p:nvSpPr>
        <p:spPr>
          <a:xfrm>
            <a:off x="4413151" y="2608213"/>
            <a:ext cx="3960440"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第二章：转子系统状态监测与故障诊断技术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4413151" y="3256285"/>
            <a:ext cx="3744416" cy="144016"/>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第三章：滚动轴承状态监测与故障诊断技术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4413151" y="3904357"/>
            <a:ext cx="3816424" cy="288032"/>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第四章：齿轮箱状态监测与故障诊断技术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413151" y="4552429"/>
            <a:ext cx="3888432" cy="296873"/>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第五章：设备运行状态的趋势分析与劣化管理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p:nvPr/>
        </p:nvSpPr>
        <p:spPr>
          <a:xfrm>
            <a:off x="8517607" y="2104157"/>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第七章：红外监测诊断技术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Content Placeholder 2"/>
          <p:cNvSpPr txBox="1"/>
          <p:nvPr/>
        </p:nvSpPr>
        <p:spPr>
          <a:xfrm>
            <a:off x="8517607" y="2608213"/>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第八章：电机电参量分析及故障诊断方法</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413151" y="526366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第六章：设备油液分析及诊断技术</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Content Placeholder 2"/>
          <p:cNvSpPr txBox="1"/>
          <p:nvPr/>
        </p:nvSpPr>
        <p:spPr>
          <a:xfrm>
            <a:off x="4413151" y="2104157"/>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第一章：振动状态监测基础知识</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Content Placeholder 2"/>
          <p:cNvSpPr txBox="1"/>
          <p:nvPr/>
        </p:nvSpPr>
        <p:spPr>
          <a:xfrm>
            <a:off x="8517607" y="3112269"/>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第九章：电力设备故障诊断技术及应用实例分析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8517607" y="382350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第十章：石化设备故障诊断技术及应用实例分析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8517607" y="4480421"/>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第十一章：冶金设备故障诊断技术与应用实例分析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8517607" y="5263668"/>
            <a:ext cx="4536504" cy="152857"/>
          </a:xfrm>
          <a:prstGeom prst="rect">
            <a:avLst/>
          </a:prstGeom>
        </p:spPr>
        <p:txBody>
          <a:bodyPr vert="horz" lIns="105484" tIns="52741" rIns="105484" bIns="5274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zh-CN" altLang="en-US" sz="18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第十二章：液压设备故障诊断技术及应用实例分析</a:t>
            </a:r>
            <a:endParaRPr lang="en-US" sz="1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59" name="Picture 2" descr="D:\360data\重要数据\桌面\yclogo2.png"/>
          <p:cNvPicPr>
            <a:picLocks noChangeAspect="1" noChangeArrowheads="1"/>
          </p:cNvPicPr>
          <p:nvPr/>
        </p:nvPicPr>
        <p:blipFill>
          <a:blip r:embed="rId2" cstate="print"/>
          <a:srcRect/>
          <a:stretch>
            <a:fillRect/>
          </a:stretch>
        </p:blipFill>
        <p:spPr bwMode="auto">
          <a:xfrm>
            <a:off x="9813751" y="-128091"/>
            <a:ext cx="2903193" cy="2174197"/>
          </a:xfrm>
          <a:prstGeom prst="rect">
            <a:avLst/>
          </a:prstGeom>
          <a:noFill/>
        </p:spPr>
      </p:pic>
      <p:pic>
        <p:nvPicPr>
          <p:cNvPr id="60"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p:val>
                                            <p:fltVal val="0"/>
                                          </p:val>
                                        </p:tav>
                                        <p:tav tm="100000">
                                          <p:val>
                                            <p:strVal val="#ppt_w"/>
                                          </p:val>
                                        </p:tav>
                                      </p:tavLst>
                                    </p:anim>
                                    <p:anim calcmode="lin" valueType="num">
                                      <p:cBhvr>
                                        <p:cTn id="17" dur="500" fill="hold"/>
                                        <p:tgtEl>
                                          <p:spTgt spid="3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fltVal val="0"/>
                                          </p:val>
                                        </p:tav>
                                        <p:tav tm="100000">
                                          <p:val>
                                            <p:strVal val="#ppt_w"/>
                                          </p:val>
                                        </p:tav>
                                      </p:tavLst>
                                    </p:anim>
                                    <p:anim calcmode="lin" valueType="num">
                                      <p:cBhvr>
                                        <p:cTn id="22" dur="500" fill="hold"/>
                                        <p:tgtEl>
                                          <p:spTgt spid="3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400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par>
                                <p:cTn id="36" presetID="22" presetClass="entr" presetSubtype="8" fill="hold" grpId="0" nodeType="withEffect">
                                  <p:stCondLst>
                                    <p:cond delay="40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par>
                                <p:cTn id="39" presetID="22" presetClass="entr" presetSubtype="8" fill="hold" grpId="0" nodeType="withEffect">
                                  <p:stCondLst>
                                    <p:cond delay="4000"/>
                                  </p:stCondLst>
                                  <p:childTnLst>
                                    <p:set>
                                      <p:cBhvr>
                                        <p:cTn id="40" dur="1" fill="hold">
                                          <p:stCondLst>
                                            <p:cond delay="0"/>
                                          </p:stCondLst>
                                        </p:cTn>
                                        <p:tgtEl>
                                          <p:spTgt spid="49"/>
                                        </p:tgtEl>
                                        <p:attrNameLst>
                                          <p:attrName>style.visibility</p:attrName>
                                        </p:attrNameLst>
                                      </p:cBhvr>
                                      <p:to>
                                        <p:strVal val="visible"/>
                                      </p:to>
                                    </p:set>
                                    <p:animEffect transition="in" filter="wipe(left)">
                                      <p:cBhvr>
                                        <p:cTn id="41" dur="500"/>
                                        <p:tgtEl>
                                          <p:spTgt spid="49"/>
                                        </p:tgtEl>
                                      </p:cBhvr>
                                    </p:animEffect>
                                  </p:childTnLst>
                                </p:cTn>
                              </p:par>
                              <p:par>
                                <p:cTn id="42" presetID="22" presetClass="entr" presetSubtype="8" fill="hold" grpId="0" nodeType="withEffect">
                                  <p:stCondLst>
                                    <p:cond delay="400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par>
                                <p:cTn id="45" presetID="22" presetClass="entr" presetSubtype="8" fill="hold" grpId="0" nodeType="withEffect">
                                  <p:stCondLst>
                                    <p:cond delay="400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par>
                                <p:cTn id="48" presetID="22" presetClass="entr" presetSubtype="8" fill="hold" grpId="0" nodeType="withEffect">
                                  <p:stCondLst>
                                    <p:cond delay="400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par>
                                <p:cTn id="51" presetID="22" presetClass="entr" presetSubtype="8" fill="hold" grpId="0" nodeType="withEffect">
                                  <p:stCondLst>
                                    <p:cond delay="400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500"/>
                                        <p:tgtEl>
                                          <p:spTgt spid="53"/>
                                        </p:tgtEl>
                                      </p:cBhvr>
                                    </p:animEffect>
                                  </p:childTnLst>
                                </p:cTn>
                              </p:par>
                              <p:par>
                                <p:cTn id="54" presetID="22" presetClass="entr" presetSubtype="8" fill="hold" grpId="0" nodeType="withEffect">
                                  <p:stCondLst>
                                    <p:cond delay="400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400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par>
                                <p:cTn id="60" presetID="22" presetClass="entr" presetSubtype="8" fill="hold" grpId="0" nodeType="withEffect">
                                  <p:stCondLst>
                                    <p:cond delay="400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par>
                                <p:cTn id="63" presetID="22" presetClass="entr" presetSubtype="8" fill="hold" grpId="0" nodeType="withEffect">
                                  <p:stCondLst>
                                    <p:cond delay="400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22" presetClass="entr" presetSubtype="8" fill="hold" grpId="0" nodeType="withEffect">
                                  <p:stCondLst>
                                    <p:cond delay="4000"/>
                                  </p:stCondLst>
                                  <p:childTnLst>
                                    <p:set>
                                      <p:cBhvr>
                                        <p:cTn id="67" dur="1" fill="hold">
                                          <p:stCondLst>
                                            <p:cond delay="0"/>
                                          </p:stCondLst>
                                        </p:cTn>
                                        <p:tgtEl>
                                          <p:spTgt spid="58"/>
                                        </p:tgtEl>
                                        <p:attrNameLst>
                                          <p:attrName>style.visibility</p:attrName>
                                        </p:attrNameLst>
                                      </p:cBhvr>
                                      <p:to>
                                        <p:strVal val="visible"/>
                                      </p:to>
                                    </p:set>
                                    <p:animEffect transition="in" filter="wipe(left)">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7" name="直接连接符 6"/>
          <p:cNvCxnSpPr/>
          <p:nvPr>
            <p:custDataLst>
              <p:tags r:id="rId3"/>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公司介绍</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13" y="369614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简介概况</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205208" y="440861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教学理念</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热门课程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Picture 2" descr="D:\360data\重要数据\桌面\yclogo2.png"/>
          <p:cNvPicPr>
            <a:picLocks noChangeAspect="1" noChangeArrowheads="1"/>
          </p:cNvPicPr>
          <p:nvPr/>
        </p:nvPicPr>
        <p:blipFill>
          <a:blip r:embed="rId6" cstate="print"/>
          <a:srcRect/>
          <a:stretch>
            <a:fillRect/>
          </a:stretch>
        </p:blipFill>
        <p:spPr bwMode="auto">
          <a:xfrm>
            <a:off x="236687" y="5058453"/>
            <a:ext cx="2903193" cy="2174197"/>
          </a:xfrm>
          <a:prstGeom prst="rect">
            <a:avLst/>
          </a:prstGeom>
          <a:noFill/>
        </p:spPr>
      </p:pic>
    </p:spTree>
    <p:custDataLst>
      <p:tags r:id="rId1"/>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5082931" y="5776565"/>
            <a:ext cx="2743123" cy="2743123"/>
            <a:chOff x="3614476" y="3221164"/>
            <a:chExt cx="1950772" cy="1950772"/>
          </a:xfrm>
        </p:grpSpPr>
        <p:sp>
          <p:nvSpPr>
            <p:cNvPr id="49" name="Chord 48"/>
            <p:cNvSpPr/>
            <p:nvPr/>
          </p:nvSpPr>
          <p:spPr>
            <a:xfrm rot="6300000">
              <a:off x="3614476" y="3221164"/>
              <a:ext cx="1950772" cy="1950772"/>
            </a:xfrm>
            <a:prstGeom prst="chord">
              <a:avLst>
                <a:gd name="adj1" fmla="val 4234771"/>
                <a:gd name="adj2" fmla="val 1553198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53"/>
            <p:cNvSpPr>
              <a:spLocks noEditPoints="1"/>
            </p:cNvSpPr>
            <p:nvPr/>
          </p:nvSpPr>
          <p:spPr bwMode="auto">
            <a:xfrm>
              <a:off x="4312763" y="3528584"/>
              <a:ext cx="554198" cy="561860"/>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Arc 43"/>
          <p:cNvSpPr/>
          <p:nvPr/>
        </p:nvSpPr>
        <p:spPr>
          <a:xfrm>
            <a:off x="3971615" y="4729244"/>
            <a:ext cx="4915523" cy="4915523"/>
          </a:xfrm>
          <a:prstGeom prst="arc">
            <a:avLst>
              <a:gd name="adj1" fmla="val 10769273"/>
              <a:gd name="adj2" fmla="val 0"/>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3810889" y="6998206"/>
            <a:ext cx="321451" cy="3214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8"/>
          <p:cNvSpPr/>
          <p:nvPr/>
        </p:nvSpPr>
        <p:spPr>
          <a:xfrm>
            <a:off x="8726412" y="6998206"/>
            <a:ext cx="321451" cy="3214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6269971" y="4567386"/>
            <a:ext cx="321451" cy="3214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0"/>
          <p:cNvSpPr/>
          <p:nvPr/>
        </p:nvSpPr>
        <p:spPr>
          <a:xfrm>
            <a:off x="8023237" y="5306869"/>
            <a:ext cx="321451" cy="3214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4520196" y="5306869"/>
            <a:ext cx="321451" cy="321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ardrop 12"/>
          <p:cNvSpPr/>
          <p:nvPr/>
        </p:nvSpPr>
        <p:spPr>
          <a:xfrm rot="5400000">
            <a:off x="2665718" y="5853036"/>
            <a:ext cx="1145170" cy="1145170"/>
          </a:xfrm>
          <a:prstGeom prst="teardrop">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ardrop 13"/>
          <p:cNvSpPr/>
          <p:nvPr/>
        </p:nvSpPr>
        <p:spPr>
          <a:xfrm rot="5400000">
            <a:off x="3355498" y="4165571"/>
            <a:ext cx="1145170" cy="1145170"/>
          </a:xfrm>
          <a:prstGeom prst="teardrop">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ardrop 14"/>
          <p:cNvSpPr/>
          <p:nvPr/>
        </p:nvSpPr>
        <p:spPr>
          <a:xfrm rot="16200000" flipH="1">
            <a:off x="8381521" y="4165572"/>
            <a:ext cx="1145170" cy="1145170"/>
          </a:xfrm>
          <a:prstGeom prst="teardrop">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ardrop 15"/>
          <p:cNvSpPr/>
          <p:nvPr/>
        </p:nvSpPr>
        <p:spPr>
          <a:xfrm rot="16200000" flipH="1">
            <a:off x="9141618" y="5853036"/>
            <a:ext cx="1145170" cy="1145170"/>
          </a:xfrm>
          <a:prstGeom prst="teardrop">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ardrop 16"/>
          <p:cNvSpPr/>
          <p:nvPr/>
        </p:nvSpPr>
        <p:spPr>
          <a:xfrm rot="13500000" flipH="1">
            <a:off x="5858111" y="3118073"/>
            <a:ext cx="1145170" cy="1145170"/>
          </a:xfrm>
          <a:prstGeom prst="teardrop">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27"/>
          <p:cNvSpPr/>
          <p:nvPr/>
        </p:nvSpPr>
        <p:spPr bwMode="auto">
          <a:xfrm>
            <a:off x="6193757" y="3483115"/>
            <a:ext cx="473879" cy="522147"/>
          </a:xfrm>
          <a:custGeom>
            <a:avLst/>
            <a:gdLst/>
            <a:ahLst/>
            <a:cxnLst>
              <a:cxn ang="0">
                <a:pos x="40" y="55"/>
              </a:cxn>
              <a:cxn ang="0">
                <a:pos x="32" y="51"/>
              </a:cxn>
              <a:cxn ang="0">
                <a:pos x="4" y="24"/>
              </a:cxn>
              <a:cxn ang="0">
                <a:pos x="0" y="14"/>
              </a:cxn>
              <a:cxn ang="0">
                <a:pos x="13" y="0"/>
              </a:cxn>
              <a:cxn ang="0">
                <a:pos x="23" y="5"/>
              </a:cxn>
              <a:cxn ang="0">
                <a:pos x="45" y="26"/>
              </a:cxn>
              <a:cxn ang="0">
                <a:pos x="45" y="27"/>
              </a:cxn>
              <a:cxn ang="0">
                <a:pos x="42" y="30"/>
              </a:cxn>
              <a:cxn ang="0">
                <a:pos x="42" y="29"/>
              </a:cxn>
              <a:cxn ang="0">
                <a:pos x="20" y="8"/>
              </a:cxn>
              <a:cxn ang="0">
                <a:pos x="13" y="5"/>
              </a:cxn>
              <a:cxn ang="0">
                <a:pos x="4" y="14"/>
              </a:cxn>
              <a:cxn ang="0">
                <a:pos x="7" y="21"/>
              </a:cxn>
              <a:cxn ang="0">
                <a:pos x="35" y="48"/>
              </a:cxn>
              <a:cxn ang="0">
                <a:pos x="40" y="50"/>
              </a:cxn>
              <a:cxn ang="0">
                <a:pos x="45" y="45"/>
              </a:cxn>
              <a:cxn ang="0">
                <a:pos x="43" y="40"/>
              </a:cxn>
              <a:cxn ang="0">
                <a:pos x="22" y="19"/>
              </a:cxn>
              <a:cxn ang="0">
                <a:pos x="20" y="18"/>
              </a:cxn>
              <a:cxn ang="0">
                <a:pos x="18" y="21"/>
              </a:cxn>
              <a:cxn ang="0">
                <a:pos x="19" y="23"/>
              </a:cxn>
              <a:cxn ang="0">
                <a:pos x="33" y="38"/>
              </a:cxn>
              <a:cxn ang="0">
                <a:pos x="34" y="38"/>
              </a:cxn>
              <a:cxn ang="0">
                <a:pos x="31" y="41"/>
              </a:cxn>
              <a:cxn ang="0">
                <a:pos x="30" y="41"/>
              </a:cxn>
              <a:cxn ang="0">
                <a:pos x="16" y="26"/>
              </a:cxn>
              <a:cxn ang="0">
                <a:pos x="13" y="21"/>
              </a:cxn>
              <a:cxn ang="0">
                <a:pos x="20" y="14"/>
              </a:cxn>
              <a:cxn ang="0">
                <a:pos x="26" y="16"/>
              </a:cxn>
              <a:cxn ang="0">
                <a:pos x="46" y="37"/>
              </a:cxn>
              <a:cxn ang="0">
                <a:pos x="50" y="45"/>
              </a:cxn>
              <a:cxn ang="0">
                <a:pos x="40" y="55"/>
              </a:cxn>
            </a:cxnLst>
            <a:rect l="0" t="0" r="r" b="b"/>
            <a:pathLst>
              <a:path w="50" h="55">
                <a:moveTo>
                  <a:pt x="40" y="55"/>
                </a:moveTo>
                <a:cubicBezTo>
                  <a:pt x="37" y="55"/>
                  <a:pt x="34" y="54"/>
                  <a:pt x="32" y="51"/>
                </a:cubicBezTo>
                <a:cubicBezTo>
                  <a:pt x="4" y="24"/>
                  <a:pt x="4" y="24"/>
                  <a:pt x="4" y="24"/>
                </a:cubicBezTo>
                <a:cubicBezTo>
                  <a:pt x="1" y="21"/>
                  <a:pt x="0" y="18"/>
                  <a:pt x="0" y="14"/>
                </a:cubicBezTo>
                <a:cubicBezTo>
                  <a:pt x="0" y="7"/>
                  <a:pt x="6" y="0"/>
                  <a:pt x="13" y="0"/>
                </a:cubicBezTo>
                <a:cubicBezTo>
                  <a:pt x="17" y="0"/>
                  <a:pt x="21" y="2"/>
                  <a:pt x="23" y="5"/>
                </a:cubicBezTo>
                <a:cubicBezTo>
                  <a:pt x="45" y="26"/>
                  <a:pt x="45" y="26"/>
                  <a:pt x="45" y="26"/>
                </a:cubicBezTo>
                <a:cubicBezTo>
                  <a:pt x="45" y="26"/>
                  <a:pt x="45" y="27"/>
                  <a:pt x="45" y="27"/>
                </a:cubicBezTo>
                <a:cubicBezTo>
                  <a:pt x="45" y="28"/>
                  <a:pt x="43" y="30"/>
                  <a:pt x="42" y="30"/>
                </a:cubicBezTo>
                <a:cubicBezTo>
                  <a:pt x="42" y="30"/>
                  <a:pt x="42" y="30"/>
                  <a:pt x="42" y="29"/>
                </a:cubicBezTo>
                <a:cubicBezTo>
                  <a:pt x="20" y="8"/>
                  <a:pt x="20" y="8"/>
                  <a:pt x="20" y="8"/>
                </a:cubicBezTo>
                <a:cubicBezTo>
                  <a:pt x="18" y="6"/>
                  <a:pt x="16" y="5"/>
                  <a:pt x="13" y="5"/>
                </a:cubicBezTo>
                <a:cubicBezTo>
                  <a:pt x="8" y="5"/>
                  <a:pt x="4" y="9"/>
                  <a:pt x="4" y="14"/>
                </a:cubicBezTo>
                <a:cubicBezTo>
                  <a:pt x="4" y="16"/>
                  <a:pt x="5" y="19"/>
                  <a:pt x="7" y="21"/>
                </a:cubicBezTo>
                <a:cubicBezTo>
                  <a:pt x="35" y="48"/>
                  <a:pt x="35" y="48"/>
                  <a:pt x="35" y="48"/>
                </a:cubicBezTo>
                <a:cubicBezTo>
                  <a:pt x="36" y="50"/>
                  <a:pt x="38" y="50"/>
                  <a:pt x="40" y="50"/>
                </a:cubicBezTo>
                <a:cubicBezTo>
                  <a:pt x="43" y="50"/>
                  <a:pt x="45" y="48"/>
                  <a:pt x="45" y="45"/>
                </a:cubicBezTo>
                <a:cubicBezTo>
                  <a:pt x="45" y="43"/>
                  <a:pt x="44" y="41"/>
                  <a:pt x="43" y="40"/>
                </a:cubicBezTo>
                <a:cubicBezTo>
                  <a:pt x="22" y="19"/>
                  <a:pt x="22" y="19"/>
                  <a:pt x="22" y="19"/>
                </a:cubicBezTo>
                <a:cubicBezTo>
                  <a:pt x="22" y="19"/>
                  <a:pt x="21" y="18"/>
                  <a:pt x="20" y="18"/>
                </a:cubicBezTo>
                <a:cubicBezTo>
                  <a:pt x="19" y="18"/>
                  <a:pt x="18" y="19"/>
                  <a:pt x="18" y="21"/>
                </a:cubicBezTo>
                <a:cubicBezTo>
                  <a:pt x="18" y="22"/>
                  <a:pt x="18" y="22"/>
                  <a:pt x="19" y="23"/>
                </a:cubicBezTo>
                <a:cubicBezTo>
                  <a:pt x="33" y="38"/>
                  <a:pt x="33" y="38"/>
                  <a:pt x="33" y="38"/>
                </a:cubicBezTo>
                <a:cubicBezTo>
                  <a:pt x="34" y="38"/>
                  <a:pt x="34" y="38"/>
                  <a:pt x="34" y="38"/>
                </a:cubicBezTo>
                <a:cubicBezTo>
                  <a:pt x="34" y="39"/>
                  <a:pt x="32" y="41"/>
                  <a:pt x="31" y="41"/>
                </a:cubicBezTo>
                <a:cubicBezTo>
                  <a:pt x="31" y="41"/>
                  <a:pt x="30" y="41"/>
                  <a:pt x="30" y="41"/>
                </a:cubicBezTo>
                <a:cubicBezTo>
                  <a:pt x="16" y="26"/>
                  <a:pt x="16" y="26"/>
                  <a:pt x="16" y="26"/>
                </a:cubicBezTo>
                <a:cubicBezTo>
                  <a:pt x="14" y="25"/>
                  <a:pt x="13" y="23"/>
                  <a:pt x="13" y="21"/>
                </a:cubicBezTo>
                <a:cubicBezTo>
                  <a:pt x="13" y="17"/>
                  <a:pt x="16" y="14"/>
                  <a:pt x="20" y="14"/>
                </a:cubicBezTo>
                <a:cubicBezTo>
                  <a:pt x="22" y="14"/>
                  <a:pt x="24" y="15"/>
                  <a:pt x="26" y="16"/>
                </a:cubicBezTo>
                <a:cubicBezTo>
                  <a:pt x="46" y="37"/>
                  <a:pt x="46" y="37"/>
                  <a:pt x="46" y="37"/>
                </a:cubicBezTo>
                <a:cubicBezTo>
                  <a:pt x="49" y="39"/>
                  <a:pt x="50" y="42"/>
                  <a:pt x="50" y="45"/>
                </a:cubicBezTo>
                <a:cubicBezTo>
                  <a:pt x="50" y="51"/>
                  <a:pt x="46" y="55"/>
                  <a:pt x="40" y="55"/>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37"/>
          <p:cNvSpPr>
            <a:spLocks noEditPoints="1"/>
          </p:cNvSpPr>
          <p:nvPr/>
        </p:nvSpPr>
        <p:spPr bwMode="auto">
          <a:xfrm>
            <a:off x="9486510" y="6307663"/>
            <a:ext cx="417633" cy="427655"/>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45"/>
          <p:cNvSpPr/>
          <p:nvPr/>
        </p:nvSpPr>
        <p:spPr bwMode="auto">
          <a:xfrm>
            <a:off x="3698063" y="4539363"/>
            <a:ext cx="461064" cy="397586"/>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46"/>
          <p:cNvSpPr>
            <a:spLocks noEditPoints="1"/>
          </p:cNvSpPr>
          <p:nvPr/>
        </p:nvSpPr>
        <p:spPr bwMode="auto">
          <a:xfrm>
            <a:off x="3023712" y="6269240"/>
            <a:ext cx="461064" cy="504500"/>
          </a:xfrm>
          <a:custGeom>
            <a:avLst/>
            <a:gdLst/>
            <a:ahLst/>
            <a:cxnLst>
              <a:cxn ang="0">
                <a:pos x="49" y="42"/>
              </a:cxn>
              <a:cxn ang="0">
                <a:pos x="33" y="58"/>
              </a:cxn>
              <a:cxn ang="0">
                <a:pos x="33" y="46"/>
              </a:cxn>
              <a:cxn ang="0">
                <a:pos x="31" y="45"/>
              </a:cxn>
              <a:cxn ang="0">
                <a:pos x="31" y="58"/>
              </a:cxn>
              <a:cxn ang="0">
                <a:pos x="14" y="42"/>
              </a:cxn>
              <a:cxn ang="0">
                <a:pos x="1" y="33"/>
              </a:cxn>
              <a:cxn ang="0">
                <a:pos x="3" y="31"/>
              </a:cxn>
              <a:cxn ang="0">
                <a:pos x="4" y="31"/>
              </a:cxn>
              <a:cxn ang="0">
                <a:pos x="4" y="7"/>
              </a:cxn>
              <a:cxn ang="0">
                <a:pos x="9" y="0"/>
              </a:cxn>
              <a:cxn ang="0">
                <a:pos x="54" y="0"/>
              </a:cxn>
              <a:cxn ang="0">
                <a:pos x="60" y="7"/>
              </a:cxn>
              <a:cxn ang="0">
                <a:pos x="60" y="31"/>
              </a:cxn>
              <a:cxn ang="0">
                <a:pos x="61" y="31"/>
              </a:cxn>
              <a:cxn ang="0">
                <a:pos x="63" y="33"/>
              </a:cxn>
              <a:cxn ang="0">
                <a:pos x="49" y="42"/>
              </a:cxn>
              <a:cxn ang="0">
                <a:pos x="57" y="9"/>
              </a:cxn>
              <a:cxn ang="0">
                <a:pos x="52" y="4"/>
              </a:cxn>
              <a:cxn ang="0">
                <a:pos x="12" y="4"/>
              </a:cxn>
              <a:cxn ang="0">
                <a:pos x="7" y="9"/>
              </a:cxn>
              <a:cxn ang="0">
                <a:pos x="7" y="33"/>
              </a:cxn>
              <a:cxn ang="0">
                <a:pos x="27" y="37"/>
              </a:cxn>
              <a:cxn ang="0">
                <a:pos x="30" y="38"/>
              </a:cxn>
              <a:cxn ang="0">
                <a:pos x="30" y="38"/>
              </a:cxn>
              <a:cxn ang="0">
                <a:pos x="33" y="40"/>
              </a:cxn>
              <a:cxn ang="0">
                <a:pos x="37" y="37"/>
              </a:cxn>
              <a:cxn ang="0">
                <a:pos x="57" y="33"/>
              </a:cxn>
              <a:cxn ang="0">
                <a:pos x="57" y="9"/>
              </a:cxn>
              <a:cxn ang="0">
                <a:pos x="23" y="34"/>
              </a:cxn>
              <a:cxn ang="0">
                <a:pos x="16" y="27"/>
              </a:cxn>
              <a:cxn ang="0">
                <a:pos x="23" y="20"/>
              </a:cxn>
              <a:cxn ang="0">
                <a:pos x="31" y="27"/>
              </a:cxn>
              <a:cxn ang="0">
                <a:pos x="23" y="34"/>
              </a:cxn>
              <a:cxn ang="0">
                <a:pos x="41" y="34"/>
              </a:cxn>
              <a:cxn ang="0">
                <a:pos x="33" y="27"/>
              </a:cxn>
              <a:cxn ang="0">
                <a:pos x="41" y="20"/>
              </a:cxn>
              <a:cxn ang="0">
                <a:pos x="49" y="27"/>
              </a:cxn>
              <a:cxn ang="0">
                <a:pos x="41" y="34"/>
              </a:cxn>
            </a:cxnLst>
            <a:rect l="0" t="0" r="r" b="b"/>
            <a:pathLst>
              <a:path w="64" h="70">
                <a:moveTo>
                  <a:pt x="49" y="42"/>
                </a:moveTo>
                <a:cubicBezTo>
                  <a:pt x="56" y="66"/>
                  <a:pt x="32" y="70"/>
                  <a:pt x="33" y="58"/>
                </a:cubicBezTo>
                <a:cubicBezTo>
                  <a:pt x="33" y="58"/>
                  <a:pt x="33" y="51"/>
                  <a:pt x="33" y="46"/>
                </a:cubicBezTo>
                <a:cubicBezTo>
                  <a:pt x="32" y="46"/>
                  <a:pt x="32" y="46"/>
                  <a:pt x="31" y="45"/>
                </a:cubicBezTo>
                <a:cubicBezTo>
                  <a:pt x="31" y="51"/>
                  <a:pt x="31" y="58"/>
                  <a:pt x="31" y="58"/>
                </a:cubicBezTo>
                <a:cubicBezTo>
                  <a:pt x="31" y="70"/>
                  <a:pt x="7" y="66"/>
                  <a:pt x="14" y="42"/>
                </a:cubicBezTo>
                <a:cubicBezTo>
                  <a:pt x="7" y="39"/>
                  <a:pt x="3" y="36"/>
                  <a:pt x="1" y="33"/>
                </a:cubicBezTo>
                <a:cubicBezTo>
                  <a:pt x="0" y="31"/>
                  <a:pt x="1" y="29"/>
                  <a:pt x="3" y="31"/>
                </a:cubicBezTo>
                <a:cubicBezTo>
                  <a:pt x="3" y="31"/>
                  <a:pt x="3" y="31"/>
                  <a:pt x="4" y="31"/>
                </a:cubicBezTo>
                <a:cubicBezTo>
                  <a:pt x="4" y="7"/>
                  <a:pt x="4" y="7"/>
                  <a:pt x="4" y="7"/>
                </a:cubicBezTo>
                <a:cubicBezTo>
                  <a:pt x="4" y="3"/>
                  <a:pt x="6" y="0"/>
                  <a:pt x="9" y="0"/>
                </a:cubicBezTo>
                <a:cubicBezTo>
                  <a:pt x="54" y="0"/>
                  <a:pt x="54" y="0"/>
                  <a:pt x="54" y="0"/>
                </a:cubicBezTo>
                <a:cubicBezTo>
                  <a:pt x="57" y="0"/>
                  <a:pt x="60" y="3"/>
                  <a:pt x="60" y="7"/>
                </a:cubicBezTo>
                <a:cubicBezTo>
                  <a:pt x="60" y="31"/>
                  <a:pt x="60" y="31"/>
                  <a:pt x="60" y="31"/>
                </a:cubicBezTo>
                <a:cubicBezTo>
                  <a:pt x="60" y="31"/>
                  <a:pt x="60" y="31"/>
                  <a:pt x="61" y="31"/>
                </a:cubicBezTo>
                <a:cubicBezTo>
                  <a:pt x="63" y="29"/>
                  <a:pt x="64" y="31"/>
                  <a:pt x="63" y="33"/>
                </a:cubicBezTo>
                <a:cubicBezTo>
                  <a:pt x="60" y="36"/>
                  <a:pt x="56" y="39"/>
                  <a:pt x="49" y="42"/>
                </a:cubicBezTo>
                <a:close/>
                <a:moveTo>
                  <a:pt x="57" y="9"/>
                </a:moveTo>
                <a:cubicBezTo>
                  <a:pt x="57" y="5"/>
                  <a:pt x="56" y="4"/>
                  <a:pt x="52" y="4"/>
                </a:cubicBezTo>
                <a:cubicBezTo>
                  <a:pt x="12" y="4"/>
                  <a:pt x="12" y="4"/>
                  <a:pt x="12" y="4"/>
                </a:cubicBezTo>
                <a:cubicBezTo>
                  <a:pt x="8" y="4"/>
                  <a:pt x="7" y="5"/>
                  <a:pt x="7" y="9"/>
                </a:cubicBezTo>
                <a:cubicBezTo>
                  <a:pt x="7" y="33"/>
                  <a:pt x="7" y="33"/>
                  <a:pt x="7" y="33"/>
                </a:cubicBezTo>
                <a:cubicBezTo>
                  <a:pt x="15" y="38"/>
                  <a:pt x="23" y="37"/>
                  <a:pt x="27" y="37"/>
                </a:cubicBezTo>
                <a:cubicBezTo>
                  <a:pt x="28" y="37"/>
                  <a:pt x="29" y="37"/>
                  <a:pt x="30" y="38"/>
                </a:cubicBezTo>
                <a:cubicBezTo>
                  <a:pt x="30" y="38"/>
                  <a:pt x="30" y="38"/>
                  <a:pt x="30" y="38"/>
                </a:cubicBezTo>
                <a:cubicBezTo>
                  <a:pt x="31" y="39"/>
                  <a:pt x="32" y="39"/>
                  <a:pt x="33" y="40"/>
                </a:cubicBezTo>
                <a:cubicBezTo>
                  <a:pt x="33" y="38"/>
                  <a:pt x="34" y="37"/>
                  <a:pt x="37" y="37"/>
                </a:cubicBezTo>
                <a:cubicBezTo>
                  <a:pt x="41" y="37"/>
                  <a:pt x="48" y="38"/>
                  <a:pt x="57" y="33"/>
                </a:cubicBezTo>
                <a:lnTo>
                  <a:pt x="57" y="9"/>
                </a:lnTo>
                <a:close/>
                <a:moveTo>
                  <a:pt x="23" y="34"/>
                </a:moveTo>
                <a:cubicBezTo>
                  <a:pt x="19" y="34"/>
                  <a:pt x="16" y="31"/>
                  <a:pt x="16" y="27"/>
                </a:cubicBezTo>
                <a:cubicBezTo>
                  <a:pt x="16" y="23"/>
                  <a:pt x="19" y="20"/>
                  <a:pt x="23" y="20"/>
                </a:cubicBezTo>
                <a:cubicBezTo>
                  <a:pt x="27" y="20"/>
                  <a:pt x="31" y="23"/>
                  <a:pt x="31" y="27"/>
                </a:cubicBezTo>
                <a:cubicBezTo>
                  <a:pt x="31" y="31"/>
                  <a:pt x="27" y="34"/>
                  <a:pt x="23" y="34"/>
                </a:cubicBezTo>
                <a:close/>
                <a:moveTo>
                  <a:pt x="41" y="34"/>
                </a:moveTo>
                <a:cubicBezTo>
                  <a:pt x="37" y="34"/>
                  <a:pt x="33" y="31"/>
                  <a:pt x="33" y="27"/>
                </a:cubicBezTo>
                <a:cubicBezTo>
                  <a:pt x="33" y="23"/>
                  <a:pt x="37" y="20"/>
                  <a:pt x="41" y="20"/>
                </a:cubicBezTo>
                <a:cubicBezTo>
                  <a:pt x="45" y="20"/>
                  <a:pt x="49" y="23"/>
                  <a:pt x="49" y="27"/>
                </a:cubicBezTo>
                <a:cubicBezTo>
                  <a:pt x="49" y="31"/>
                  <a:pt x="45" y="34"/>
                  <a:pt x="41" y="34"/>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75"/>
          <p:cNvSpPr>
            <a:spLocks noEditPoints="1"/>
          </p:cNvSpPr>
          <p:nvPr/>
        </p:nvSpPr>
        <p:spPr bwMode="auto">
          <a:xfrm>
            <a:off x="8753200" y="4527670"/>
            <a:ext cx="417633" cy="420973"/>
          </a:xfrm>
          <a:custGeom>
            <a:avLst/>
            <a:gdLst/>
            <a:ahLst/>
            <a:cxnLst>
              <a:cxn ang="0">
                <a:pos x="11" y="57"/>
              </a:cxn>
              <a:cxn ang="0">
                <a:pos x="8" y="58"/>
              </a:cxn>
              <a:cxn ang="0">
                <a:pos x="5" y="57"/>
              </a:cxn>
              <a:cxn ang="0">
                <a:pos x="1" y="53"/>
              </a:cxn>
              <a:cxn ang="0">
                <a:pos x="0" y="50"/>
              </a:cxn>
              <a:cxn ang="0">
                <a:pos x="1" y="47"/>
              </a:cxn>
              <a:cxn ang="0">
                <a:pos x="25" y="22"/>
              </a:cxn>
              <a:cxn ang="0">
                <a:pos x="35" y="33"/>
              </a:cxn>
              <a:cxn ang="0">
                <a:pos x="11" y="57"/>
              </a:cxn>
              <a:cxn ang="0">
                <a:pos x="10" y="45"/>
              </a:cxn>
              <a:cxn ang="0">
                <a:pos x="8" y="48"/>
              </a:cxn>
              <a:cxn ang="0">
                <a:pos x="10" y="50"/>
              </a:cxn>
              <a:cxn ang="0">
                <a:pos x="12" y="48"/>
              </a:cxn>
              <a:cxn ang="0">
                <a:pos x="10" y="45"/>
              </a:cxn>
              <a:cxn ang="0">
                <a:pos x="57" y="21"/>
              </a:cxn>
              <a:cxn ang="0">
                <a:pos x="42" y="32"/>
              </a:cxn>
              <a:cxn ang="0">
                <a:pos x="26" y="16"/>
              </a:cxn>
              <a:cxn ang="0">
                <a:pos x="42" y="0"/>
              </a:cxn>
              <a:cxn ang="0">
                <a:pos x="50" y="2"/>
              </a:cxn>
              <a:cxn ang="0">
                <a:pos x="51" y="3"/>
              </a:cxn>
              <a:cxn ang="0">
                <a:pos x="50" y="4"/>
              </a:cxn>
              <a:cxn ang="0">
                <a:pos x="40" y="10"/>
              </a:cxn>
              <a:cxn ang="0">
                <a:pos x="40" y="18"/>
              </a:cxn>
              <a:cxn ang="0">
                <a:pos x="47" y="22"/>
              </a:cxn>
              <a:cxn ang="0">
                <a:pos x="57" y="16"/>
              </a:cxn>
              <a:cxn ang="0">
                <a:pos x="58" y="17"/>
              </a:cxn>
              <a:cxn ang="0">
                <a:pos x="57" y="21"/>
              </a:cxn>
            </a:cxnLst>
            <a:rect l="0" t="0" r="r" b="b"/>
            <a:pathLst>
              <a:path w="58" h="58">
                <a:moveTo>
                  <a:pt x="11" y="57"/>
                </a:moveTo>
                <a:cubicBezTo>
                  <a:pt x="10" y="58"/>
                  <a:pt x="9" y="58"/>
                  <a:pt x="8" y="58"/>
                </a:cubicBezTo>
                <a:cubicBezTo>
                  <a:pt x="7" y="58"/>
                  <a:pt x="6" y="58"/>
                  <a:pt x="5" y="57"/>
                </a:cubicBezTo>
                <a:cubicBezTo>
                  <a:pt x="1" y="53"/>
                  <a:pt x="1" y="53"/>
                  <a:pt x="1" y="53"/>
                </a:cubicBezTo>
                <a:cubicBezTo>
                  <a:pt x="0" y="52"/>
                  <a:pt x="0" y="51"/>
                  <a:pt x="0" y="50"/>
                </a:cubicBezTo>
                <a:cubicBezTo>
                  <a:pt x="0" y="49"/>
                  <a:pt x="0" y="47"/>
                  <a:pt x="1" y="47"/>
                </a:cubicBezTo>
                <a:cubicBezTo>
                  <a:pt x="25" y="22"/>
                  <a:pt x="25" y="22"/>
                  <a:pt x="25" y="22"/>
                </a:cubicBezTo>
                <a:cubicBezTo>
                  <a:pt x="27" y="27"/>
                  <a:pt x="31" y="31"/>
                  <a:pt x="35" y="33"/>
                </a:cubicBezTo>
                <a:lnTo>
                  <a:pt x="11" y="57"/>
                </a:lnTo>
                <a:close/>
                <a:moveTo>
                  <a:pt x="10" y="45"/>
                </a:moveTo>
                <a:cubicBezTo>
                  <a:pt x="9" y="45"/>
                  <a:pt x="8" y="46"/>
                  <a:pt x="8" y="48"/>
                </a:cubicBezTo>
                <a:cubicBezTo>
                  <a:pt x="8" y="49"/>
                  <a:pt x="9" y="50"/>
                  <a:pt x="10" y="50"/>
                </a:cubicBezTo>
                <a:cubicBezTo>
                  <a:pt x="11" y="50"/>
                  <a:pt x="12" y="49"/>
                  <a:pt x="12" y="48"/>
                </a:cubicBezTo>
                <a:cubicBezTo>
                  <a:pt x="12" y="46"/>
                  <a:pt x="11" y="45"/>
                  <a:pt x="10" y="45"/>
                </a:cubicBezTo>
                <a:close/>
                <a:moveTo>
                  <a:pt x="57" y="21"/>
                </a:moveTo>
                <a:cubicBezTo>
                  <a:pt x="55" y="27"/>
                  <a:pt x="49" y="32"/>
                  <a:pt x="42" y="32"/>
                </a:cubicBezTo>
                <a:cubicBezTo>
                  <a:pt x="33" y="32"/>
                  <a:pt x="26" y="24"/>
                  <a:pt x="26" y="16"/>
                </a:cubicBezTo>
                <a:cubicBezTo>
                  <a:pt x="26" y="7"/>
                  <a:pt x="33" y="0"/>
                  <a:pt x="42" y="0"/>
                </a:cubicBezTo>
                <a:cubicBezTo>
                  <a:pt x="45" y="0"/>
                  <a:pt x="48" y="0"/>
                  <a:pt x="50" y="2"/>
                </a:cubicBezTo>
                <a:cubicBezTo>
                  <a:pt x="51" y="2"/>
                  <a:pt x="51" y="2"/>
                  <a:pt x="51" y="3"/>
                </a:cubicBezTo>
                <a:cubicBezTo>
                  <a:pt x="51" y="3"/>
                  <a:pt x="51" y="4"/>
                  <a:pt x="50" y="4"/>
                </a:cubicBezTo>
                <a:cubicBezTo>
                  <a:pt x="40" y="10"/>
                  <a:pt x="40" y="10"/>
                  <a:pt x="40" y="10"/>
                </a:cubicBezTo>
                <a:cubicBezTo>
                  <a:pt x="40" y="18"/>
                  <a:pt x="40" y="18"/>
                  <a:pt x="40" y="18"/>
                </a:cubicBezTo>
                <a:cubicBezTo>
                  <a:pt x="47" y="22"/>
                  <a:pt x="47" y="22"/>
                  <a:pt x="47" y="22"/>
                </a:cubicBezTo>
                <a:cubicBezTo>
                  <a:pt x="48" y="21"/>
                  <a:pt x="56" y="16"/>
                  <a:pt x="57" y="16"/>
                </a:cubicBezTo>
                <a:cubicBezTo>
                  <a:pt x="58" y="16"/>
                  <a:pt x="58" y="16"/>
                  <a:pt x="58" y="17"/>
                </a:cubicBezTo>
                <a:cubicBezTo>
                  <a:pt x="58" y="18"/>
                  <a:pt x="58" y="20"/>
                  <a:pt x="57" y="2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24"/>
          <p:cNvSpPr txBox="1"/>
          <p:nvPr/>
        </p:nvSpPr>
        <p:spPr>
          <a:xfrm>
            <a:off x="1511345" y="5627727"/>
            <a:ext cx="1154162"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空压机分类</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24"/>
          <p:cNvSpPr txBox="1"/>
          <p:nvPr/>
        </p:nvSpPr>
        <p:spPr>
          <a:xfrm>
            <a:off x="2023046" y="3616325"/>
            <a:ext cx="1846659"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空压机的附属设备</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24"/>
          <p:cNvSpPr txBox="1"/>
          <p:nvPr/>
        </p:nvSpPr>
        <p:spPr>
          <a:xfrm>
            <a:off x="5350222" y="2536205"/>
            <a:ext cx="1615827" cy="276999"/>
          </a:xfrm>
          <a:prstGeom prst="rect">
            <a:avLst/>
          </a:prstGeom>
          <a:noFill/>
        </p:spPr>
        <p:txBody>
          <a:bodyPr wrap="none" lIns="0" tIns="0" rIns="0" bIns="0" rtlCol="0">
            <a:spAutoFit/>
          </a:bodyPr>
          <a:lstStyle/>
          <a:p>
            <a:pPr algn="r"/>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空压机润滑管理</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24"/>
          <p:cNvSpPr txBox="1"/>
          <p:nvPr/>
        </p:nvSpPr>
        <p:spPr>
          <a:xfrm>
            <a:off x="8877647" y="3544317"/>
            <a:ext cx="2769989" cy="276999"/>
          </a:xfrm>
          <a:prstGeom prst="rect">
            <a:avLst/>
          </a:prstGeom>
          <a:noFill/>
        </p:spPr>
        <p:txBody>
          <a:bodyPr wrap="none" lIns="0" tIns="0" rIns="0" bIns="0" rtlCol="0">
            <a:spAutoFit/>
          </a:bodyPr>
          <a:lstStyle/>
          <a:p>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空压机运行维修和故障诊断</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24"/>
          <p:cNvSpPr txBox="1"/>
          <p:nvPr/>
        </p:nvSpPr>
        <p:spPr>
          <a:xfrm>
            <a:off x="9957767" y="5272509"/>
            <a:ext cx="1846659" cy="276999"/>
          </a:xfrm>
          <a:prstGeom prst="rect">
            <a:avLst/>
          </a:prstGeom>
          <a:noFill/>
        </p:spPr>
        <p:txBody>
          <a:bodyPr wrap="none" lIns="0" tIns="0" rIns="0" bIns="0" rtlCol="0">
            <a:spAutoFit/>
          </a:bodyPr>
          <a:lstStyle/>
          <a:p>
            <a:r>
              <a:rPr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空压机的运行管理</a:t>
            </a:r>
            <a:endParaRPr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8"/>
          <p:cNvSpPr txBox="1"/>
          <p:nvPr/>
        </p:nvSpPr>
        <p:spPr>
          <a:xfrm>
            <a:off x="857250" y="233568"/>
            <a:ext cx="8380437"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空压机（组）运行管理及诊断维护培训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2" name="Picture 2" descr="D:\360data\重要数据\桌面\yclogo2.png"/>
          <p:cNvPicPr>
            <a:picLocks noChangeAspect="1" noChangeArrowheads="1"/>
          </p:cNvPicPr>
          <p:nvPr/>
        </p:nvPicPr>
        <p:blipFill>
          <a:blip r:embed="rId3" cstate="print"/>
          <a:srcRect/>
          <a:stretch>
            <a:fillRect/>
          </a:stretch>
        </p:blipFill>
        <p:spPr bwMode="auto">
          <a:xfrm>
            <a:off x="9741743" y="0"/>
            <a:ext cx="2903193" cy="2174197"/>
          </a:xfrm>
          <a:prstGeom prst="rect">
            <a:avLst/>
          </a:prstGeom>
          <a:noFill/>
        </p:spPr>
      </p:pic>
      <p:pic>
        <p:nvPicPr>
          <p:cNvPr id="29"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med" advTm="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p:tgtEl>
                                          <p:spTgt spid="31"/>
                                        </p:tgtEl>
                                        <p:attrNameLst>
                                          <p:attrName>ppt_y</p:attrName>
                                        </p:attrNameLst>
                                      </p:cBhvr>
                                      <p:tavLst>
                                        <p:tav tm="0">
                                          <p:val>
                                            <p:strVal val="#ppt_y-#ppt_h*1.125000"/>
                                          </p:val>
                                        </p:tav>
                                        <p:tav tm="100000">
                                          <p:val>
                                            <p:strVal val="#ppt_y"/>
                                          </p:val>
                                        </p:tav>
                                      </p:tavLst>
                                    </p:anim>
                                    <p:animEffect transition="in" filter="wipe(down)">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p:tgtEl>
                                          <p:spTgt spid="33"/>
                                        </p:tgtEl>
                                        <p:attrNameLst>
                                          <p:attrName>ppt_y</p:attrName>
                                        </p:attrNameLst>
                                      </p:cBhvr>
                                      <p:tavLst>
                                        <p:tav tm="0">
                                          <p:val>
                                            <p:strVal val="#ppt_y-#ppt_h*1.125000"/>
                                          </p:val>
                                        </p:tav>
                                        <p:tav tm="100000">
                                          <p:val>
                                            <p:strVal val="#ppt_y"/>
                                          </p:val>
                                        </p:tav>
                                      </p:tavLst>
                                    </p:anim>
                                    <p:animEffect transition="in" filter="wipe(down)">
                                      <p:cBhvr>
                                        <p:cTn id="57" dur="500"/>
                                        <p:tgtEl>
                                          <p:spTgt spid="33"/>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p:tgtEl>
                                          <p:spTgt spid="35"/>
                                        </p:tgtEl>
                                        <p:attrNameLst>
                                          <p:attrName>ppt_y</p:attrName>
                                        </p:attrNameLst>
                                      </p:cBhvr>
                                      <p:tavLst>
                                        <p:tav tm="0">
                                          <p:val>
                                            <p:strVal val="#ppt_y-#ppt_h*1.125000"/>
                                          </p:val>
                                        </p:tav>
                                        <p:tav tm="100000">
                                          <p:val>
                                            <p:strVal val="#ppt_y"/>
                                          </p:val>
                                        </p:tav>
                                      </p:tavLst>
                                    </p:anim>
                                    <p:animEffect transition="in" filter="wipe(down)">
                                      <p:cBhvr>
                                        <p:cTn id="78" dur="500"/>
                                        <p:tgtEl>
                                          <p:spTgt spid="35"/>
                                        </p:tgtEl>
                                      </p:cBhvr>
                                    </p:animEffect>
                                  </p:childTnLst>
                                </p:cTn>
                              </p:par>
                            </p:childTnLst>
                          </p:cTn>
                        </p:par>
                        <p:par>
                          <p:cTn id="79" fill="hold">
                            <p:stCondLst>
                              <p:cond delay="4000"/>
                            </p:stCondLst>
                            <p:childTnLst>
                              <p:par>
                                <p:cTn id="80" presetID="53" presetClass="entr" presetSubtype="16"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childTnLst>
                          </p:cTn>
                        </p:par>
                        <p:par>
                          <p:cTn id="90" fill="hold">
                            <p:stCondLst>
                              <p:cond delay="4500"/>
                            </p:stCondLst>
                            <p:childTnLst>
                              <p:par>
                                <p:cTn id="91" presetID="53" presetClass="entr" presetSubtype="16"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Effect transition="in" filter="fade">
                                      <p:cBhvr>
                                        <p:cTn id="95" dur="500"/>
                                        <p:tgtEl>
                                          <p:spTgt spid="28"/>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additive="base">
                                        <p:cTn id="98" dur="500"/>
                                        <p:tgtEl>
                                          <p:spTgt spid="37"/>
                                        </p:tgtEl>
                                        <p:attrNameLst>
                                          <p:attrName>ppt_y</p:attrName>
                                        </p:attrNameLst>
                                      </p:cBhvr>
                                      <p:tavLst>
                                        <p:tav tm="0">
                                          <p:val>
                                            <p:strVal val="#ppt_y-#ppt_h*1.125000"/>
                                          </p:val>
                                        </p:tav>
                                        <p:tav tm="100000">
                                          <p:val>
                                            <p:strVal val="#ppt_y"/>
                                          </p:val>
                                        </p:tav>
                                      </p:tavLst>
                                    </p:anim>
                                    <p:animEffect transition="in" filter="wipe(down)">
                                      <p:cBhvr>
                                        <p:cTn id="99" dur="500"/>
                                        <p:tgtEl>
                                          <p:spTgt spid="37"/>
                                        </p:tgtEl>
                                      </p:cBhvr>
                                    </p:animEffect>
                                  </p:childTnLst>
                                </p:cTn>
                              </p:par>
                            </p:childTnLst>
                          </p:cTn>
                        </p:par>
                        <p:par>
                          <p:cTn id="100" fill="hold">
                            <p:stCondLst>
                              <p:cond delay="5000"/>
                            </p:stCondLst>
                            <p:childTnLst>
                              <p:par>
                                <p:cTn id="101" presetID="53" presetClass="entr" presetSubtype="16" fill="hold" grpId="0" nodeType="after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500" fill="hold"/>
                                        <p:tgtEl>
                                          <p:spTgt spid="9"/>
                                        </p:tgtEl>
                                        <p:attrNameLst>
                                          <p:attrName>ppt_w</p:attrName>
                                        </p:attrNameLst>
                                      </p:cBhvr>
                                      <p:tavLst>
                                        <p:tav tm="0">
                                          <p:val>
                                            <p:fltVal val="0"/>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animEffect transition="in" filter="fade">
                                      <p:cBhvr>
                                        <p:cTn id="105" dur="500"/>
                                        <p:tgtEl>
                                          <p:spTgt spid="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6"/>
                                        </p:tgtEl>
                                        <p:attrNameLst>
                                          <p:attrName>style.visibility</p:attrName>
                                        </p:attrNameLst>
                                      </p:cBhvr>
                                      <p:to>
                                        <p:strVal val="visible"/>
                                      </p:to>
                                    </p:set>
                                    <p:anim calcmode="lin" valueType="num">
                                      <p:cBhvr>
                                        <p:cTn id="108" dur="500" fill="hold"/>
                                        <p:tgtEl>
                                          <p:spTgt spid="16"/>
                                        </p:tgtEl>
                                        <p:attrNameLst>
                                          <p:attrName>ppt_w</p:attrName>
                                        </p:attrNameLst>
                                      </p:cBhvr>
                                      <p:tavLst>
                                        <p:tav tm="0">
                                          <p:val>
                                            <p:fltVal val="0"/>
                                          </p:val>
                                        </p:tav>
                                        <p:tav tm="100000">
                                          <p:val>
                                            <p:strVal val="#ppt_w"/>
                                          </p:val>
                                        </p:tav>
                                      </p:tavLst>
                                    </p:anim>
                                    <p:anim calcmode="lin" valueType="num">
                                      <p:cBhvr>
                                        <p:cTn id="109" dur="500" fill="hold"/>
                                        <p:tgtEl>
                                          <p:spTgt spid="16"/>
                                        </p:tgtEl>
                                        <p:attrNameLst>
                                          <p:attrName>ppt_h</p:attrName>
                                        </p:attrNameLst>
                                      </p:cBhvr>
                                      <p:tavLst>
                                        <p:tav tm="0">
                                          <p:val>
                                            <p:fltVal val="0"/>
                                          </p:val>
                                        </p:tav>
                                        <p:tav tm="100000">
                                          <p:val>
                                            <p:strVal val="#ppt_h"/>
                                          </p:val>
                                        </p:tav>
                                      </p:tavLst>
                                    </p:anim>
                                    <p:animEffect transition="in" filter="fade">
                                      <p:cBhvr>
                                        <p:cTn id="110" dur="500"/>
                                        <p:tgtEl>
                                          <p:spTgt spid="16"/>
                                        </p:tgtEl>
                                      </p:cBhvr>
                                    </p:animEffect>
                                  </p:childTnLst>
                                </p:cTn>
                              </p:par>
                            </p:childTnLst>
                          </p:cTn>
                        </p:par>
                        <p:par>
                          <p:cTn id="111" fill="hold">
                            <p:stCondLst>
                              <p:cond delay="5500"/>
                            </p:stCondLst>
                            <p:childTnLst>
                              <p:par>
                                <p:cTn id="112" presetID="53" presetClass="entr" presetSubtype="16"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
                                          </p:val>
                                        </p:tav>
                                        <p:tav tm="100000">
                                          <p:val>
                                            <p:strVal val="#ppt_w"/>
                                          </p:val>
                                        </p:tav>
                                      </p:tavLst>
                                    </p:anim>
                                    <p:anim calcmode="lin" valueType="num">
                                      <p:cBhvr>
                                        <p:cTn id="115" dur="500" fill="hold"/>
                                        <p:tgtEl>
                                          <p:spTgt spid="25"/>
                                        </p:tgtEl>
                                        <p:attrNameLst>
                                          <p:attrName>ppt_h</p:attrName>
                                        </p:attrNameLst>
                                      </p:cBhvr>
                                      <p:tavLst>
                                        <p:tav tm="0">
                                          <p:val>
                                            <p:fltVal val="0"/>
                                          </p:val>
                                        </p:tav>
                                        <p:tav tm="100000">
                                          <p:val>
                                            <p:strVal val="#ppt_h"/>
                                          </p:val>
                                        </p:tav>
                                      </p:tavLst>
                                    </p:anim>
                                    <p:animEffect transition="in" filter="fade">
                                      <p:cBhvr>
                                        <p:cTn id="116" dur="500"/>
                                        <p:tgtEl>
                                          <p:spTgt spid="25"/>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p:tgtEl>
                                          <p:spTgt spid="39"/>
                                        </p:tgtEl>
                                        <p:attrNameLst>
                                          <p:attrName>ppt_y</p:attrName>
                                        </p:attrNameLst>
                                      </p:cBhvr>
                                      <p:tavLst>
                                        <p:tav tm="0">
                                          <p:val>
                                            <p:strVal val="#ppt_y-#ppt_h*1.125000"/>
                                          </p:val>
                                        </p:tav>
                                        <p:tav tm="100000">
                                          <p:val>
                                            <p:strVal val="#ppt_y"/>
                                          </p:val>
                                        </p:tav>
                                      </p:tavLst>
                                    </p:anim>
                                    <p:animEffect transition="in" filter="wipe(down)">
                                      <p:cBhvr>
                                        <p:cTn id="1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animBg="1"/>
      <p:bldP spid="25" grpId="0" animBg="1"/>
      <p:bldP spid="26" grpId="0" animBg="1"/>
      <p:bldP spid="27" grpId="0" animBg="1"/>
      <p:bldP spid="28" grpId="0" animBg="1"/>
      <p:bldP spid="31" grpId="0"/>
      <p:bldP spid="33" grpId="0"/>
      <p:bldP spid="35" grpId="0"/>
      <p:bldP spid="37"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703217" y="1999333"/>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77"/>
          <p:cNvSpPr/>
          <p:nvPr/>
        </p:nvSpPr>
        <p:spPr>
          <a:xfrm>
            <a:off x="2703217" y="2903739"/>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Rounded Rectangle 80"/>
          <p:cNvSpPr/>
          <p:nvPr/>
        </p:nvSpPr>
        <p:spPr>
          <a:xfrm>
            <a:off x="2703217" y="3798537"/>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Rounded Rectangle 83"/>
          <p:cNvSpPr/>
          <p:nvPr/>
        </p:nvSpPr>
        <p:spPr>
          <a:xfrm>
            <a:off x="2703217" y="4681703"/>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ounded Rectangle 88"/>
          <p:cNvSpPr/>
          <p:nvPr/>
        </p:nvSpPr>
        <p:spPr>
          <a:xfrm>
            <a:off x="2703217" y="5564867"/>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6</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92" name="Straight Connector 91"/>
          <p:cNvCxnSpPr/>
          <p:nvPr/>
        </p:nvCxnSpPr>
        <p:spPr>
          <a:xfrm rot="5400000">
            <a:off x="3429166" y="2636832"/>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648983" y="2629294"/>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648983" y="3555947"/>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648983" y="4416685"/>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648983" y="5300688"/>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p:nvPr/>
        </p:nvSpPr>
        <p:spPr>
          <a:xfrm>
            <a:off x="5119591" y="1969300"/>
            <a:ext cx="4466036" cy="3375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微机保护选择及配置原则</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Text Placeholder 3"/>
          <p:cNvSpPr txBox="1"/>
          <p:nvPr/>
        </p:nvSpPr>
        <p:spPr>
          <a:xfrm>
            <a:off x="5119591" y="2839648"/>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主设备保护整定计算</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Text Placeholder 3"/>
          <p:cNvSpPr txBox="1"/>
          <p:nvPr/>
        </p:nvSpPr>
        <p:spPr>
          <a:xfrm>
            <a:off x="5119591" y="3676909"/>
            <a:ext cx="4466036" cy="6647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继电保护装置及二次回路故障、检修与典型案例</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Text Placeholder 3"/>
          <p:cNvSpPr txBox="1"/>
          <p:nvPr/>
        </p:nvSpPr>
        <p:spPr>
          <a:xfrm>
            <a:off x="5119591" y="4624437"/>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变电站综合自动化技术</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 Placeholder 3"/>
          <p:cNvSpPr txBox="1"/>
          <p:nvPr/>
        </p:nvSpPr>
        <p:spPr>
          <a:xfrm>
            <a:off x="5119591" y="5416525"/>
            <a:ext cx="4466036" cy="6362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研究讨论学员提出的具体问题，提出对策建议，解决实际问题</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Text Placeholder 3"/>
          <p:cNvSpPr txBox="1"/>
          <p:nvPr/>
        </p:nvSpPr>
        <p:spPr>
          <a:xfrm>
            <a:off x="10018010" y="2181424"/>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 Placeholder 3"/>
          <p:cNvSpPr txBox="1"/>
          <p:nvPr/>
        </p:nvSpPr>
        <p:spPr>
          <a:xfrm>
            <a:off x="10018010" y="3071243"/>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50%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Text Placeholder 3"/>
          <p:cNvSpPr txBox="1"/>
          <p:nvPr/>
        </p:nvSpPr>
        <p:spPr>
          <a:xfrm>
            <a:off x="10018010" y="3961060"/>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70%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 Placeholder 3"/>
          <p:cNvSpPr txBox="1"/>
          <p:nvPr/>
        </p:nvSpPr>
        <p:spPr>
          <a:xfrm>
            <a:off x="10018010" y="4850879"/>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90%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Text Placeholder 3"/>
          <p:cNvSpPr txBox="1"/>
          <p:nvPr/>
        </p:nvSpPr>
        <p:spPr>
          <a:xfrm>
            <a:off x="9912218" y="5740698"/>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40000"/>
              </a:lnSpc>
              <a:spcBef>
                <a:spcPct val="20000"/>
              </a:spcBef>
              <a:defRPr/>
            </a:pPr>
            <a:r>
              <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100%</a:t>
            </a:r>
          </a:p>
        </p:txBody>
      </p:sp>
      <p:cxnSp>
        <p:nvCxnSpPr>
          <p:cNvPr id="128" name="Straight Connector 127"/>
          <p:cNvCxnSpPr/>
          <p:nvPr/>
        </p:nvCxnSpPr>
        <p:spPr>
          <a:xfrm flipH="1">
            <a:off x="3648984" y="6192057"/>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429166" y="3540269"/>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429166" y="4429437"/>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429166" y="5315439"/>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429166" y="6204824"/>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TextBox 8"/>
          <p:cNvSpPr txBox="1"/>
          <p:nvPr/>
        </p:nvSpPr>
        <p:spPr>
          <a:xfrm>
            <a:off x="857250" y="233568"/>
            <a:ext cx="8380437"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微机保护及变电站综合自动化技术培训</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2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
        <p:nvSpPr>
          <p:cNvPr id="30" name="Rounded Rectangle 72"/>
          <p:cNvSpPr/>
          <p:nvPr/>
        </p:nvSpPr>
        <p:spPr>
          <a:xfrm>
            <a:off x="2683406" y="1104474"/>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1" name="Straight Connector 91"/>
          <p:cNvCxnSpPr/>
          <p:nvPr/>
        </p:nvCxnSpPr>
        <p:spPr>
          <a:xfrm rot="5400000">
            <a:off x="3409355" y="1741973"/>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9"/>
          <p:cNvCxnSpPr/>
          <p:nvPr/>
        </p:nvCxnSpPr>
        <p:spPr>
          <a:xfrm flipH="1">
            <a:off x="3629172" y="1734435"/>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3" name="Text Placeholder 3"/>
          <p:cNvSpPr txBox="1"/>
          <p:nvPr/>
        </p:nvSpPr>
        <p:spPr>
          <a:xfrm>
            <a:off x="5099780" y="1074441"/>
            <a:ext cx="4466036" cy="30380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sz="1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基础理论</a:t>
            </a:r>
            <a:endParaRPr lang="en-US" altLang="zh-CN"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3"/>
          <p:cNvSpPr txBox="1"/>
          <p:nvPr/>
        </p:nvSpPr>
        <p:spPr>
          <a:xfrm>
            <a:off x="9979787" y="143395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spcBef>
                <a:spcPct val="20000"/>
              </a:spcBef>
              <a:defRPr/>
            </a:pPr>
            <a:r>
              <a:rPr lang="en-US" sz="2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10%</a:t>
            </a:r>
            <a:endParaRPr 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2" descr="D:\360data\重要数据\桌面\未命名_meitu_0.jpg"/>
          <p:cNvPicPr>
            <a:picLocks noChangeAspect="1" noChangeArrowheads="1"/>
          </p:cNvPicPr>
          <p:nvPr/>
        </p:nvPicPr>
        <p:blipFill>
          <a:blip r:embed="rId4" cstate="print"/>
          <a:srcRect/>
          <a:stretch>
            <a:fillRect/>
          </a:stretch>
        </p:blipFill>
        <p:spPr bwMode="auto">
          <a:xfrm>
            <a:off x="0" y="275222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16"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par>
                          <p:cTn id="124" fill="hold">
                            <p:stCondLst>
                              <p:cond delay="12500"/>
                            </p:stCondLst>
                            <p:childTnLst>
                              <p:par>
                                <p:cTn id="125" presetID="53" presetClass="entr" presetSubtype="16"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Effect transition="in" filter="fade">
                                      <p:cBhvr>
                                        <p:cTn id="129" dur="500"/>
                                        <p:tgtEl>
                                          <p:spTgt spid="30"/>
                                        </p:tgtEl>
                                      </p:cBhvr>
                                    </p:animEffect>
                                  </p:childTnLst>
                                </p:cTn>
                              </p:par>
                            </p:childTnLst>
                          </p:cTn>
                        </p:par>
                        <p:par>
                          <p:cTn id="130" fill="hold">
                            <p:stCondLst>
                              <p:cond delay="13000"/>
                            </p:stCondLst>
                            <p:childTnLst>
                              <p:par>
                                <p:cTn id="131" presetID="22" presetClass="entr" presetSubtype="8"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ipe(left)">
                                      <p:cBhvr>
                                        <p:cTn id="133" dur="500"/>
                                        <p:tgtEl>
                                          <p:spTgt spid="33"/>
                                        </p:tgtEl>
                                      </p:cBhvr>
                                    </p:animEffect>
                                  </p:childTnLst>
                                </p:cTn>
                              </p:par>
                            </p:childTnLst>
                          </p:cTn>
                        </p:par>
                        <p:par>
                          <p:cTn id="134" fill="hold">
                            <p:stCondLst>
                              <p:cond delay="13500"/>
                            </p:stCondLst>
                            <p:childTnLst>
                              <p:par>
                                <p:cTn id="135" presetID="22" presetClass="entr" presetSubtype="1" fill="hold" nodeType="after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wipe(up)">
                                      <p:cBhvr>
                                        <p:cTn id="137" dur="500"/>
                                        <p:tgtEl>
                                          <p:spTgt spid="31"/>
                                        </p:tgtEl>
                                      </p:cBhvr>
                                    </p:animEffect>
                                  </p:childTnLst>
                                </p:cTn>
                              </p:par>
                            </p:childTnLst>
                          </p:cTn>
                        </p:par>
                        <p:par>
                          <p:cTn id="138" fill="hold">
                            <p:stCondLst>
                              <p:cond delay="14000"/>
                            </p:stCondLst>
                            <p:childTnLst>
                              <p:par>
                                <p:cTn id="139" presetID="22" presetClass="entr" presetSubtype="8" fill="hold" nodeType="after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wipe(left)">
                                      <p:cBhvr>
                                        <p:cTn id="141" dur="500"/>
                                        <p:tgtEl>
                                          <p:spTgt spid="32"/>
                                        </p:tgtEl>
                                      </p:cBhvr>
                                    </p:animEffect>
                                  </p:childTnLst>
                                </p:cTn>
                              </p:par>
                            </p:childTnLst>
                          </p:cTn>
                        </p:par>
                        <p:par>
                          <p:cTn id="142" fill="hold">
                            <p:stCondLst>
                              <p:cond delay="14500"/>
                            </p:stCondLst>
                            <p:childTnLst>
                              <p:par>
                                <p:cTn id="143" presetID="53" presetClass="entr" presetSubtype="16" fill="hold" grpId="0" nodeType="after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500" fill="hold"/>
                                        <p:tgtEl>
                                          <p:spTgt spid="34"/>
                                        </p:tgtEl>
                                        <p:attrNameLst>
                                          <p:attrName>ppt_w</p:attrName>
                                        </p:attrNameLst>
                                      </p:cBhvr>
                                      <p:tavLst>
                                        <p:tav tm="0">
                                          <p:val>
                                            <p:fltVal val="0"/>
                                          </p:val>
                                        </p:tav>
                                        <p:tav tm="100000">
                                          <p:val>
                                            <p:strVal val="#ppt_w"/>
                                          </p:val>
                                        </p:tav>
                                      </p:tavLst>
                                    </p:anim>
                                    <p:anim calcmode="lin" valueType="num">
                                      <p:cBhvr>
                                        <p:cTn id="146" dur="500" fill="hold"/>
                                        <p:tgtEl>
                                          <p:spTgt spid="34"/>
                                        </p:tgtEl>
                                        <p:attrNameLst>
                                          <p:attrName>ppt_h</p:attrName>
                                        </p:attrNameLst>
                                      </p:cBhvr>
                                      <p:tavLst>
                                        <p:tav tm="0">
                                          <p:val>
                                            <p:fltVal val="0"/>
                                          </p:val>
                                        </p:tav>
                                        <p:tav tm="100000">
                                          <p:val>
                                            <p:strVal val="#ppt_h"/>
                                          </p:val>
                                        </p:tav>
                                      </p:tavLst>
                                    </p:anim>
                                    <p:animEffect transition="in" filter="fade">
                                      <p:cBhvr>
                                        <p:cTn id="1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P spid="30" grpId="0" animBg="1"/>
      <p:bldP spid="33" grpId="0"/>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a:spLocks noChangeArrowheads="1"/>
          </p:cNvSpPr>
          <p:nvPr/>
        </p:nvSpPr>
        <p:spPr bwMode="auto">
          <a:xfrm>
            <a:off x="647700" y="3011488"/>
            <a:ext cx="1323975" cy="1322387"/>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3" name="Oval 6"/>
          <p:cNvSpPr>
            <a:spLocks noChangeArrowheads="1"/>
          </p:cNvSpPr>
          <p:nvPr/>
        </p:nvSpPr>
        <p:spPr bwMode="auto">
          <a:xfrm>
            <a:off x="2398713" y="1295400"/>
            <a:ext cx="1323975" cy="1323975"/>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4" name="Oval 7"/>
          <p:cNvSpPr>
            <a:spLocks noChangeArrowheads="1"/>
          </p:cNvSpPr>
          <p:nvPr/>
        </p:nvSpPr>
        <p:spPr bwMode="auto">
          <a:xfrm>
            <a:off x="2398713" y="4824413"/>
            <a:ext cx="1323975" cy="1323975"/>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5" name="Oval 8"/>
          <p:cNvSpPr>
            <a:spLocks noChangeArrowheads="1"/>
          </p:cNvSpPr>
          <p:nvPr/>
        </p:nvSpPr>
        <p:spPr bwMode="auto">
          <a:xfrm>
            <a:off x="4192588" y="3011488"/>
            <a:ext cx="1323975" cy="1322387"/>
          </a:xfrm>
          <a:prstGeom prst="ellipse">
            <a:avLst/>
          </a:prstGeom>
          <a:solidFill>
            <a:schemeClr val="accent1"/>
          </a:solidFill>
          <a:ln w="9525">
            <a:noFill/>
            <a:round/>
          </a:ln>
        </p:spPr>
        <p:txBody>
          <a:bodyPr/>
          <a:lstStyle/>
          <a:p>
            <a:pPr eaLnBrk="1" hangingPunct="1"/>
            <a:endParaRPr lang="id-ID" altLang="en-US" dirty="0">
              <a:solidFill>
                <a:schemeClr val="bg1"/>
              </a:solidFill>
              <a:ea typeface="微软雅黑" panose="020B0503020204020204" pitchFamily="34" charset="-122"/>
            </a:endParaRPr>
          </a:p>
        </p:txBody>
      </p:sp>
      <p:sp>
        <p:nvSpPr>
          <p:cNvPr id="6" name="任意多边形 10"/>
          <p:cNvSpPr/>
          <p:nvPr/>
        </p:nvSpPr>
        <p:spPr bwMode="auto">
          <a:xfrm>
            <a:off x="1249363" y="1901825"/>
            <a:ext cx="3722687" cy="3740150"/>
          </a:xfrm>
          <a:custGeom>
            <a:avLst/>
            <a:gdLst>
              <a:gd name="T0" fmla="*/ 522474 w 3721860"/>
              <a:gd name="T1" fmla="*/ 2982959 h 3740133"/>
              <a:gd name="T2" fmla="*/ 830457 w 3721860"/>
              <a:gd name="T3" fmla="*/ 3265550 h 3740133"/>
              <a:gd name="T4" fmla="*/ 971827 w 3721860"/>
              <a:gd name="T5" fmla="*/ 3356382 h 3740133"/>
              <a:gd name="T6" fmla="*/ 1067755 w 3721860"/>
              <a:gd name="T7" fmla="*/ 3406844 h 3740133"/>
              <a:gd name="T8" fmla="*/ 1162722 w 3721860"/>
              <a:gd name="T9" fmla="*/ 3717568 h 3740133"/>
              <a:gd name="T10" fmla="*/ 1022315 w 3721860"/>
              <a:gd name="T11" fmla="*/ 3672616 h 3740133"/>
              <a:gd name="T12" fmla="*/ 885996 w 3721860"/>
              <a:gd name="T13" fmla="*/ 3605331 h 3740133"/>
              <a:gd name="T14" fmla="*/ 739576 w 3721860"/>
              <a:gd name="T15" fmla="*/ 3516181 h 3740133"/>
              <a:gd name="T16" fmla="*/ 340714 w 3721860"/>
              <a:gd name="T17" fmla="*/ 3169669 h 3740133"/>
              <a:gd name="T18" fmla="*/ 130342 w 3721860"/>
              <a:gd name="T19" fmla="*/ 3275642 h 3740133"/>
              <a:gd name="T20" fmla="*/ 3723513 w 3721860"/>
              <a:gd name="T21" fmla="*/ 2421034 h 3740133"/>
              <a:gd name="T22" fmla="*/ 3679723 w 3721860"/>
              <a:gd name="T23" fmla="*/ 2555707 h 3740133"/>
              <a:gd name="T24" fmla="*/ 3590526 w 3721860"/>
              <a:gd name="T25" fmla="*/ 2757558 h 3740133"/>
              <a:gd name="T26" fmla="*/ 3508059 w 3721860"/>
              <a:gd name="T27" fmla="*/ 2905582 h 3740133"/>
              <a:gd name="T28" fmla="*/ 3329666 w 3721860"/>
              <a:gd name="T29" fmla="*/ 3149485 h 3740133"/>
              <a:gd name="T30" fmla="*/ 3158002 w 3721860"/>
              <a:gd name="T31" fmla="*/ 3327786 h 3740133"/>
              <a:gd name="T32" fmla="*/ 3043560 w 3721860"/>
              <a:gd name="T33" fmla="*/ 3423667 h 3740133"/>
              <a:gd name="T34" fmla="*/ 2829825 w 3721860"/>
              <a:gd name="T35" fmla="*/ 3570007 h 3740133"/>
              <a:gd name="T36" fmla="*/ 2600940 w 3721860"/>
              <a:gd name="T37" fmla="*/ 3684390 h 3740133"/>
              <a:gd name="T38" fmla="*/ 2461159 w 3721860"/>
              <a:gd name="T39" fmla="*/ 3462169 h 3740133"/>
              <a:gd name="T40" fmla="*/ 2649747 w 3721860"/>
              <a:gd name="T41" fmla="*/ 3374884 h 3740133"/>
              <a:gd name="T42" fmla="*/ 2792799 w 3721860"/>
              <a:gd name="T43" fmla="*/ 3285734 h 3740133"/>
              <a:gd name="T44" fmla="*/ 2971194 w 3721860"/>
              <a:gd name="T45" fmla="*/ 3146119 h 3740133"/>
              <a:gd name="T46" fmla="*/ 3094050 w 3721860"/>
              <a:gd name="T47" fmla="*/ 3025011 h 3740133"/>
              <a:gd name="T48" fmla="*/ 3272445 w 3721860"/>
              <a:gd name="T49" fmla="*/ 2794564 h 3740133"/>
              <a:gd name="T50" fmla="*/ 3346496 w 3721860"/>
              <a:gd name="T51" fmla="*/ 2666725 h 3740133"/>
              <a:gd name="T52" fmla="*/ 3430644 w 3721860"/>
              <a:gd name="T53" fmla="*/ 2480012 h 3740133"/>
              <a:gd name="T54" fmla="*/ 3454678 w 3721860"/>
              <a:gd name="T55" fmla="*/ 2413634 h 3740133"/>
              <a:gd name="T56" fmla="*/ 1175466 w 3721860"/>
              <a:gd name="T57" fmla="*/ 279839 h 3740133"/>
              <a:gd name="T58" fmla="*/ 690771 w 3721860"/>
              <a:gd name="T59" fmla="*/ 580934 h 3740133"/>
              <a:gd name="T60" fmla="*/ 193183 w 3721860"/>
              <a:gd name="T61" fmla="*/ 1122642 h 3740133"/>
              <a:gd name="T62" fmla="*/ 275077 w 3721860"/>
              <a:gd name="T63" fmla="*/ 644853 h 3740133"/>
              <a:gd name="T64" fmla="*/ 1027364 w 3721860"/>
              <a:gd name="T65" fmla="*/ 61167 h 3740133"/>
              <a:gd name="T66" fmla="*/ 2469669 w 3721860"/>
              <a:gd name="T67" fmla="*/ 613 h 3740133"/>
              <a:gd name="T68" fmla="*/ 2595891 w 3721860"/>
              <a:gd name="T69" fmla="*/ 47711 h 3740133"/>
              <a:gd name="T70" fmla="*/ 2691820 w 3721860"/>
              <a:gd name="T71" fmla="*/ 91445 h 3740133"/>
              <a:gd name="T72" fmla="*/ 2875265 w 3721860"/>
              <a:gd name="T73" fmla="*/ 194053 h 3740133"/>
              <a:gd name="T74" fmla="*/ 3063757 w 3721860"/>
              <a:gd name="T75" fmla="*/ 328620 h 3740133"/>
              <a:gd name="T76" fmla="*/ 3225321 w 3721860"/>
              <a:gd name="T77" fmla="*/ 471598 h 3740133"/>
              <a:gd name="T78" fmla="*/ 3349862 w 3721860"/>
              <a:gd name="T79" fmla="*/ 607848 h 3740133"/>
              <a:gd name="T80" fmla="*/ 3465986 w 3721860"/>
              <a:gd name="T81" fmla="*/ 764282 h 3740133"/>
              <a:gd name="T82" fmla="*/ 3524891 w 3721860"/>
              <a:gd name="T83" fmla="*/ 856797 h 3740133"/>
              <a:gd name="T84" fmla="*/ 3619136 w 3721860"/>
              <a:gd name="T85" fmla="*/ 1036781 h 3740133"/>
              <a:gd name="T86" fmla="*/ 3386674 w 3721860"/>
              <a:gd name="T87" fmla="*/ 1149478 h 3740133"/>
              <a:gd name="T88" fmla="*/ 3331348 w 3721860"/>
              <a:gd name="T89" fmla="*/ 1040145 h 3740133"/>
              <a:gd name="T90" fmla="*/ 3253933 w 3721860"/>
              <a:gd name="T91" fmla="*/ 915669 h 3740133"/>
              <a:gd name="T92" fmla="*/ 3168102 w 3721860"/>
              <a:gd name="T93" fmla="*/ 796242 h 3740133"/>
              <a:gd name="T94" fmla="*/ 3051976 w 3721860"/>
              <a:gd name="T95" fmla="*/ 665038 h 3740133"/>
              <a:gd name="T96" fmla="*/ 2912289 w 3721860"/>
              <a:gd name="T97" fmla="*/ 538882 h 3740133"/>
              <a:gd name="T98" fmla="*/ 2786067 w 3721860"/>
              <a:gd name="T99" fmla="*/ 444684 h 3740133"/>
              <a:gd name="T100" fmla="*/ 2590842 w 3721860"/>
              <a:gd name="T101" fmla="*/ 330303 h 3740133"/>
              <a:gd name="T102" fmla="*/ 2501646 w 3721860"/>
              <a:gd name="T103" fmla="*/ 289932 h 3740133"/>
              <a:gd name="T104" fmla="*/ 2473466 w 3721860"/>
              <a:gd name="T105" fmla="*/ 55902 h 37401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21860"/>
              <a:gd name="T160" fmla="*/ 0 h 3740133"/>
              <a:gd name="T161" fmla="*/ 3721860 w 3721860"/>
              <a:gd name="T162" fmla="*/ 3740133 h 37401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21860" h="3740133">
                <a:moveTo>
                  <a:pt x="96640" y="2513632"/>
                </a:moveTo>
                <a:cubicBezTo>
                  <a:pt x="280002" y="2665018"/>
                  <a:pt x="483551" y="2765943"/>
                  <a:pt x="682053" y="2818087"/>
                </a:cubicBezTo>
                <a:cubicBezTo>
                  <a:pt x="682053" y="2818087"/>
                  <a:pt x="682053" y="2818087"/>
                  <a:pt x="505419" y="2964427"/>
                </a:cubicBezTo>
                <a:cubicBezTo>
                  <a:pt x="505419" y="2964427"/>
                  <a:pt x="507102" y="2966110"/>
                  <a:pt x="510466" y="2969474"/>
                </a:cubicBezTo>
                <a:cubicBezTo>
                  <a:pt x="512148" y="2972838"/>
                  <a:pt x="517195" y="2976202"/>
                  <a:pt x="522242" y="2982930"/>
                </a:cubicBezTo>
                <a:cubicBezTo>
                  <a:pt x="523924" y="2986294"/>
                  <a:pt x="527288" y="2989659"/>
                  <a:pt x="530653" y="2993023"/>
                </a:cubicBezTo>
                <a:cubicBezTo>
                  <a:pt x="532335" y="2994705"/>
                  <a:pt x="534017" y="2996387"/>
                  <a:pt x="535699" y="2998069"/>
                </a:cubicBezTo>
                <a:cubicBezTo>
                  <a:pt x="539064" y="3003115"/>
                  <a:pt x="542428" y="3008161"/>
                  <a:pt x="547475" y="3011526"/>
                </a:cubicBezTo>
                <a:cubicBezTo>
                  <a:pt x="562615" y="3030028"/>
                  <a:pt x="579437" y="3046849"/>
                  <a:pt x="596259" y="3065352"/>
                </a:cubicBezTo>
                <a:cubicBezTo>
                  <a:pt x="663548" y="3134317"/>
                  <a:pt x="742613" y="3201600"/>
                  <a:pt x="830088" y="3265519"/>
                </a:cubicBezTo>
                <a:cubicBezTo>
                  <a:pt x="841864" y="3273929"/>
                  <a:pt x="853639" y="3280657"/>
                  <a:pt x="863733" y="3289068"/>
                </a:cubicBezTo>
                <a:cubicBezTo>
                  <a:pt x="870462" y="3292432"/>
                  <a:pt x="875508" y="3297478"/>
                  <a:pt x="882237" y="3300842"/>
                </a:cubicBezTo>
                <a:cubicBezTo>
                  <a:pt x="882237" y="3300842"/>
                  <a:pt x="882237" y="3300842"/>
                  <a:pt x="890648" y="3305888"/>
                </a:cubicBezTo>
                <a:cubicBezTo>
                  <a:pt x="890648" y="3305888"/>
                  <a:pt x="890648" y="3305888"/>
                  <a:pt x="899059" y="3312617"/>
                </a:cubicBezTo>
                <a:cubicBezTo>
                  <a:pt x="922610" y="3326073"/>
                  <a:pt x="946162" y="3342894"/>
                  <a:pt x="971395" y="3356351"/>
                </a:cubicBezTo>
                <a:cubicBezTo>
                  <a:pt x="978124" y="3359715"/>
                  <a:pt x="983170" y="3363079"/>
                  <a:pt x="989899" y="3366443"/>
                </a:cubicBezTo>
                <a:cubicBezTo>
                  <a:pt x="996628" y="3369807"/>
                  <a:pt x="1003357" y="3373171"/>
                  <a:pt x="1008404" y="3376536"/>
                </a:cubicBezTo>
                <a:cubicBezTo>
                  <a:pt x="1021861" y="3383264"/>
                  <a:pt x="1035319" y="3389992"/>
                  <a:pt x="1047095" y="3396720"/>
                </a:cubicBezTo>
                <a:cubicBezTo>
                  <a:pt x="1047095" y="3396720"/>
                  <a:pt x="1047095" y="3396720"/>
                  <a:pt x="1057188" y="3401767"/>
                </a:cubicBezTo>
                <a:cubicBezTo>
                  <a:pt x="1057188" y="3401767"/>
                  <a:pt x="1057188" y="3401767"/>
                  <a:pt x="1067281" y="3406813"/>
                </a:cubicBezTo>
                <a:cubicBezTo>
                  <a:pt x="1074010" y="3410177"/>
                  <a:pt x="1080739" y="3413541"/>
                  <a:pt x="1087468" y="3416905"/>
                </a:cubicBezTo>
                <a:cubicBezTo>
                  <a:pt x="1100926" y="3423634"/>
                  <a:pt x="1114384" y="3430362"/>
                  <a:pt x="1127841" y="3435408"/>
                </a:cubicBezTo>
                <a:lnTo>
                  <a:pt x="1162169" y="3451141"/>
                </a:lnTo>
                <a:lnTo>
                  <a:pt x="1148760" y="3584157"/>
                </a:lnTo>
                <a:cubicBezTo>
                  <a:pt x="1148760" y="3629845"/>
                  <a:pt x="1153390" y="3674452"/>
                  <a:pt x="1162206" y="3717534"/>
                </a:cubicBezTo>
                <a:lnTo>
                  <a:pt x="1165749" y="3728949"/>
                </a:lnTo>
                <a:lnTo>
                  <a:pt x="1142981" y="3721361"/>
                </a:lnTo>
                <a:cubicBezTo>
                  <a:pt x="1134570" y="3717997"/>
                  <a:pt x="1126159" y="3714632"/>
                  <a:pt x="1117748" y="3711268"/>
                </a:cubicBezTo>
                <a:cubicBezTo>
                  <a:pt x="1102608" y="3706222"/>
                  <a:pt x="1085786" y="3699494"/>
                  <a:pt x="1068964" y="3692766"/>
                </a:cubicBezTo>
                <a:cubicBezTo>
                  <a:pt x="1053824" y="3686037"/>
                  <a:pt x="1038684" y="3679309"/>
                  <a:pt x="1021861" y="3672581"/>
                </a:cubicBezTo>
                <a:cubicBezTo>
                  <a:pt x="1006721" y="3665852"/>
                  <a:pt x="991582" y="3657442"/>
                  <a:pt x="974759" y="3650714"/>
                </a:cubicBezTo>
                <a:cubicBezTo>
                  <a:pt x="968030" y="3647350"/>
                  <a:pt x="959619" y="3643985"/>
                  <a:pt x="952890" y="3638939"/>
                </a:cubicBezTo>
                <a:cubicBezTo>
                  <a:pt x="952890" y="3638939"/>
                  <a:pt x="952890" y="3638939"/>
                  <a:pt x="941115" y="3633893"/>
                </a:cubicBezTo>
                <a:cubicBezTo>
                  <a:pt x="941115" y="3633893"/>
                  <a:pt x="941115" y="3633893"/>
                  <a:pt x="929339" y="3628847"/>
                </a:cubicBezTo>
                <a:cubicBezTo>
                  <a:pt x="915882" y="3620436"/>
                  <a:pt x="900742" y="3612026"/>
                  <a:pt x="885602" y="3605298"/>
                </a:cubicBezTo>
                <a:cubicBezTo>
                  <a:pt x="878873" y="3601934"/>
                  <a:pt x="870462" y="3596887"/>
                  <a:pt x="863733" y="3593523"/>
                </a:cubicBezTo>
                <a:cubicBezTo>
                  <a:pt x="857004" y="3588477"/>
                  <a:pt x="848593" y="3585113"/>
                  <a:pt x="841864" y="3580067"/>
                </a:cubicBezTo>
                <a:cubicBezTo>
                  <a:pt x="813266" y="3564928"/>
                  <a:pt x="786350" y="3546425"/>
                  <a:pt x="759435" y="3529604"/>
                </a:cubicBezTo>
                <a:cubicBezTo>
                  <a:pt x="759435" y="3529604"/>
                  <a:pt x="759435" y="3529604"/>
                  <a:pt x="749342" y="3522876"/>
                </a:cubicBezTo>
                <a:cubicBezTo>
                  <a:pt x="749342" y="3522876"/>
                  <a:pt x="749342" y="3522876"/>
                  <a:pt x="739248" y="3516148"/>
                </a:cubicBezTo>
                <a:cubicBezTo>
                  <a:pt x="732519" y="3512784"/>
                  <a:pt x="725790" y="3507737"/>
                  <a:pt x="719062" y="3502691"/>
                </a:cubicBezTo>
                <a:cubicBezTo>
                  <a:pt x="705604" y="3494281"/>
                  <a:pt x="692146" y="3485870"/>
                  <a:pt x="680370" y="3477460"/>
                </a:cubicBezTo>
                <a:cubicBezTo>
                  <a:pt x="577755" y="3403449"/>
                  <a:pt x="488597" y="3324391"/>
                  <a:pt x="411215" y="3245334"/>
                </a:cubicBezTo>
                <a:cubicBezTo>
                  <a:pt x="391028" y="3225149"/>
                  <a:pt x="372524" y="3204964"/>
                  <a:pt x="354020" y="3184779"/>
                </a:cubicBezTo>
                <a:cubicBezTo>
                  <a:pt x="348973" y="3179733"/>
                  <a:pt x="345608" y="3174687"/>
                  <a:pt x="340562" y="3169640"/>
                </a:cubicBezTo>
                <a:cubicBezTo>
                  <a:pt x="338880" y="3166276"/>
                  <a:pt x="337197" y="3164594"/>
                  <a:pt x="335515" y="3162912"/>
                </a:cubicBezTo>
                <a:cubicBezTo>
                  <a:pt x="330468" y="3157866"/>
                  <a:pt x="327104" y="3154502"/>
                  <a:pt x="325422" y="3151138"/>
                </a:cubicBezTo>
                <a:cubicBezTo>
                  <a:pt x="318693" y="3144409"/>
                  <a:pt x="313646" y="3139363"/>
                  <a:pt x="310282" y="3135999"/>
                </a:cubicBezTo>
                <a:cubicBezTo>
                  <a:pt x="308600" y="3130953"/>
                  <a:pt x="306917" y="3129271"/>
                  <a:pt x="306917" y="3129271"/>
                </a:cubicBezTo>
                <a:cubicBezTo>
                  <a:pt x="306917" y="3129271"/>
                  <a:pt x="306917" y="3129271"/>
                  <a:pt x="130284" y="3275611"/>
                </a:cubicBezTo>
                <a:cubicBezTo>
                  <a:pt x="64678" y="3009843"/>
                  <a:pt x="56266" y="2747440"/>
                  <a:pt x="96640" y="2513632"/>
                </a:cubicBezTo>
                <a:close/>
                <a:moveTo>
                  <a:pt x="3453144" y="2413611"/>
                </a:moveTo>
                <a:lnTo>
                  <a:pt x="3471622" y="2419347"/>
                </a:lnTo>
                <a:cubicBezTo>
                  <a:pt x="3514704" y="2428163"/>
                  <a:pt x="3559310" y="2432792"/>
                  <a:pt x="3604998" y="2432792"/>
                </a:cubicBezTo>
                <a:lnTo>
                  <a:pt x="3721860" y="2421012"/>
                </a:lnTo>
                <a:lnTo>
                  <a:pt x="3715098" y="2442984"/>
                </a:lnTo>
                <a:cubicBezTo>
                  <a:pt x="3713416" y="2453077"/>
                  <a:pt x="3710051" y="2464851"/>
                  <a:pt x="3705005" y="2474944"/>
                </a:cubicBezTo>
                <a:cubicBezTo>
                  <a:pt x="3705005" y="2474944"/>
                  <a:pt x="3705005" y="2474944"/>
                  <a:pt x="3694911" y="2506903"/>
                </a:cubicBezTo>
                <a:cubicBezTo>
                  <a:pt x="3694911" y="2506903"/>
                  <a:pt x="3694911" y="2506903"/>
                  <a:pt x="3683136" y="2540545"/>
                </a:cubicBezTo>
                <a:cubicBezTo>
                  <a:pt x="3681453" y="2545591"/>
                  <a:pt x="3679771" y="2550637"/>
                  <a:pt x="3678089" y="2555683"/>
                </a:cubicBezTo>
                <a:cubicBezTo>
                  <a:pt x="3678089" y="2555683"/>
                  <a:pt x="3678089" y="2555683"/>
                  <a:pt x="3671360" y="2572504"/>
                </a:cubicBezTo>
                <a:cubicBezTo>
                  <a:pt x="3662949" y="2592689"/>
                  <a:pt x="3654538" y="2614556"/>
                  <a:pt x="3646127" y="2634741"/>
                </a:cubicBezTo>
                <a:cubicBezTo>
                  <a:pt x="3637716" y="2656608"/>
                  <a:pt x="3627622" y="2676793"/>
                  <a:pt x="3619211" y="2696978"/>
                </a:cubicBezTo>
                <a:cubicBezTo>
                  <a:pt x="3614165" y="2707070"/>
                  <a:pt x="3609118" y="2717163"/>
                  <a:pt x="3604071" y="2727255"/>
                </a:cubicBezTo>
                <a:cubicBezTo>
                  <a:pt x="3604071" y="2727255"/>
                  <a:pt x="3604071" y="2727255"/>
                  <a:pt x="3588931" y="2757532"/>
                </a:cubicBezTo>
                <a:cubicBezTo>
                  <a:pt x="3588931" y="2757532"/>
                  <a:pt x="3588931" y="2757532"/>
                  <a:pt x="3573791" y="2787810"/>
                </a:cubicBezTo>
                <a:cubicBezTo>
                  <a:pt x="3568745" y="2797902"/>
                  <a:pt x="3563698" y="2807995"/>
                  <a:pt x="3556969" y="2818087"/>
                </a:cubicBezTo>
                <a:cubicBezTo>
                  <a:pt x="3546876" y="2838272"/>
                  <a:pt x="3535100" y="2856775"/>
                  <a:pt x="3523325" y="2876960"/>
                </a:cubicBezTo>
                <a:cubicBezTo>
                  <a:pt x="3523325" y="2876960"/>
                  <a:pt x="3523325" y="2876960"/>
                  <a:pt x="3514913" y="2892098"/>
                </a:cubicBezTo>
                <a:cubicBezTo>
                  <a:pt x="3514913" y="2892098"/>
                  <a:pt x="3514913" y="2892098"/>
                  <a:pt x="3506502" y="2905555"/>
                </a:cubicBezTo>
                <a:cubicBezTo>
                  <a:pt x="3506502" y="2905555"/>
                  <a:pt x="3506502" y="2905555"/>
                  <a:pt x="3487998" y="2934150"/>
                </a:cubicBezTo>
                <a:cubicBezTo>
                  <a:pt x="3464447" y="2972838"/>
                  <a:pt x="3437531" y="3008161"/>
                  <a:pt x="3412298" y="3045167"/>
                </a:cubicBezTo>
                <a:cubicBezTo>
                  <a:pt x="3398840" y="3061988"/>
                  <a:pt x="3385382" y="3080491"/>
                  <a:pt x="3370242" y="3097311"/>
                </a:cubicBezTo>
                <a:cubicBezTo>
                  <a:pt x="3370242" y="3097311"/>
                  <a:pt x="3370242" y="3097311"/>
                  <a:pt x="3350056" y="3124224"/>
                </a:cubicBezTo>
                <a:cubicBezTo>
                  <a:pt x="3350056" y="3124224"/>
                  <a:pt x="3350056" y="3124224"/>
                  <a:pt x="3328187" y="3149456"/>
                </a:cubicBezTo>
                <a:cubicBezTo>
                  <a:pt x="3313047" y="3166276"/>
                  <a:pt x="3299589" y="3183097"/>
                  <a:pt x="3284449" y="3199918"/>
                </a:cubicBezTo>
                <a:cubicBezTo>
                  <a:pt x="3269309" y="3215056"/>
                  <a:pt x="3254169" y="3231877"/>
                  <a:pt x="3239029" y="3247016"/>
                </a:cubicBezTo>
                <a:cubicBezTo>
                  <a:pt x="3223889" y="3263837"/>
                  <a:pt x="3207067" y="3278975"/>
                  <a:pt x="3191927" y="3294114"/>
                </a:cubicBezTo>
                <a:cubicBezTo>
                  <a:pt x="3191927" y="3294114"/>
                  <a:pt x="3191927" y="3294114"/>
                  <a:pt x="3168376" y="3315981"/>
                </a:cubicBezTo>
                <a:cubicBezTo>
                  <a:pt x="3168376" y="3315981"/>
                  <a:pt x="3168376" y="3315981"/>
                  <a:pt x="3156600" y="3327755"/>
                </a:cubicBezTo>
                <a:cubicBezTo>
                  <a:pt x="3151554" y="3331120"/>
                  <a:pt x="3148189" y="3334484"/>
                  <a:pt x="3143143" y="3339530"/>
                </a:cubicBezTo>
                <a:cubicBezTo>
                  <a:pt x="3126320" y="3352987"/>
                  <a:pt x="3111180" y="3368125"/>
                  <a:pt x="3094358" y="3381582"/>
                </a:cubicBezTo>
                <a:cubicBezTo>
                  <a:pt x="3089311" y="3384946"/>
                  <a:pt x="3085947" y="3389992"/>
                  <a:pt x="3080900" y="3393356"/>
                </a:cubicBezTo>
                <a:cubicBezTo>
                  <a:pt x="3080900" y="3393356"/>
                  <a:pt x="3080900" y="3393356"/>
                  <a:pt x="3069125" y="3403449"/>
                </a:cubicBezTo>
                <a:cubicBezTo>
                  <a:pt x="3069125" y="3403449"/>
                  <a:pt x="3069125" y="3403449"/>
                  <a:pt x="3042209" y="3423634"/>
                </a:cubicBezTo>
                <a:cubicBezTo>
                  <a:pt x="3008565" y="3450547"/>
                  <a:pt x="2973238" y="3475778"/>
                  <a:pt x="2937912" y="3501009"/>
                </a:cubicBezTo>
                <a:cubicBezTo>
                  <a:pt x="2929500" y="3506055"/>
                  <a:pt x="2919407" y="3512784"/>
                  <a:pt x="2910996" y="3517830"/>
                </a:cubicBezTo>
                <a:cubicBezTo>
                  <a:pt x="2900903" y="3524558"/>
                  <a:pt x="2892492" y="3529604"/>
                  <a:pt x="2884080" y="3536333"/>
                </a:cubicBezTo>
                <a:cubicBezTo>
                  <a:pt x="2873987" y="3541379"/>
                  <a:pt x="2865576" y="3548107"/>
                  <a:pt x="2855483" y="3553153"/>
                </a:cubicBezTo>
                <a:cubicBezTo>
                  <a:pt x="2847072" y="3559882"/>
                  <a:pt x="2836978" y="3563246"/>
                  <a:pt x="2828567" y="3569974"/>
                </a:cubicBezTo>
                <a:cubicBezTo>
                  <a:pt x="2810063" y="3580067"/>
                  <a:pt x="2791558" y="3590159"/>
                  <a:pt x="2773054" y="3601934"/>
                </a:cubicBezTo>
                <a:cubicBezTo>
                  <a:pt x="2754549" y="3612026"/>
                  <a:pt x="2734363" y="3620436"/>
                  <a:pt x="2715858" y="3630529"/>
                </a:cubicBezTo>
                <a:cubicBezTo>
                  <a:pt x="2705765" y="3635575"/>
                  <a:pt x="2697354" y="3640621"/>
                  <a:pt x="2687261" y="3645667"/>
                </a:cubicBezTo>
                <a:cubicBezTo>
                  <a:pt x="2677167" y="3650714"/>
                  <a:pt x="2668756" y="3654078"/>
                  <a:pt x="2658663" y="3659124"/>
                </a:cubicBezTo>
                <a:cubicBezTo>
                  <a:pt x="2638476" y="3667534"/>
                  <a:pt x="2619972" y="3675945"/>
                  <a:pt x="2599785" y="3684355"/>
                </a:cubicBezTo>
                <a:cubicBezTo>
                  <a:pt x="2561094" y="3700335"/>
                  <a:pt x="2521982" y="3715895"/>
                  <a:pt x="2482660" y="3730192"/>
                </a:cubicBezTo>
                <a:lnTo>
                  <a:pt x="2451905" y="3740133"/>
                </a:lnTo>
                <a:lnTo>
                  <a:pt x="2458921" y="3717534"/>
                </a:lnTo>
                <a:cubicBezTo>
                  <a:pt x="2467736" y="3674452"/>
                  <a:pt x="2472366" y="3629845"/>
                  <a:pt x="2472366" y="3584157"/>
                </a:cubicBezTo>
                <a:lnTo>
                  <a:pt x="2460065" y="3462137"/>
                </a:lnTo>
                <a:lnTo>
                  <a:pt x="2498852" y="3447183"/>
                </a:lnTo>
                <a:cubicBezTo>
                  <a:pt x="2515674" y="3438772"/>
                  <a:pt x="2532496" y="3432044"/>
                  <a:pt x="2549318" y="3423634"/>
                </a:cubicBezTo>
                <a:cubicBezTo>
                  <a:pt x="2557730" y="3420270"/>
                  <a:pt x="2566141" y="3416905"/>
                  <a:pt x="2574552" y="3411859"/>
                </a:cubicBezTo>
                <a:cubicBezTo>
                  <a:pt x="2582963" y="3408495"/>
                  <a:pt x="2591374" y="3403449"/>
                  <a:pt x="2598103" y="3400085"/>
                </a:cubicBezTo>
                <a:cubicBezTo>
                  <a:pt x="2614925" y="3391674"/>
                  <a:pt x="2631747" y="3383264"/>
                  <a:pt x="2648569" y="3374854"/>
                </a:cubicBezTo>
                <a:cubicBezTo>
                  <a:pt x="2663709" y="3364761"/>
                  <a:pt x="2680532" y="3356351"/>
                  <a:pt x="2697354" y="3346258"/>
                </a:cubicBezTo>
                <a:cubicBezTo>
                  <a:pt x="2704083" y="3341212"/>
                  <a:pt x="2712494" y="3337848"/>
                  <a:pt x="2720905" y="3332802"/>
                </a:cubicBezTo>
                <a:cubicBezTo>
                  <a:pt x="2720905" y="3332802"/>
                  <a:pt x="2720905" y="3332802"/>
                  <a:pt x="2744456" y="3317663"/>
                </a:cubicBezTo>
                <a:cubicBezTo>
                  <a:pt x="2744456" y="3317663"/>
                  <a:pt x="2744456" y="3317663"/>
                  <a:pt x="2768007" y="3302524"/>
                </a:cubicBezTo>
                <a:cubicBezTo>
                  <a:pt x="2776418" y="3295796"/>
                  <a:pt x="2784829" y="3292432"/>
                  <a:pt x="2791558" y="3285704"/>
                </a:cubicBezTo>
                <a:cubicBezTo>
                  <a:pt x="2821838" y="3263837"/>
                  <a:pt x="2853800" y="3243652"/>
                  <a:pt x="2882398" y="3218421"/>
                </a:cubicBezTo>
                <a:cubicBezTo>
                  <a:pt x="2882398" y="3218421"/>
                  <a:pt x="2882398" y="3218421"/>
                  <a:pt x="2905949" y="3201600"/>
                </a:cubicBezTo>
                <a:cubicBezTo>
                  <a:pt x="2905949" y="3201600"/>
                  <a:pt x="2905949" y="3201600"/>
                  <a:pt x="2916043" y="3193190"/>
                </a:cubicBezTo>
                <a:cubicBezTo>
                  <a:pt x="2919407" y="3189825"/>
                  <a:pt x="2924454" y="3186461"/>
                  <a:pt x="2927818" y="3183097"/>
                </a:cubicBezTo>
                <a:cubicBezTo>
                  <a:pt x="2941276" y="3171323"/>
                  <a:pt x="2956416" y="3157866"/>
                  <a:pt x="2969874" y="3146091"/>
                </a:cubicBezTo>
                <a:cubicBezTo>
                  <a:pt x="2974920" y="3142727"/>
                  <a:pt x="2978285" y="3139363"/>
                  <a:pt x="2981649" y="3135999"/>
                </a:cubicBezTo>
                <a:cubicBezTo>
                  <a:pt x="2981649" y="3135999"/>
                  <a:pt x="2981649" y="3135999"/>
                  <a:pt x="2991743" y="3125907"/>
                </a:cubicBezTo>
                <a:cubicBezTo>
                  <a:pt x="2991743" y="3125907"/>
                  <a:pt x="2991743" y="3125907"/>
                  <a:pt x="3011929" y="3107404"/>
                </a:cubicBezTo>
                <a:cubicBezTo>
                  <a:pt x="3027069" y="3093947"/>
                  <a:pt x="3040527" y="3080491"/>
                  <a:pt x="3053985" y="3067034"/>
                </a:cubicBezTo>
                <a:cubicBezTo>
                  <a:pt x="3067443" y="3051895"/>
                  <a:pt x="3079218" y="3038439"/>
                  <a:pt x="3092676" y="3024982"/>
                </a:cubicBezTo>
                <a:cubicBezTo>
                  <a:pt x="3106134" y="3009843"/>
                  <a:pt x="3117909" y="2994705"/>
                  <a:pt x="3131367" y="2981248"/>
                </a:cubicBezTo>
                <a:cubicBezTo>
                  <a:pt x="3131367" y="2981248"/>
                  <a:pt x="3131367" y="2981248"/>
                  <a:pt x="3149871" y="2959381"/>
                </a:cubicBezTo>
                <a:cubicBezTo>
                  <a:pt x="3149871" y="2959381"/>
                  <a:pt x="3149871" y="2959381"/>
                  <a:pt x="3168376" y="2935832"/>
                </a:cubicBezTo>
                <a:cubicBezTo>
                  <a:pt x="3180151" y="2920694"/>
                  <a:pt x="3191927" y="2905555"/>
                  <a:pt x="3203703" y="2890416"/>
                </a:cubicBezTo>
                <a:cubicBezTo>
                  <a:pt x="3227254" y="2858457"/>
                  <a:pt x="3249123" y="2826497"/>
                  <a:pt x="3270991" y="2794538"/>
                </a:cubicBezTo>
                <a:cubicBezTo>
                  <a:pt x="3270991" y="2794538"/>
                  <a:pt x="3270991" y="2794538"/>
                  <a:pt x="3286131" y="2769307"/>
                </a:cubicBezTo>
                <a:cubicBezTo>
                  <a:pt x="3286131" y="2769307"/>
                  <a:pt x="3286131" y="2769307"/>
                  <a:pt x="3294542" y="2757532"/>
                </a:cubicBezTo>
                <a:cubicBezTo>
                  <a:pt x="3294542" y="2757532"/>
                  <a:pt x="3294542" y="2757532"/>
                  <a:pt x="3301271" y="2744076"/>
                </a:cubicBezTo>
                <a:cubicBezTo>
                  <a:pt x="3311365" y="2727255"/>
                  <a:pt x="3321458" y="2710434"/>
                  <a:pt x="3329869" y="2693614"/>
                </a:cubicBezTo>
                <a:cubicBezTo>
                  <a:pt x="3334916" y="2685203"/>
                  <a:pt x="3339962" y="2676793"/>
                  <a:pt x="3345009" y="2666700"/>
                </a:cubicBezTo>
                <a:cubicBezTo>
                  <a:pt x="3345009" y="2666700"/>
                  <a:pt x="3345009" y="2666700"/>
                  <a:pt x="3358467" y="2641469"/>
                </a:cubicBezTo>
                <a:cubicBezTo>
                  <a:pt x="3358467" y="2641469"/>
                  <a:pt x="3358467" y="2641469"/>
                  <a:pt x="3371925" y="2614556"/>
                </a:cubicBezTo>
                <a:cubicBezTo>
                  <a:pt x="3375289" y="2606146"/>
                  <a:pt x="3378654" y="2597735"/>
                  <a:pt x="3383700" y="2587643"/>
                </a:cubicBezTo>
                <a:cubicBezTo>
                  <a:pt x="3392111" y="2570822"/>
                  <a:pt x="3398840" y="2552319"/>
                  <a:pt x="3407251" y="2533816"/>
                </a:cubicBezTo>
                <a:cubicBezTo>
                  <a:pt x="3415662" y="2515314"/>
                  <a:pt x="3422391" y="2498493"/>
                  <a:pt x="3429120" y="2479990"/>
                </a:cubicBezTo>
                <a:cubicBezTo>
                  <a:pt x="3429120" y="2479990"/>
                  <a:pt x="3429120" y="2479990"/>
                  <a:pt x="3434167" y="2464851"/>
                </a:cubicBezTo>
                <a:cubicBezTo>
                  <a:pt x="3437531" y="2461487"/>
                  <a:pt x="3439214" y="2456441"/>
                  <a:pt x="3439214" y="2451395"/>
                </a:cubicBezTo>
                <a:cubicBezTo>
                  <a:pt x="3439214" y="2451395"/>
                  <a:pt x="3439214" y="2451395"/>
                  <a:pt x="3449307" y="2424482"/>
                </a:cubicBezTo>
                <a:cubicBezTo>
                  <a:pt x="3449307" y="2424482"/>
                  <a:pt x="3449307" y="2424482"/>
                  <a:pt x="3450569" y="2420908"/>
                </a:cubicBezTo>
                <a:lnTo>
                  <a:pt x="3453144" y="2413611"/>
                </a:lnTo>
                <a:close/>
                <a:moveTo>
                  <a:pt x="1153270" y="11179"/>
                </a:moveTo>
                <a:lnTo>
                  <a:pt x="1148761" y="55902"/>
                </a:lnTo>
                <a:cubicBezTo>
                  <a:pt x="1148761" y="101590"/>
                  <a:pt x="1153391" y="146197"/>
                  <a:pt x="1162207" y="189279"/>
                </a:cubicBezTo>
                <a:lnTo>
                  <a:pt x="1188678" y="274555"/>
                </a:lnTo>
                <a:lnTo>
                  <a:pt x="1174944" y="279837"/>
                </a:lnTo>
                <a:cubicBezTo>
                  <a:pt x="1159804" y="286565"/>
                  <a:pt x="1146346" y="291612"/>
                  <a:pt x="1131206" y="298340"/>
                </a:cubicBezTo>
                <a:cubicBezTo>
                  <a:pt x="1117748" y="305068"/>
                  <a:pt x="1104290" y="311797"/>
                  <a:pt x="1089150" y="318525"/>
                </a:cubicBezTo>
                <a:cubicBezTo>
                  <a:pt x="1075693" y="323571"/>
                  <a:pt x="1062235" y="330299"/>
                  <a:pt x="1048777" y="338710"/>
                </a:cubicBezTo>
                <a:cubicBezTo>
                  <a:pt x="1021861" y="352166"/>
                  <a:pt x="994946" y="365623"/>
                  <a:pt x="968030" y="380762"/>
                </a:cubicBezTo>
                <a:cubicBezTo>
                  <a:pt x="865415" y="441316"/>
                  <a:pt x="772893" y="508599"/>
                  <a:pt x="690464" y="580928"/>
                </a:cubicBezTo>
                <a:cubicBezTo>
                  <a:pt x="609717" y="653258"/>
                  <a:pt x="539064" y="728951"/>
                  <a:pt x="478504" y="804644"/>
                </a:cubicBezTo>
                <a:cubicBezTo>
                  <a:pt x="417944" y="882020"/>
                  <a:pt x="369160" y="957713"/>
                  <a:pt x="327104" y="1031724"/>
                </a:cubicBezTo>
                <a:cubicBezTo>
                  <a:pt x="306917" y="1067048"/>
                  <a:pt x="290095" y="1104054"/>
                  <a:pt x="271591" y="1137695"/>
                </a:cubicBezTo>
                <a:lnTo>
                  <a:pt x="268209" y="1145947"/>
                </a:lnTo>
                <a:lnTo>
                  <a:pt x="193097" y="1122631"/>
                </a:lnTo>
                <a:cubicBezTo>
                  <a:pt x="150015" y="1113815"/>
                  <a:pt x="105408" y="1109185"/>
                  <a:pt x="59720" y="1109185"/>
                </a:cubicBezTo>
                <a:lnTo>
                  <a:pt x="0" y="1115205"/>
                </a:lnTo>
                <a:lnTo>
                  <a:pt x="37762" y="1028360"/>
                </a:lnTo>
                <a:cubicBezTo>
                  <a:pt x="57949" y="987990"/>
                  <a:pt x="76453" y="945939"/>
                  <a:pt x="101686" y="903887"/>
                </a:cubicBezTo>
                <a:cubicBezTo>
                  <a:pt x="148789" y="819783"/>
                  <a:pt x="205984" y="732315"/>
                  <a:pt x="274955" y="644847"/>
                </a:cubicBezTo>
                <a:cubicBezTo>
                  <a:pt x="343926" y="557379"/>
                  <a:pt x="424673" y="469912"/>
                  <a:pt x="518877" y="387490"/>
                </a:cubicBezTo>
                <a:cubicBezTo>
                  <a:pt x="613082" y="303386"/>
                  <a:pt x="720744" y="226011"/>
                  <a:pt x="838499" y="157046"/>
                </a:cubicBezTo>
                <a:cubicBezTo>
                  <a:pt x="868779" y="138543"/>
                  <a:pt x="899059" y="123404"/>
                  <a:pt x="931022" y="106584"/>
                </a:cubicBezTo>
                <a:cubicBezTo>
                  <a:pt x="946162" y="98173"/>
                  <a:pt x="962984" y="91445"/>
                  <a:pt x="978124" y="83035"/>
                </a:cubicBezTo>
                <a:cubicBezTo>
                  <a:pt x="994946" y="76306"/>
                  <a:pt x="1010086" y="67896"/>
                  <a:pt x="1026908" y="61167"/>
                </a:cubicBezTo>
                <a:cubicBezTo>
                  <a:pt x="1043730" y="54439"/>
                  <a:pt x="1058870" y="47711"/>
                  <a:pt x="1075693" y="40983"/>
                </a:cubicBezTo>
                <a:cubicBezTo>
                  <a:pt x="1092515" y="34254"/>
                  <a:pt x="1109337" y="25844"/>
                  <a:pt x="1126159" y="20798"/>
                </a:cubicBezTo>
                <a:lnTo>
                  <a:pt x="1153270" y="11179"/>
                </a:lnTo>
                <a:close/>
                <a:moveTo>
                  <a:pt x="2466732" y="0"/>
                </a:moveTo>
                <a:lnTo>
                  <a:pt x="2468572" y="613"/>
                </a:lnTo>
                <a:cubicBezTo>
                  <a:pt x="2478665" y="3977"/>
                  <a:pt x="2488758" y="7341"/>
                  <a:pt x="2498852" y="10705"/>
                </a:cubicBezTo>
                <a:cubicBezTo>
                  <a:pt x="2503898" y="12387"/>
                  <a:pt x="2507263" y="14069"/>
                  <a:pt x="2512310" y="15752"/>
                </a:cubicBezTo>
                <a:cubicBezTo>
                  <a:pt x="2512310" y="15752"/>
                  <a:pt x="2512310" y="15752"/>
                  <a:pt x="2527450" y="20798"/>
                </a:cubicBezTo>
                <a:cubicBezTo>
                  <a:pt x="2547636" y="29208"/>
                  <a:pt x="2567823" y="37618"/>
                  <a:pt x="2588010" y="44347"/>
                </a:cubicBezTo>
                <a:cubicBezTo>
                  <a:pt x="2588010" y="44347"/>
                  <a:pt x="2588010" y="44347"/>
                  <a:pt x="2594738" y="47711"/>
                </a:cubicBezTo>
                <a:cubicBezTo>
                  <a:pt x="2594738" y="47711"/>
                  <a:pt x="2594738" y="47711"/>
                  <a:pt x="2601467" y="51075"/>
                </a:cubicBezTo>
                <a:cubicBezTo>
                  <a:pt x="2601467" y="51075"/>
                  <a:pt x="2601467" y="51075"/>
                  <a:pt x="2616607" y="57803"/>
                </a:cubicBezTo>
                <a:cubicBezTo>
                  <a:pt x="2626701" y="62850"/>
                  <a:pt x="2636794" y="66214"/>
                  <a:pt x="2646887" y="71260"/>
                </a:cubicBezTo>
                <a:cubicBezTo>
                  <a:pt x="2655298" y="76306"/>
                  <a:pt x="2665392" y="79670"/>
                  <a:pt x="2675485" y="84717"/>
                </a:cubicBezTo>
                <a:cubicBezTo>
                  <a:pt x="2680532" y="86399"/>
                  <a:pt x="2685578" y="89763"/>
                  <a:pt x="2690625" y="91445"/>
                </a:cubicBezTo>
                <a:cubicBezTo>
                  <a:pt x="2690625" y="91445"/>
                  <a:pt x="2690625" y="91445"/>
                  <a:pt x="2704083" y="98173"/>
                </a:cubicBezTo>
                <a:cubicBezTo>
                  <a:pt x="2724269" y="108266"/>
                  <a:pt x="2742774" y="118358"/>
                  <a:pt x="2762961" y="128451"/>
                </a:cubicBezTo>
                <a:cubicBezTo>
                  <a:pt x="2781465" y="138543"/>
                  <a:pt x="2799969" y="150317"/>
                  <a:pt x="2818474" y="160410"/>
                </a:cubicBezTo>
                <a:cubicBezTo>
                  <a:pt x="2818474" y="160410"/>
                  <a:pt x="2818474" y="160410"/>
                  <a:pt x="2847072" y="177231"/>
                </a:cubicBezTo>
                <a:cubicBezTo>
                  <a:pt x="2857165" y="182277"/>
                  <a:pt x="2865576" y="189005"/>
                  <a:pt x="2873987" y="194051"/>
                </a:cubicBezTo>
                <a:cubicBezTo>
                  <a:pt x="2892492" y="205826"/>
                  <a:pt x="2910996" y="217600"/>
                  <a:pt x="2929500" y="229375"/>
                </a:cubicBezTo>
                <a:cubicBezTo>
                  <a:pt x="2948005" y="242832"/>
                  <a:pt x="2966509" y="254606"/>
                  <a:pt x="2983332" y="268063"/>
                </a:cubicBezTo>
                <a:cubicBezTo>
                  <a:pt x="2991743" y="274791"/>
                  <a:pt x="3001836" y="279837"/>
                  <a:pt x="3010247" y="286565"/>
                </a:cubicBezTo>
                <a:cubicBezTo>
                  <a:pt x="3010247" y="286565"/>
                  <a:pt x="3010247" y="286565"/>
                  <a:pt x="3037163" y="306750"/>
                </a:cubicBezTo>
                <a:cubicBezTo>
                  <a:pt x="3037163" y="306750"/>
                  <a:pt x="3037163" y="306750"/>
                  <a:pt x="3062396" y="328617"/>
                </a:cubicBezTo>
                <a:cubicBezTo>
                  <a:pt x="3062396" y="328617"/>
                  <a:pt x="3062396" y="328617"/>
                  <a:pt x="3075854" y="338710"/>
                </a:cubicBezTo>
                <a:cubicBezTo>
                  <a:pt x="3079218" y="342074"/>
                  <a:pt x="3084265" y="345438"/>
                  <a:pt x="3087629" y="348802"/>
                </a:cubicBezTo>
                <a:cubicBezTo>
                  <a:pt x="3121274" y="377397"/>
                  <a:pt x="3154918" y="405993"/>
                  <a:pt x="3186880" y="437952"/>
                </a:cubicBezTo>
                <a:cubicBezTo>
                  <a:pt x="3186880" y="437952"/>
                  <a:pt x="3186880" y="437952"/>
                  <a:pt x="3212114" y="459819"/>
                </a:cubicBezTo>
                <a:cubicBezTo>
                  <a:pt x="3212114" y="459819"/>
                  <a:pt x="3212114" y="459819"/>
                  <a:pt x="3223889" y="471594"/>
                </a:cubicBezTo>
                <a:cubicBezTo>
                  <a:pt x="3223889" y="471594"/>
                  <a:pt x="3223889" y="471594"/>
                  <a:pt x="3235665" y="483368"/>
                </a:cubicBezTo>
                <a:cubicBezTo>
                  <a:pt x="3250805" y="500189"/>
                  <a:pt x="3265945" y="517010"/>
                  <a:pt x="3281085" y="532148"/>
                </a:cubicBezTo>
                <a:cubicBezTo>
                  <a:pt x="3289496" y="540559"/>
                  <a:pt x="3296225" y="548969"/>
                  <a:pt x="3302954" y="557379"/>
                </a:cubicBezTo>
                <a:cubicBezTo>
                  <a:pt x="3302954" y="557379"/>
                  <a:pt x="3302954" y="557379"/>
                  <a:pt x="3324822" y="582611"/>
                </a:cubicBezTo>
                <a:cubicBezTo>
                  <a:pt x="3324822" y="582611"/>
                  <a:pt x="3324822" y="582611"/>
                  <a:pt x="3348374" y="607842"/>
                </a:cubicBezTo>
                <a:cubicBezTo>
                  <a:pt x="3355102" y="616252"/>
                  <a:pt x="3361831" y="626344"/>
                  <a:pt x="3368560" y="634755"/>
                </a:cubicBezTo>
                <a:cubicBezTo>
                  <a:pt x="3382018" y="651576"/>
                  <a:pt x="3397158" y="670078"/>
                  <a:pt x="3410616" y="688581"/>
                </a:cubicBezTo>
                <a:cubicBezTo>
                  <a:pt x="3422391" y="705402"/>
                  <a:pt x="3435849" y="723905"/>
                  <a:pt x="3449307" y="742408"/>
                </a:cubicBezTo>
                <a:cubicBezTo>
                  <a:pt x="3449307" y="742408"/>
                  <a:pt x="3449307" y="742408"/>
                  <a:pt x="3459400" y="755864"/>
                </a:cubicBezTo>
                <a:cubicBezTo>
                  <a:pt x="3459400" y="755864"/>
                  <a:pt x="3459400" y="755864"/>
                  <a:pt x="3464447" y="764275"/>
                </a:cubicBezTo>
                <a:cubicBezTo>
                  <a:pt x="3464447" y="764275"/>
                  <a:pt x="3464447" y="764275"/>
                  <a:pt x="3467811" y="771003"/>
                </a:cubicBezTo>
                <a:cubicBezTo>
                  <a:pt x="3467811" y="771003"/>
                  <a:pt x="3467811" y="771003"/>
                  <a:pt x="3486316" y="799598"/>
                </a:cubicBezTo>
                <a:cubicBezTo>
                  <a:pt x="3486316" y="799598"/>
                  <a:pt x="3486316" y="799598"/>
                  <a:pt x="3504820" y="828193"/>
                </a:cubicBezTo>
                <a:cubicBezTo>
                  <a:pt x="3504820" y="828193"/>
                  <a:pt x="3504820" y="828193"/>
                  <a:pt x="3514913" y="841650"/>
                </a:cubicBezTo>
                <a:cubicBezTo>
                  <a:pt x="3516596" y="846696"/>
                  <a:pt x="3519960" y="851742"/>
                  <a:pt x="3523325" y="856789"/>
                </a:cubicBezTo>
                <a:cubicBezTo>
                  <a:pt x="3533418" y="876974"/>
                  <a:pt x="3545193" y="895476"/>
                  <a:pt x="3556969" y="915661"/>
                </a:cubicBezTo>
                <a:cubicBezTo>
                  <a:pt x="3562016" y="925754"/>
                  <a:pt x="3567062" y="935846"/>
                  <a:pt x="3572109" y="945939"/>
                </a:cubicBezTo>
                <a:cubicBezTo>
                  <a:pt x="3572109" y="945939"/>
                  <a:pt x="3572109" y="945939"/>
                  <a:pt x="3588931" y="976216"/>
                </a:cubicBezTo>
                <a:cubicBezTo>
                  <a:pt x="3588931" y="976216"/>
                  <a:pt x="3588931" y="976216"/>
                  <a:pt x="3604071" y="1006493"/>
                </a:cubicBezTo>
                <a:cubicBezTo>
                  <a:pt x="3609118" y="1016586"/>
                  <a:pt x="3614165" y="1026678"/>
                  <a:pt x="3617529" y="1036771"/>
                </a:cubicBezTo>
                <a:cubicBezTo>
                  <a:pt x="3627622" y="1058638"/>
                  <a:pt x="3636033" y="1078822"/>
                  <a:pt x="3646127" y="1099007"/>
                </a:cubicBezTo>
                <a:lnTo>
                  <a:pt x="3652017" y="1113926"/>
                </a:lnTo>
                <a:lnTo>
                  <a:pt x="3604998" y="1109186"/>
                </a:lnTo>
                <a:cubicBezTo>
                  <a:pt x="3559310" y="1109186"/>
                  <a:pt x="3514704" y="1113816"/>
                  <a:pt x="3471622" y="1122632"/>
                </a:cubicBezTo>
                <a:lnTo>
                  <a:pt x="3385171" y="1149467"/>
                </a:lnTo>
                <a:lnTo>
                  <a:pt x="3383700" y="1146105"/>
                </a:lnTo>
                <a:cubicBezTo>
                  <a:pt x="3378654" y="1137695"/>
                  <a:pt x="3375289" y="1127603"/>
                  <a:pt x="3370242" y="1119192"/>
                </a:cubicBezTo>
                <a:cubicBezTo>
                  <a:pt x="3370242" y="1119192"/>
                  <a:pt x="3370242" y="1119192"/>
                  <a:pt x="3356785" y="1093961"/>
                </a:cubicBezTo>
                <a:cubicBezTo>
                  <a:pt x="3356785" y="1093961"/>
                  <a:pt x="3356785" y="1093961"/>
                  <a:pt x="3343327" y="1067048"/>
                </a:cubicBezTo>
                <a:cubicBezTo>
                  <a:pt x="3339962" y="1058638"/>
                  <a:pt x="3334916" y="1048545"/>
                  <a:pt x="3329869" y="1040135"/>
                </a:cubicBezTo>
                <a:cubicBezTo>
                  <a:pt x="3319776" y="1023314"/>
                  <a:pt x="3309682" y="1006493"/>
                  <a:pt x="3299589" y="989673"/>
                </a:cubicBezTo>
                <a:cubicBezTo>
                  <a:pt x="3297907" y="984626"/>
                  <a:pt x="3296225" y="981262"/>
                  <a:pt x="3292860" y="976216"/>
                </a:cubicBezTo>
                <a:cubicBezTo>
                  <a:pt x="3292860" y="976216"/>
                  <a:pt x="3292860" y="976216"/>
                  <a:pt x="3284449" y="964441"/>
                </a:cubicBezTo>
                <a:cubicBezTo>
                  <a:pt x="3284449" y="964441"/>
                  <a:pt x="3284449" y="964441"/>
                  <a:pt x="3269309" y="939210"/>
                </a:cubicBezTo>
                <a:cubicBezTo>
                  <a:pt x="3269309" y="939210"/>
                  <a:pt x="3269309" y="939210"/>
                  <a:pt x="3252487" y="915661"/>
                </a:cubicBezTo>
                <a:cubicBezTo>
                  <a:pt x="3252487" y="915661"/>
                  <a:pt x="3252487" y="915661"/>
                  <a:pt x="3249123" y="908933"/>
                </a:cubicBezTo>
                <a:cubicBezTo>
                  <a:pt x="3249123" y="908933"/>
                  <a:pt x="3249123" y="908933"/>
                  <a:pt x="3245758" y="902205"/>
                </a:cubicBezTo>
                <a:cubicBezTo>
                  <a:pt x="3245758" y="902205"/>
                  <a:pt x="3245758" y="902205"/>
                  <a:pt x="3235665" y="890430"/>
                </a:cubicBezTo>
                <a:cubicBezTo>
                  <a:pt x="3225571" y="875291"/>
                  <a:pt x="3213796" y="858471"/>
                  <a:pt x="3202020" y="843332"/>
                </a:cubicBezTo>
                <a:cubicBezTo>
                  <a:pt x="3190245" y="828193"/>
                  <a:pt x="3178469" y="811373"/>
                  <a:pt x="3166694" y="796234"/>
                </a:cubicBezTo>
                <a:cubicBezTo>
                  <a:pt x="3159965" y="789506"/>
                  <a:pt x="3154918" y="781095"/>
                  <a:pt x="3148189" y="774367"/>
                </a:cubicBezTo>
                <a:cubicBezTo>
                  <a:pt x="3148189" y="774367"/>
                  <a:pt x="3148189" y="774367"/>
                  <a:pt x="3128003" y="750818"/>
                </a:cubicBezTo>
                <a:cubicBezTo>
                  <a:pt x="3128003" y="750818"/>
                  <a:pt x="3128003" y="750818"/>
                  <a:pt x="3109498" y="728951"/>
                </a:cubicBezTo>
                <a:cubicBezTo>
                  <a:pt x="3102769" y="722223"/>
                  <a:pt x="3097723" y="715494"/>
                  <a:pt x="3090994" y="707084"/>
                </a:cubicBezTo>
                <a:cubicBezTo>
                  <a:pt x="3077536" y="693627"/>
                  <a:pt x="3064078" y="680171"/>
                  <a:pt x="3050620" y="665032"/>
                </a:cubicBezTo>
                <a:cubicBezTo>
                  <a:pt x="3050620" y="665032"/>
                  <a:pt x="3050620" y="665032"/>
                  <a:pt x="3040527" y="654940"/>
                </a:cubicBezTo>
                <a:cubicBezTo>
                  <a:pt x="3040527" y="654940"/>
                  <a:pt x="3040527" y="654940"/>
                  <a:pt x="3030434" y="644847"/>
                </a:cubicBezTo>
                <a:cubicBezTo>
                  <a:pt x="3030434" y="644847"/>
                  <a:pt x="3030434" y="644847"/>
                  <a:pt x="3008565" y="624662"/>
                </a:cubicBezTo>
                <a:cubicBezTo>
                  <a:pt x="2981649" y="597749"/>
                  <a:pt x="2951369" y="572518"/>
                  <a:pt x="2922772" y="547287"/>
                </a:cubicBezTo>
                <a:cubicBezTo>
                  <a:pt x="2919407" y="543923"/>
                  <a:pt x="2914360" y="542241"/>
                  <a:pt x="2910996" y="538877"/>
                </a:cubicBezTo>
                <a:cubicBezTo>
                  <a:pt x="2910996" y="538877"/>
                  <a:pt x="2910996" y="538877"/>
                  <a:pt x="2899220" y="530466"/>
                </a:cubicBezTo>
                <a:cubicBezTo>
                  <a:pt x="2899220" y="530466"/>
                  <a:pt x="2899220" y="530466"/>
                  <a:pt x="2877352" y="511963"/>
                </a:cubicBezTo>
                <a:cubicBezTo>
                  <a:pt x="2877352" y="511963"/>
                  <a:pt x="2877352" y="511963"/>
                  <a:pt x="2855483" y="495143"/>
                </a:cubicBezTo>
                <a:cubicBezTo>
                  <a:pt x="2847072" y="488414"/>
                  <a:pt x="2838661" y="483368"/>
                  <a:pt x="2831932" y="478322"/>
                </a:cubicBezTo>
                <a:cubicBezTo>
                  <a:pt x="2816792" y="466547"/>
                  <a:pt x="2799969" y="454773"/>
                  <a:pt x="2784829" y="444680"/>
                </a:cubicBezTo>
                <a:cubicBezTo>
                  <a:pt x="2769689" y="434588"/>
                  <a:pt x="2752867" y="424496"/>
                  <a:pt x="2737727" y="414403"/>
                </a:cubicBezTo>
                <a:cubicBezTo>
                  <a:pt x="2729316" y="409357"/>
                  <a:pt x="2720905" y="402629"/>
                  <a:pt x="2712494" y="399264"/>
                </a:cubicBezTo>
                <a:cubicBezTo>
                  <a:pt x="2712494" y="399264"/>
                  <a:pt x="2712494" y="399264"/>
                  <a:pt x="2688943" y="384126"/>
                </a:cubicBezTo>
                <a:cubicBezTo>
                  <a:pt x="2672121" y="375715"/>
                  <a:pt x="2655298" y="365623"/>
                  <a:pt x="2638476" y="357213"/>
                </a:cubicBezTo>
                <a:cubicBezTo>
                  <a:pt x="2623336" y="347120"/>
                  <a:pt x="2606514" y="338710"/>
                  <a:pt x="2589692" y="330299"/>
                </a:cubicBezTo>
                <a:cubicBezTo>
                  <a:pt x="2589692" y="330299"/>
                  <a:pt x="2589692" y="330299"/>
                  <a:pt x="2576234" y="325253"/>
                </a:cubicBezTo>
                <a:cubicBezTo>
                  <a:pt x="2572870" y="321889"/>
                  <a:pt x="2567823" y="320207"/>
                  <a:pt x="2564458" y="318525"/>
                </a:cubicBezTo>
                <a:cubicBezTo>
                  <a:pt x="2564458" y="318525"/>
                  <a:pt x="2564458" y="318525"/>
                  <a:pt x="2539225" y="306750"/>
                </a:cubicBezTo>
                <a:cubicBezTo>
                  <a:pt x="2539225" y="306750"/>
                  <a:pt x="2539225" y="306750"/>
                  <a:pt x="2512310" y="294976"/>
                </a:cubicBezTo>
                <a:cubicBezTo>
                  <a:pt x="2512310" y="294976"/>
                  <a:pt x="2512310" y="294976"/>
                  <a:pt x="2500534" y="289930"/>
                </a:cubicBezTo>
                <a:cubicBezTo>
                  <a:pt x="2500534" y="289930"/>
                  <a:pt x="2500534" y="289930"/>
                  <a:pt x="2493805" y="286565"/>
                </a:cubicBezTo>
                <a:cubicBezTo>
                  <a:pt x="2493805" y="286565"/>
                  <a:pt x="2493805" y="286565"/>
                  <a:pt x="2487076" y="284883"/>
                </a:cubicBezTo>
                <a:lnTo>
                  <a:pt x="2435905" y="263426"/>
                </a:lnTo>
                <a:lnTo>
                  <a:pt x="2458922" y="189279"/>
                </a:lnTo>
                <a:cubicBezTo>
                  <a:pt x="2467737" y="146197"/>
                  <a:pt x="2472367" y="101590"/>
                  <a:pt x="2472367" y="55902"/>
                </a:cubicBezTo>
                <a:lnTo>
                  <a:pt x="2466732" y="0"/>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grpSp>
        <p:nvGrpSpPr>
          <p:cNvPr id="7" name="Group 9"/>
          <p:cNvGrpSpPr/>
          <p:nvPr/>
        </p:nvGrpSpPr>
        <p:grpSpPr bwMode="auto">
          <a:xfrm>
            <a:off x="2606675" y="3025775"/>
            <a:ext cx="831850" cy="758825"/>
            <a:chOff x="0" y="0"/>
            <a:chExt cx="831298" cy="757602"/>
          </a:xfrm>
          <a:solidFill>
            <a:schemeClr val="bg1"/>
          </a:solidFill>
        </p:grpSpPr>
        <p:sp>
          <p:nvSpPr>
            <p:cNvPr id="8" name="Rectangle 12"/>
            <p:cNvSpPr>
              <a:spLocks noChangeArrowheads="1"/>
            </p:cNvSpPr>
            <p:nvPr/>
          </p:nvSpPr>
          <p:spPr bwMode="auto">
            <a:xfrm>
              <a:off x="51096" y="601365"/>
              <a:ext cx="156237" cy="156237"/>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9" name="Rectangle 13"/>
            <p:cNvSpPr>
              <a:spLocks noChangeArrowheads="1"/>
            </p:cNvSpPr>
            <p:nvPr/>
          </p:nvSpPr>
          <p:spPr bwMode="auto">
            <a:xfrm>
              <a:off x="259412" y="496224"/>
              <a:ext cx="156237" cy="261377"/>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0" name="Rectangle 14"/>
            <p:cNvSpPr>
              <a:spLocks noChangeArrowheads="1"/>
            </p:cNvSpPr>
            <p:nvPr/>
          </p:nvSpPr>
          <p:spPr bwMode="auto">
            <a:xfrm>
              <a:off x="467728" y="392066"/>
              <a:ext cx="156237" cy="365535"/>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1" name="Rectangle 15"/>
            <p:cNvSpPr>
              <a:spLocks noChangeArrowheads="1"/>
            </p:cNvSpPr>
            <p:nvPr/>
          </p:nvSpPr>
          <p:spPr bwMode="auto">
            <a:xfrm>
              <a:off x="676044" y="287908"/>
              <a:ext cx="155254" cy="469693"/>
            </a:xfrm>
            <a:prstGeom prst="rect">
              <a:avLst/>
            </a:prstGeom>
            <a:grpFill/>
            <a:ln w="9525">
              <a:noFill/>
              <a:miter lim="800000"/>
            </a:ln>
          </p:spPr>
          <p:txBody>
            <a:bodyPr/>
            <a:lstStyle/>
            <a:p>
              <a:pPr eaLnBrk="1" hangingPunct="1"/>
              <a:endParaRPr lang="id-ID" altLang="en-US" dirty="0">
                <a:solidFill>
                  <a:schemeClr val="bg1"/>
                </a:solidFill>
                <a:ea typeface="微软雅黑" panose="020B0503020204020204" pitchFamily="34" charset="-122"/>
              </a:endParaRPr>
            </a:p>
          </p:txBody>
        </p:sp>
        <p:sp>
          <p:nvSpPr>
            <p:cNvPr id="12" name="Freeform 16"/>
            <p:cNvSpPr/>
            <p:nvPr/>
          </p:nvSpPr>
          <p:spPr bwMode="auto">
            <a:xfrm>
              <a:off x="0" y="0"/>
              <a:ext cx="831298" cy="496224"/>
            </a:xfrm>
            <a:custGeom>
              <a:avLst/>
              <a:gdLst>
                <a:gd name="T0" fmla="*/ 701951612 w 846"/>
                <a:gd name="T1" fmla="*/ 115865850 h 505"/>
                <a:gd name="T2" fmla="*/ 549395699 w 846"/>
                <a:gd name="T3" fmla="*/ 115865850 h 505"/>
                <a:gd name="T4" fmla="*/ 357251809 w 846"/>
                <a:gd name="T5" fmla="*/ 256834733 h 505"/>
                <a:gd name="T6" fmla="*/ 254903861 w 846"/>
                <a:gd name="T7" fmla="*/ 205660785 h 505"/>
                <a:gd name="T8" fmla="*/ 0 w 846"/>
                <a:gd name="T9" fmla="*/ 423874561 h 505"/>
                <a:gd name="T10" fmla="*/ 0 w 846"/>
                <a:gd name="T11" fmla="*/ 487600516 h 505"/>
                <a:gd name="T12" fmla="*/ 254903861 w 846"/>
                <a:gd name="T13" fmla="*/ 269386802 h 505"/>
                <a:gd name="T14" fmla="*/ 357251809 w 846"/>
                <a:gd name="T15" fmla="*/ 321526666 h 505"/>
                <a:gd name="T16" fmla="*/ 574499712 w 846"/>
                <a:gd name="T17" fmla="*/ 167039828 h 505"/>
                <a:gd name="T18" fmla="*/ 728021542 w 846"/>
                <a:gd name="T19" fmla="*/ 167039828 h 505"/>
                <a:gd name="T20" fmla="*/ 816851505 w 846"/>
                <a:gd name="T21" fmla="*/ 77243910 h 505"/>
                <a:gd name="T22" fmla="*/ 816851505 w 846"/>
                <a:gd name="T23" fmla="*/ 0 h 505"/>
                <a:gd name="T24" fmla="*/ 701951612 w 846"/>
                <a:gd name="T25" fmla="*/ 115865850 h 5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6"/>
                <a:gd name="T40" fmla="*/ 0 h 505"/>
                <a:gd name="T41" fmla="*/ 846 w 846"/>
                <a:gd name="T42" fmla="*/ 505 h 5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6" h="50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grpFill/>
            <a:ln w="9525">
              <a:noFill/>
              <a:round/>
            </a:ln>
          </p:spPr>
          <p:txBody>
            <a:bodyPr/>
            <a:lstStyle/>
            <a:p>
              <a:endParaRPr lang="zh-CN" altLang="en-US" dirty="0">
                <a:ea typeface="微软雅黑" panose="020B0503020204020204" pitchFamily="34" charset="-122"/>
              </a:endParaRPr>
            </a:p>
          </p:txBody>
        </p:sp>
      </p:grpSp>
      <p:pic>
        <p:nvPicPr>
          <p:cNvPr id="13" name="Group 29"/>
          <p:cNvPicPr>
            <a:picLocks noChangeArrowheads="1"/>
          </p:cNvPicPr>
          <p:nvPr/>
        </p:nvPicPr>
        <p:blipFill>
          <a:blip r:embed="rId2" cstate="print"/>
          <a:srcRect/>
          <a:stretch>
            <a:fillRect/>
          </a:stretch>
        </p:blipFill>
        <p:spPr bwMode="auto">
          <a:xfrm>
            <a:off x="2865438" y="1702520"/>
            <a:ext cx="420687" cy="401637"/>
          </a:xfrm>
          <a:prstGeom prst="rect">
            <a:avLst/>
          </a:prstGeom>
          <a:noFill/>
          <a:ln w="9525">
            <a:noFill/>
            <a:miter lim="800000"/>
            <a:headEnd/>
            <a:tailEnd/>
          </a:ln>
        </p:spPr>
      </p:pic>
      <p:pic>
        <p:nvPicPr>
          <p:cNvPr id="14" name="Group 32"/>
          <p:cNvPicPr>
            <a:picLocks noChangeArrowheads="1"/>
          </p:cNvPicPr>
          <p:nvPr/>
        </p:nvPicPr>
        <p:blipFill>
          <a:blip r:embed="rId3" cstate="print"/>
          <a:srcRect/>
          <a:stretch>
            <a:fillRect/>
          </a:stretch>
        </p:blipFill>
        <p:spPr bwMode="auto">
          <a:xfrm>
            <a:off x="1028775" y="3501132"/>
            <a:ext cx="401638" cy="403225"/>
          </a:xfrm>
          <a:prstGeom prst="rect">
            <a:avLst/>
          </a:prstGeom>
          <a:noFill/>
          <a:ln w="9525">
            <a:noFill/>
            <a:miter lim="800000"/>
            <a:headEnd/>
            <a:tailEnd/>
          </a:ln>
        </p:spPr>
      </p:pic>
      <p:sp>
        <p:nvSpPr>
          <p:cNvPr id="15" name="Freeform 60"/>
          <p:cNvSpPr>
            <a:spLocks noEditPoints="1"/>
          </p:cNvSpPr>
          <p:nvPr/>
        </p:nvSpPr>
        <p:spPr bwMode="auto">
          <a:xfrm>
            <a:off x="4629175" y="3472309"/>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pic>
        <p:nvPicPr>
          <p:cNvPr id="16" name="Group 36"/>
          <p:cNvPicPr>
            <a:picLocks noChangeArrowheads="1"/>
          </p:cNvPicPr>
          <p:nvPr/>
        </p:nvPicPr>
        <p:blipFill>
          <a:blip r:embed="rId4" cstate="print"/>
          <a:srcRect/>
          <a:stretch>
            <a:fillRect/>
          </a:stretch>
        </p:blipFill>
        <p:spPr bwMode="auto">
          <a:xfrm>
            <a:off x="2859386" y="5416525"/>
            <a:ext cx="401637" cy="347663"/>
          </a:xfrm>
          <a:prstGeom prst="rect">
            <a:avLst/>
          </a:prstGeom>
          <a:noFill/>
          <a:ln w="9525">
            <a:noFill/>
            <a:miter lim="800000"/>
            <a:headEnd/>
            <a:tailEnd/>
          </a:ln>
        </p:spPr>
      </p:pic>
      <p:sp>
        <p:nvSpPr>
          <p:cNvPr id="17" name="TextBox 19"/>
          <p:cNvSpPr txBox="1">
            <a:spLocks noChangeArrowheads="1"/>
          </p:cNvSpPr>
          <p:nvPr/>
        </p:nvSpPr>
        <p:spPr bwMode="auto">
          <a:xfrm>
            <a:off x="7180957" y="2752477"/>
            <a:ext cx="1620957"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锅炉灰渣净化技术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pic>
        <p:nvPicPr>
          <p:cNvPr id="18" name="Group 40"/>
          <p:cNvPicPr>
            <a:picLocks noChangeArrowheads="1"/>
          </p:cNvPicPr>
          <p:nvPr/>
        </p:nvPicPr>
        <p:blipFill>
          <a:blip r:embed="rId5" cstate="print"/>
          <a:srcRect/>
          <a:stretch>
            <a:fillRect/>
          </a:stretch>
        </p:blipFill>
        <p:spPr bwMode="auto">
          <a:xfrm>
            <a:off x="6717407" y="2781052"/>
            <a:ext cx="415925" cy="403225"/>
          </a:xfrm>
          <a:prstGeom prst="rect">
            <a:avLst/>
          </a:prstGeom>
          <a:noFill/>
          <a:ln w="9525">
            <a:noFill/>
            <a:miter lim="800000"/>
            <a:headEnd/>
            <a:tailEnd/>
          </a:ln>
        </p:spPr>
      </p:pic>
      <p:sp>
        <p:nvSpPr>
          <p:cNvPr id="19" name="TextBox 15"/>
          <p:cNvSpPr txBox="1">
            <a:spLocks noChangeArrowheads="1"/>
          </p:cNvSpPr>
          <p:nvPr/>
        </p:nvSpPr>
        <p:spPr bwMode="auto">
          <a:xfrm>
            <a:off x="7176194" y="1744117"/>
            <a:ext cx="3877985" cy="369332"/>
          </a:xfrm>
          <a:prstGeom prst="rect">
            <a:avLst/>
          </a:prstGeom>
          <a:noFill/>
          <a:ln w="9525">
            <a:noFill/>
            <a:miter lim="800000"/>
          </a:ln>
        </p:spPr>
        <p:txBody>
          <a:bodyPr wrap="none">
            <a:spAutoFit/>
          </a:bodyPr>
          <a:lstStyle/>
          <a:p>
            <a:pPr eaLnBrk="1" hangingPunct="1"/>
            <a:r>
              <a:rPr lang="zh-CN" altLang="en-US" b="1" dirty="0" smtClean="0">
                <a:solidFill>
                  <a:schemeClr val="bg1"/>
                </a:solidFill>
                <a:latin typeface="微软雅黑" panose="020B0503020204020204" pitchFamily="34" charset="-122"/>
                <a:ea typeface="微软雅黑" panose="020B0503020204020204" pitchFamily="34" charset="-122"/>
              </a:rPr>
              <a:t>锅炉烟气污染物控制政策和法规标准</a:t>
            </a:r>
            <a:endParaRPr lang="id-ID" altLang="en-US" b="1" dirty="0">
              <a:solidFill>
                <a:schemeClr val="bg1"/>
              </a:solidFill>
              <a:latin typeface="微软雅黑" panose="020B0503020204020204" pitchFamily="34" charset="-122"/>
              <a:ea typeface="微软雅黑" panose="020B0503020204020204" pitchFamily="34" charset="-122"/>
            </a:endParaRPr>
          </a:p>
        </p:txBody>
      </p:sp>
      <p:pic>
        <p:nvPicPr>
          <p:cNvPr id="20" name="Group 43"/>
          <p:cNvPicPr>
            <a:picLocks noChangeArrowheads="1"/>
          </p:cNvPicPr>
          <p:nvPr/>
        </p:nvPicPr>
        <p:blipFill>
          <a:blip r:embed="rId6" cstate="print"/>
          <a:srcRect/>
          <a:stretch>
            <a:fillRect/>
          </a:stretch>
        </p:blipFill>
        <p:spPr bwMode="auto">
          <a:xfrm>
            <a:off x="6717407" y="1772692"/>
            <a:ext cx="395287" cy="403225"/>
          </a:xfrm>
          <a:prstGeom prst="rect">
            <a:avLst/>
          </a:prstGeom>
          <a:noFill/>
          <a:ln w="9525">
            <a:noFill/>
            <a:miter lim="800000"/>
            <a:headEnd/>
            <a:tailEnd/>
          </a:ln>
        </p:spPr>
      </p:pic>
      <p:sp>
        <p:nvSpPr>
          <p:cNvPr id="21" name="TextBox 17"/>
          <p:cNvSpPr txBox="1">
            <a:spLocks noChangeArrowheads="1"/>
          </p:cNvSpPr>
          <p:nvPr/>
        </p:nvSpPr>
        <p:spPr bwMode="auto">
          <a:xfrm>
            <a:off x="7179369" y="3688333"/>
            <a:ext cx="1800493"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锅炉烟气硫净化技术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sp>
        <p:nvSpPr>
          <p:cNvPr id="22" name="Freeform 60"/>
          <p:cNvSpPr>
            <a:spLocks noEditPoints="1"/>
          </p:cNvSpPr>
          <p:nvPr/>
        </p:nvSpPr>
        <p:spPr bwMode="auto">
          <a:xfrm>
            <a:off x="6714232" y="3747071"/>
            <a:ext cx="400050" cy="400050"/>
          </a:xfrm>
          <a:custGeom>
            <a:avLst/>
            <a:gdLst>
              <a:gd name="T0" fmla="*/ 1230775507 w 128"/>
              <a:gd name="T1" fmla="*/ 9766844 h 128"/>
              <a:gd name="T2" fmla="*/ 1211238699 w 128"/>
              <a:gd name="T3" fmla="*/ 0 h 128"/>
              <a:gd name="T4" fmla="*/ 1191705017 w 128"/>
              <a:gd name="T5" fmla="*/ 9766844 h 128"/>
              <a:gd name="T6" fmla="*/ 19536814 w 128"/>
              <a:gd name="T7" fmla="*/ 791214333 h 128"/>
              <a:gd name="T8" fmla="*/ 0 w 128"/>
              <a:gd name="T9" fmla="*/ 820518176 h 128"/>
              <a:gd name="T10" fmla="*/ 29303661 w 128"/>
              <a:gd name="T11" fmla="*/ 859588666 h 128"/>
              <a:gd name="T12" fmla="*/ 332113323 w 128"/>
              <a:gd name="T13" fmla="*/ 976806385 h 128"/>
              <a:gd name="T14" fmla="*/ 478634789 w 128"/>
              <a:gd name="T15" fmla="*/ 1230775507 h 128"/>
              <a:gd name="T16" fmla="*/ 507938438 w 128"/>
              <a:gd name="T17" fmla="*/ 1250312314 h 128"/>
              <a:gd name="T18" fmla="*/ 507938438 w 128"/>
              <a:gd name="T19" fmla="*/ 1250312314 h 128"/>
              <a:gd name="T20" fmla="*/ 537242086 w 128"/>
              <a:gd name="T21" fmla="*/ 1230775507 h 128"/>
              <a:gd name="T22" fmla="*/ 625156157 w 128"/>
              <a:gd name="T23" fmla="*/ 1094024105 h 128"/>
              <a:gd name="T24" fmla="*/ 1006110034 w 128"/>
              <a:gd name="T25" fmla="*/ 1250312314 h 128"/>
              <a:gd name="T26" fmla="*/ 1015880000 w 128"/>
              <a:gd name="T27" fmla="*/ 1250312314 h 128"/>
              <a:gd name="T28" fmla="*/ 1035413682 w 128"/>
              <a:gd name="T29" fmla="*/ 1240545473 h 128"/>
              <a:gd name="T30" fmla="*/ 1054950490 w 128"/>
              <a:gd name="T31" fmla="*/ 1221008665 h 128"/>
              <a:gd name="T32" fmla="*/ 1250312314 w 128"/>
              <a:gd name="T33" fmla="*/ 48840468 h 128"/>
              <a:gd name="T34" fmla="*/ 1230775507 w 128"/>
              <a:gd name="T35" fmla="*/ 9766844 h 128"/>
              <a:gd name="T36" fmla="*/ 126984609 w 128"/>
              <a:gd name="T37" fmla="*/ 810748015 h 128"/>
              <a:gd name="T38" fmla="*/ 1025646841 w 128"/>
              <a:gd name="T39" fmla="*/ 205128763 h 128"/>
              <a:gd name="T40" fmla="*/ 371186938 w 128"/>
              <a:gd name="T41" fmla="*/ 908429122 h 128"/>
              <a:gd name="T42" fmla="*/ 361416972 w 128"/>
              <a:gd name="T43" fmla="*/ 908429122 h 128"/>
              <a:gd name="T44" fmla="*/ 126984609 w 128"/>
              <a:gd name="T45" fmla="*/ 810748015 h 128"/>
              <a:gd name="T46" fmla="*/ 400490587 w 128"/>
              <a:gd name="T47" fmla="*/ 937735896 h 128"/>
              <a:gd name="T48" fmla="*/ 400490587 w 128"/>
              <a:gd name="T49" fmla="*/ 937735896 h 128"/>
              <a:gd name="T50" fmla="*/ 1142864561 w 128"/>
              <a:gd name="T51" fmla="*/ 146521417 h 128"/>
              <a:gd name="T52" fmla="*/ 507938438 w 128"/>
              <a:gd name="T53" fmla="*/ 1133094595 h 128"/>
              <a:gd name="T54" fmla="*/ 400490587 w 128"/>
              <a:gd name="T55" fmla="*/ 937735896 h 128"/>
              <a:gd name="T56" fmla="*/ 986573226 w 128"/>
              <a:gd name="T57" fmla="*/ 1152631402 h 128"/>
              <a:gd name="T58" fmla="*/ 654459806 w 128"/>
              <a:gd name="T59" fmla="*/ 1025646841 h 128"/>
              <a:gd name="T60" fmla="*/ 625156157 w 128"/>
              <a:gd name="T61" fmla="*/ 1015880000 h 128"/>
              <a:gd name="T62" fmla="*/ 1142864561 w 128"/>
              <a:gd name="T63" fmla="*/ 224665570 h 128"/>
              <a:gd name="T64" fmla="*/ 986573226 w 128"/>
              <a:gd name="T65" fmla="*/ 1152631402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lang="zh-CN" altLang="en-US" dirty="0">
              <a:ea typeface="微软雅黑" panose="020B0503020204020204" pitchFamily="34" charset="-122"/>
            </a:endParaRPr>
          </a:p>
        </p:txBody>
      </p:sp>
      <p:sp>
        <p:nvSpPr>
          <p:cNvPr id="23" name="TextBox 21"/>
          <p:cNvSpPr txBox="1">
            <a:spLocks noChangeArrowheads="1"/>
          </p:cNvSpPr>
          <p:nvPr/>
        </p:nvSpPr>
        <p:spPr bwMode="auto">
          <a:xfrm>
            <a:off x="7158732" y="4842297"/>
            <a:ext cx="2103461" cy="307777"/>
          </a:xfrm>
          <a:prstGeom prst="rect">
            <a:avLst/>
          </a:prstGeom>
          <a:noFill/>
          <a:ln w="9525">
            <a:noFill/>
            <a:miter lim="800000"/>
          </a:ln>
        </p:spPr>
        <p:txBody>
          <a:bodyPr wrap="none">
            <a:spAutoFit/>
          </a:bodyPr>
          <a:lstStyle/>
          <a:p>
            <a:pPr eaLnBrk="1" hangingPunct="1"/>
            <a:r>
              <a:rPr lang="zh-CN" altLang="en-US" sz="1400" b="1" dirty="0" smtClean="0">
                <a:solidFill>
                  <a:schemeClr val="bg1"/>
                </a:solidFill>
                <a:latin typeface="微软雅黑" panose="020B0503020204020204" pitchFamily="34" charset="-122"/>
                <a:ea typeface="微软雅黑" panose="020B0503020204020204" pitchFamily="34" charset="-122"/>
              </a:rPr>
              <a:t>锅炉烟气</a:t>
            </a:r>
            <a:r>
              <a:rPr lang="en-US" altLang="zh-CN" sz="1400" b="1" dirty="0" smtClean="0">
                <a:solidFill>
                  <a:schemeClr val="bg1"/>
                </a:solidFill>
                <a:latin typeface="微软雅黑" panose="020B0503020204020204" pitchFamily="34" charset="-122"/>
                <a:ea typeface="微软雅黑" panose="020B0503020204020204" pitchFamily="34" charset="-122"/>
              </a:rPr>
              <a:t>No x </a:t>
            </a:r>
            <a:r>
              <a:rPr lang="zh-CN" altLang="en-US" sz="1400" b="1" dirty="0" smtClean="0">
                <a:solidFill>
                  <a:schemeClr val="bg1"/>
                </a:solidFill>
                <a:latin typeface="微软雅黑" panose="020B0503020204020204" pitchFamily="34" charset="-122"/>
                <a:ea typeface="微软雅黑" panose="020B0503020204020204" pitchFamily="34" charset="-122"/>
              </a:rPr>
              <a:t>净化技术</a:t>
            </a:r>
            <a:endParaRPr lang="id-ID" altLang="en-US" sz="1400" b="1" dirty="0">
              <a:solidFill>
                <a:schemeClr val="bg1"/>
              </a:solidFill>
              <a:latin typeface="微软雅黑" panose="020B0503020204020204" pitchFamily="34" charset="-122"/>
              <a:ea typeface="微软雅黑" panose="020B0503020204020204" pitchFamily="34" charset="-122"/>
            </a:endParaRPr>
          </a:p>
        </p:txBody>
      </p:sp>
      <p:pic>
        <p:nvPicPr>
          <p:cNvPr id="24" name="Group 47"/>
          <p:cNvPicPr>
            <a:picLocks noChangeArrowheads="1"/>
          </p:cNvPicPr>
          <p:nvPr/>
        </p:nvPicPr>
        <p:blipFill>
          <a:blip r:embed="rId7" cstate="print"/>
          <a:srcRect/>
          <a:stretch>
            <a:fillRect/>
          </a:stretch>
        </p:blipFill>
        <p:spPr bwMode="auto">
          <a:xfrm>
            <a:off x="6717407" y="4924847"/>
            <a:ext cx="403225" cy="347662"/>
          </a:xfrm>
          <a:prstGeom prst="rect">
            <a:avLst/>
          </a:prstGeom>
          <a:noFill/>
          <a:ln w="9525">
            <a:noFill/>
            <a:miter lim="800000"/>
            <a:headEnd/>
            <a:tailEnd/>
          </a:ln>
        </p:spPr>
      </p:pic>
      <p:sp>
        <p:nvSpPr>
          <p:cNvPr id="25"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锅炉大气污染物净化讲座</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26" name="Picture 2" descr="D:\360data\重要数据\桌面\yclogo2.png"/>
          <p:cNvPicPr>
            <a:picLocks noChangeAspect="1" noChangeArrowheads="1"/>
          </p:cNvPicPr>
          <p:nvPr/>
        </p:nvPicPr>
        <p:blipFill>
          <a:blip r:embed="rId8" cstate="print"/>
          <a:srcRect/>
          <a:stretch>
            <a:fillRect/>
          </a:stretch>
        </p:blipFill>
        <p:spPr bwMode="auto">
          <a:xfrm>
            <a:off x="9741743" y="0"/>
            <a:ext cx="2903193" cy="2174197"/>
          </a:xfrm>
          <a:prstGeom prst="rect">
            <a:avLst/>
          </a:prstGeom>
          <a:noFill/>
        </p:spPr>
      </p:pic>
      <p:pic>
        <p:nvPicPr>
          <p:cNvPr id="27" name="Picture 2" descr="D:\360data\重要数据\桌面\未命名_meitu_0.jpg"/>
          <p:cNvPicPr>
            <a:picLocks noChangeAspect="1" noChangeArrowheads="1"/>
          </p:cNvPicPr>
          <p:nvPr/>
        </p:nvPicPr>
        <p:blipFill>
          <a:blip r:embed="rId9"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931076" y="2747031"/>
            <a:ext cx="2762008" cy="2496581"/>
            <a:chOff x="3471863" y="2343150"/>
            <a:chExt cx="2197101" cy="1985963"/>
          </a:xfrm>
        </p:grpSpPr>
        <p:sp>
          <p:nvSpPr>
            <p:cNvPr id="3"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TextBox 23"/>
          <p:cNvSpPr txBox="1"/>
          <p:nvPr/>
        </p:nvSpPr>
        <p:spPr>
          <a:xfrm>
            <a:off x="9077619" y="1761913"/>
            <a:ext cx="2169030" cy="636200"/>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现代物流及供应链管理概述</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9077619" y="3993030"/>
            <a:ext cx="2169030" cy="636200"/>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供应链中的销售物流管理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9077619" y="5108582"/>
            <a:ext cx="2169030" cy="664797"/>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供应链与物流成本管理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388816" y="1744117"/>
            <a:ext cx="2169030" cy="636200"/>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企业间战略合作与战略联盟</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1422622" y="2846026"/>
            <a:ext cx="2169030" cy="332399"/>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企业物流与物流企业</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1422622" y="3957033"/>
            <a:ext cx="2169030" cy="636200"/>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供应链中的供应物流管理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1422622" y="5077138"/>
            <a:ext cx="2169030" cy="303801"/>
          </a:xfrm>
          <a:prstGeom prst="rect">
            <a:avLst/>
          </a:prstGeom>
          <a:noFill/>
        </p:spPr>
        <p:txBody>
          <a:bodyPr wrap="square" lIns="0" tIns="0" rIns="0" bIns="0" rtlCol="0" anchor="t">
            <a:spAutoFit/>
          </a:bodyPr>
          <a:lstStyle/>
          <a:p>
            <a:pPr algn="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物料管理与库存控制</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7" name="Group 108"/>
          <p:cNvGrpSpPr/>
          <p:nvPr/>
        </p:nvGrpSpPr>
        <p:grpSpPr>
          <a:xfrm>
            <a:off x="3759516" y="4010607"/>
            <a:ext cx="659525" cy="640643"/>
            <a:chOff x="6299532" y="3384456"/>
            <a:chExt cx="469021" cy="455593"/>
          </a:xfrm>
        </p:grpSpPr>
        <p:sp>
          <p:nvSpPr>
            <p:cNvPr id="48"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11"/>
          <p:cNvGrpSpPr/>
          <p:nvPr/>
        </p:nvGrpSpPr>
        <p:grpSpPr>
          <a:xfrm>
            <a:off x="3759516" y="5126163"/>
            <a:ext cx="659525" cy="640643"/>
            <a:chOff x="630683" y="4190009"/>
            <a:chExt cx="469021" cy="455593"/>
          </a:xfrm>
        </p:grpSpPr>
        <p:sp>
          <p:nvSpPr>
            <p:cNvPr id="51"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4"/>
          <p:cNvGrpSpPr/>
          <p:nvPr/>
        </p:nvGrpSpPr>
        <p:grpSpPr>
          <a:xfrm>
            <a:off x="3759516" y="2895052"/>
            <a:ext cx="659525" cy="640643"/>
            <a:chOff x="3425803" y="3384456"/>
            <a:chExt cx="469021" cy="455593"/>
          </a:xfrm>
        </p:grpSpPr>
        <p:sp>
          <p:nvSpPr>
            <p:cNvPr id="54"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7"/>
          <p:cNvGrpSpPr/>
          <p:nvPr/>
        </p:nvGrpSpPr>
        <p:grpSpPr>
          <a:xfrm>
            <a:off x="3759516" y="1779497"/>
            <a:ext cx="659525" cy="640643"/>
            <a:chOff x="630683" y="3383511"/>
            <a:chExt cx="469021" cy="455593"/>
          </a:xfrm>
        </p:grpSpPr>
        <p:sp>
          <p:nvSpPr>
            <p:cNvPr id="57"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20"/>
          <p:cNvGrpSpPr/>
          <p:nvPr/>
        </p:nvGrpSpPr>
        <p:grpSpPr>
          <a:xfrm>
            <a:off x="8233427" y="1779497"/>
            <a:ext cx="659525" cy="640643"/>
            <a:chOff x="3428938" y="4190009"/>
            <a:chExt cx="469021" cy="455593"/>
          </a:xfrm>
        </p:grpSpPr>
        <p:sp>
          <p:nvSpPr>
            <p:cNvPr id="60"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3"/>
          <p:cNvGrpSpPr/>
          <p:nvPr/>
        </p:nvGrpSpPr>
        <p:grpSpPr>
          <a:xfrm>
            <a:off x="8233427" y="2895052"/>
            <a:ext cx="659525" cy="640643"/>
            <a:chOff x="6299532" y="4190009"/>
            <a:chExt cx="469021" cy="455593"/>
          </a:xfrm>
        </p:grpSpPr>
        <p:sp>
          <p:nvSpPr>
            <p:cNvPr id="63"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6"/>
          <p:cNvGrpSpPr/>
          <p:nvPr/>
        </p:nvGrpSpPr>
        <p:grpSpPr>
          <a:xfrm>
            <a:off x="8233427" y="5126163"/>
            <a:ext cx="659525" cy="640643"/>
            <a:chOff x="7501792" y="3621100"/>
            <a:chExt cx="469021" cy="455593"/>
          </a:xfrm>
        </p:grpSpPr>
        <p:sp>
          <p:nvSpPr>
            <p:cNvPr id="66"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9"/>
          <p:cNvGrpSpPr/>
          <p:nvPr/>
        </p:nvGrpSpPr>
        <p:grpSpPr>
          <a:xfrm>
            <a:off x="8233427" y="4010607"/>
            <a:ext cx="659525" cy="640643"/>
            <a:chOff x="7501792" y="2878680"/>
            <a:chExt cx="469021" cy="455593"/>
          </a:xfrm>
        </p:grpSpPr>
        <p:sp>
          <p:nvSpPr>
            <p:cNvPr id="69"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精益供应链与物流管理实战培训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72" name="Picture 2" descr="D:\360data\重要数据\桌面\yclogo2.png"/>
          <p:cNvPicPr>
            <a:picLocks noChangeAspect="1" noChangeArrowheads="1"/>
          </p:cNvPicPr>
          <p:nvPr/>
        </p:nvPicPr>
        <p:blipFill>
          <a:blip r:embed="rId2" cstate="print"/>
          <a:srcRect/>
          <a:stretch>
            <a:fillRect/>
          </a:stretch>
        </p:blipFill>
        <p:spPr bwMode="auto">
          <a:xfrm>
            <a:off x="9741743" y="0"/>
            <a:ext cx="2903193" cy="2174197"/>
          </a:xfrm>
          <a:prstGeom prst="rect">
            <a:avLst/>
          </a:prstGeom>
          <a:noFill/>
        </p:spPr>
      </p:pic>
      <p:sp>
        <p:nvSpPr>
          <p:cNvPr id="74" name="TextBox 73"/>
          <p:cNvSpPr txBox="1"/>
          <p:nvPr/>
        </p:nvSpPr>
        <p:spPr>
          <a:xfrm>
            <a:off x="9093671" y="2824237"/>
            <a:ext cx="2169030" cy="664797"/>
          </a:xfrm>
          <a:prstGeom prst="rect">
            <a:avLst/>
          </a:prstGeom>
          <a:noFill/>
        </p:spPr>
        <p:txBody>
          <a:bodyPr wrap="square" lIns="0" tIns="0" rIns="0" bIns="0" rtlCol="0" anchor="t">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面向供应链的生产物流管理</a:t>
            </a:r>
            <a:endParaRPr 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3"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animEffect transition="in" filter="fade">
                                      <p:cBhvr>
                                        <p:cTn id="33" dur="500"/>
                                        <p:tgtEl>
                                          <p:spTgt spid="50"/>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p:cTn id="49" dur="500" fill="hold"/>
                                        <p:tgtEl>
                                          <p:spTgt spid="68"/>
                                        </p:tgtEl>
                                        <p:attrNameLst>
                                          <p:attrName>ppt_w</p:attrName>
                                        </p:attrNameLst>
                                      </p:cBhvr>
                                      <p:tavLst>
                                        <p:tav tm="0">
                                          <p:val>
                                            <p:fltVal val="0"/>
                                          </p:val>
                                        </p:tav>
                                        <p:tav tm="100000">
                                          <p:val>
                                            <p:strVal val="#ppt_w"/>
                                          </p:val>
                                        </p:tav>
                                      </p:tavLst>
                                    </p:anim>
                                    <p:anim calcmode="lin" valueType="num">
                                      <p:cBhvr>
                                        <p:cTn id="50" dur="500" fill="hold"/>
                                        <p:tgtEl>
                                          <p:spTgt spid="68"/>
                                        </p:tgtEl>
                                        <p:attrNameLst>
                                          <p:attrName>ppt_h</p:attrName>
                                        </p:attrNameLst>
                                      </p:cBhvr>
                                      <p:tavLst>
                                        <p:tav tm="0">
                                          <p:val>
                                            <p:fltVal val="0"/>
                                          </p:val>
                                        </p:tav>
                                        <p:tav tm="100000">
                                          <p:val>
                                            <p:strVal val="#ppt_h"/>
                                          </p:val>
                                        </p:tav>
                                      </p:tavLst>
                                    </p:anim>
                                    <p:animEffect transition="in" filter="fade">
                                      <p:cBhvr>
                                        <p:cTn id="51" dur="500"/>
                                        <p:tgtEl>
                                          <p:spTgt spid="68"/>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 calcmode="lin" valueType="num">
                                      <p:cBhvr>
                                        <p:cTn id="55" dur="500" fill="hold"/>
                                        <p:tgtEl>
                                          <p:spTgt spid="65"/>
                                        </p:tgtEl>
                                        <p:attrNameLst>
                                          <p:attrName>ppt_w</p:attrName>
                                        </p:attrNameLst>
                                      </p:cBhvr>
                                      <p:tavLst>
                                        <p:tav tm="0">
                                          <p:val>
                                            <p:fltVal val="0"/>
                                          </p:val>
                                        </p:tav>
                                        <p:tav tm="100000">
                                          <p:val>
                                            <p:strVal val="#ppt_w"/>
                                          </p:val>
                                        </p:tav>
                                      </p:tavLst>
                                    </p:anim>
                                    <p:anim calcmode="lin" valueType="num">
                                      <p:cBhvr>
                                        <p:cTn id="56" dur="500" fill="hold"/>
                                        <p:tgtEl>
                                          <p:spTgt spid="65"/>
                                        </p:tgtEl>
                                        <p:attrNameLst>
                                          <p:attrName>ppt_h</p:attrName>
                                        </p:attrNameLst>
                                      </p:cBhvr>
                                      <p:tavLst>
                                        <p:tav tm="0">
                                          <p:val>
                                            <p:fltVal val="0"/>
                                          </p:val>
                                        </p:tav>
                                        <p:tav tm="100000">
                                          <p:val>
                                            <p:strVal val="#ppt_h"/>
                                          </p:val>
                                        </p:tav>
                                      </p:tavLst>
                                    </p:anim>
                                    <p:animEffect transition="in" filter="fade">
                                      <p:cBhvr>
                                        <p:cTn id="5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1"/>
          <p:cNvSpPr>
            <a:spLocks noEditPoints="1"/>
          </p:cNvSpPr>
          <p:nvPr/>
        </p:nvSpPr>
        <p:spPr bwMode="auto">
          <a:xfrm rot="16200000">
            <a:off x="5973372" y="5400180"/>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 name="Group 197"/>
          <p:cNvGrpSpPr/>
          <p:nvPr/>
        </p:nvGrpSpPr>
        <p:grpSpPr>
          <a:xfrm rot="16200000">
            <a:off x="4556033" y="1315740"/>
            <a:ext cx="1631785" cy="2056493"/>
            <a:chOff x="3171825" y="2459015"/>
            <a:chExt cx="1219200" cy="1536522"/>
          </a:xfrm>
        </p:grpSpPr>
        <p:sp>
          <p:nvSpPr>
            <p:cNvPr id="4"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196"/>
          <p:cNvGrpSpPr/>
          <p:nvPr/>
        </p:nvGrpSpPr>
        <p:grpSpPr>
          <a:xfrm rot="16200000">
            <a:off x="4325516" y="2380873"/>
            <a:ext cx="1835757" cy="2313554"/>
            <a:chOff x="2203768" y="2266950"/>
            <a:chExt cx="1371600" cy="1728587"/>
          </a:xfrm>
        </p:grpSpPr>
        <p:sp>
          <p:nvSpPr>
            <p:cNvPr id="7" name="Freeform 6"/>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42"/>
            <p:cNvSpPr>
              <a:spLocks noEditPoints="1"/>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195"/>
          <p:cNvGrpSpPr/>
          <p:nvPr/>
        </p:nvGrpSpPr>
        <p:grpSpPr>
          <a:xfrm rot="16200000">
            <a:off x="4556033" y="3703073"/>
            <a:ext cx="1631785" cy="2056493"/>
            <a:chOff x="1388111" y="2459015"/>
            <a:chExt cx="1219200" cy="1536522"/>
          </a:xfrm>
        </p:grpSpPr>
        <p:sp>
          <p:nvSpPr>
            <p:cNvPr id="10"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01"/>
          <p:cNvSpPr>
            <a:spLocks noEditPoints="1"/>
          </p:cNvSpPr>
          <p:nvPr/>
        </p:nvSpPr>
        <p:spPr bwMode="auto">
          <a:xfrm rot="5400000" flipH="1">
            <a:off x="6546771" y="5400178"/>
            <a:ext cx="352703" cy="23372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 name="Group 197"/>
          <p:cNvGrpSpPr/>
          <p:nvPr/>
        </p:nvGrpSpPr>
        <p:grpSpPr>
          <a:xfrm rot="5400000" flipH="1">
            <a:off x="6685026" y="1315740"/>
            <a:ext cx="1631785" cy="2056493"/>
            <a:chOff x="3171825" y="2459015"/>
            <a:chExt cx="1219200" cy="1536522"/>
          </a:xfrm>
        </p:grpSpPr>
        <p:sp>
          <p:nvSpPr>
            <p:cNvPr id="14" name="Freeform 6"/>
            <p:cNvSpPr/>
            <p:nvPr/>
          </p:nvSpPr>
          <p:spPr bwMode="auto">
            <a:xfrm>
              <a:off x="3171825"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92"/>
            <p:cNvSpPr>
              <a:spLocks noEditPoints="1"/>
            </p:cNvSpPr>
            <p:nvPr/>
          </p:nvSpPr>
          <p:spPr bwMode="auto">
            <a:xfrm>
              <a:off x="3705225" y="3738983"/>
              <a:ext cx="193039" cy="153943"/>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6" name="Group 196"/>
          <p:cNvGrpSpPr/>
          <p:nvPr/>
        </p:nvGrpSpPr>
        <p:grpSpPr>
          <a:xfrm rot="5400000" flipH="1">
            <a:off x="6711571" y="2380873"/>
            <a:ext cx="1835757" cy="2313554"/>
            <a:chOff x="2203768" y="2266950"/>
            <a:chExt cx="1371600" cy="1728587"/>
          </a:xfrm>
        </p:grpSpPr>
        <p:sp>
          <p:nvSpPr>
            <p:cNvPr id="17" name="Freeform 6"/>
            <p:cNvSpPr/>
            <p:nvPr/>
          </p:nvSpPr>
          <p:spPr bwMode="auto">
            <a:xfrm>
              <a:off x="2203768" y="2266950"/>
              <a:ext cx="1371600" cy="172858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42"/>
            <p:cNvSpPr>
              <a:spLocks noEditPoints="1"/>
            </p:cNvSpPr>
            <p:nvPr/>
          </p:nvSpPr>
          <p:spPr bwMode="auto">
            <a:xfrm>
              <a:off x="2791143" y="3727452"/>
              <a:ext cx="196850" cy="16944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9" name="Group 195"/>
          <p:cNvGrpSpPr/>
          <p:nvPr/>
        </p:nvGrpSpPr>
        <p:grpSpPr>
          <a:xfrm rot="5400000" flipH="1">
            <a:off x="6685026" y="3703073"/>
            <a:ext cx="1631785" cy="2056493"/>
            <a:chOff x="1388111" y="2459015"/>
            <a:chExt cx="1219200" cy="1536522"/>
          </a:xfrm>
        </p:grpSpPr>
        <p:sp>
          <p:nvSpPr>
            <p:cNvPr id="20" name="Freeform 6"/>
            <p:cNvSpPr/>
            <p:nvPr/>
          </p:nvSpPr>
          <p:spPr bwMode="auto">
            <a:xfrm>
              <a:off x="1388111" y="2459015"/>
              <a:ext cx="1219200" cy="153652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28580" tIns="64290" rIns="128580" bIns="64290" numCol="1" anchor="t" anchorCtr="0" compatLnSpc="1"/>
            <a:lstStyle/>
            <a:p>
              <a:endParaRPr lang="en-US">
                <a:solidFill>
                  <a:sysClr val="windowText" lastClr="0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Freeform 142"/>
            <p:cNvSpPr>
              <a:spLocks noEditPoints="1"/>
            </p:cNvSpPr>
            <p:nvPr/>
          </p:nvSpPr>
          <p:spPr bwMode="auto">
            <a:xfrm>
              <a:off x="1881030" y="3714750"/>
              <a:ext cx="233363" cy="180975"/>
            </a:xfrm>
            <a:custGeom>
              <a:avLst/>
              <a:gdLst/>
              <a:ahLst/>
              <a:cxnLst>
                <a:cxn ang="0">
                  <a:pos x="68" y="51"/>
                </a:cxn>
                <a:cxn ang="0">
                  <a:pos x="66" y="53"/>
                </a:cxn>
                <a:cxn ang="0">
                  <a:pos x="3" y="53"/>
                </a:cxn>
                <a:cxn ang="0">
                  <a:pos x="0" y="51"/>
                </a:cxn>
                <a:cxn ang="0">
                  <a:pos x="0" y="46"/>
                </a:cxn>
                <a:cxn ang="0">
                  <a:pos x="3" y="43"/>
                </a:cxn>
                <a:cxn ang="0">
                  <a:pos x="66" y="43"/>
                </a:cxn>
                <a:cxn ang="0">
                  <a:pos x="68" y="46"/>
                </a:cxn>
                <a:cxn ang="0">
                  <a:pos x="68" y="51"/>
                </a:cxn>
                <a:cxn ang="0">
                  <a:pos x="64" y="21"/>
                </a:cxn>
                <a:cxn ang="0">
                  <a:pos x="61" y="24"/>
                </a:cxn>
                <a:cxn ang="0">
                  <a:pos x="8" y="24"/>
                </a:cxn>
                <a:cxn ang="0">
                  <a:pos x="5" y="21"/>
                </a:cxn>
                <a:cxn ang="0">
                  <a:pos x="5" y="17"/>
                </a:cxn>
                <a:cxn ang="0">
                  <a:pos x="8" y="14"/>
                </a:cxn>
                <a:cxn ang="0">
                  <a:pos x="61" y="14"/>
                </a:cxn>
                <a:cxn ang="0">
                  <a:pos x="64" y="17"/>
                </a:cxn>
                <a:cxn ang="0">
                  <a:pos x="64" y="21"/>
                </a:cxn>
                <a:cxn ang="0">
                  <a:pos x="54" y="36"/>
                </a:cxn>
                <a:cxn ang="0">
                  <a:pos x="51" y="38"/>
                </a:cxn>
                <a:cxn ang="0">
                  <a:pos x="17" y="38"/>
                </a:cxn>
                <a:cxn ang="0">
                  <a:pos x="15" y="36"/>
                </a:cxn>
                <a:cxn ang="0">
                  <a:pos x="15" y="31"/>
                </a:cxn>
                <a:cxn ang="0">
                  <a:pos x="17" y="29"/>
                </a:cxn>
                <a:cxn ang="0">
                  <a:pos x="51" y="29"/>
                </a:cxn>
                <a:cxn ang="0">
                  <a:pos x="54" y="31"/>
                </a:cxn>
                <a:cxn ang="0">
                  <a:pos x="54" y="36"/>
                </a:cxn>
                <a:cxn ang="0">
                  <a:pos x="49" y="7"/>
                </a:cxn>
                <a:cxn ang="0">
                  <a:pos x="47" y="9"/>
                </a:cxn>
                <a:cxn ang="0">
                  <a:pos x="22" y="9"/>
                </a:cxn>
                <a:cxn ang="0">
                  <a:pos x="20" y="7"/>
                </a:cxn>
                <a:cxn ang="0">
                  <a:pos x="20" y="2"/>
                </a:cxn>
                <a:cxn ang="0">
                  <a:pos x="22" y="0"/>
                </a:cxn>
                <a:cxn ang="0">
                  <a:pos x="47" y="0"/>
                </a:cxn>
                <a:cxn ang="0">
                  <a:pos x="49" y="2"/>
                </a:cxn>
                <a:cxn ang="0">
                  <a:pos x="49" y="7"/>
                </a:cxn>
              </a:cxnLst>
              <a:rect l="0" t="0" r="r" b="b"/>
              <a:pathLst>
                <a:path w="68" h="53">
                  <a:moveTo>
                    <a:pt x="68" y="51"/>
                  </a:moveTo>
                  <a:cubicBezTo>
                    <a:pt x="68" y="52"/>
                    <a:pt x="67" y="53"/>
                    <a:pt x="66" y="53"/>
                  </a:cubicBezTo>
                  <a:cubicBezTo>
                    <a:pt x="3" y="53"/>
                    <a:pt x="3" y="53"/>
                    <a:pt x="3" y="53"/>
                  </a:cubicBezTo>
                  <a:cubicBezTo>
                    <a:pt x="2" y="53"/>
                    <a:pt x="0" y="52"/>
                    <a:pt x="0" y="51"/>
                  </a:cubicBezTo>
                  <a:cubicBezTo>
                    <a:pt x="0" y="46"/>
                    <a:pt x="0" y="46"/>
                    <a:pt x="0" y="46"/>
                  </a:cubicBezTo>
                  <a:cubicBezTo>
                    <a:pt x="0" y="44"/>
                    <a:pt x="2" y="43"/>
                    <a:pt x="3" y="43"/>
                  </a:cubicBezTo>
                  <a:cubicBezTo>
                    <a:pt x="66" y="43"/>
                    <a:pt x="66" y="43"/>
                    <a:pt x="66" y="43"/>
                  </a:cubicBezTo>
                  <a:cubicBezTo>
                    <a:pt x="67" y="43"/>
                    <a:pt x="68" y="44"/>
                    <a:pt x="68" y="46"/>
                  </a:cubicBezTo>
                  <a:lnTo>
                    <a:pt x="68" y="51"/>
                  </a:lnTo>
                  <a:close/>
                  <a:moveTo>
                    <a:pt x="64" y="21"/>
                  </a:moveTo>
                  <a:cubicBezTo>
                    <a:pt x="64" y="23"/>
                    <a:pt x="63" y="24"/>
                    <a:pt x="61" y="24"/>
                  </a:cubicBezTo>
                  <a:cubicBezTo>
                    <a:pt x="8" y="24"/>
                    <a:pt x="8" y="24"/>
                    <a:pt x="8" y="24"/>
                  </a:cubicBezTo>
                  <a:cubicBezTo>
                    <a:pt x="6" y="24"/>
                    <a:pt x="5" y="23"/>
                    <a:pt x="5" y="21"/>
                  </a:cubicBezTo>
                  <a:cubicBezTo>
                    <a:pt x="5" y="17"/>
                    <a:pt x="5" y="17"/>
                    <a:pt x="5" y="17"/>
                  </a:cubicBezTo>
                  <a:cubicBezTo>
                    <a:pt x="5" y="15"/>
                    <a:pt x="6" y="14"/>
                    <a:pt x="8" y="14"/>
                  </a:cubicBezTo>
                  <a:cubicBezTo>
                    <a:pt x="61" y="14"/>
                    <a:pt x="61" y="14"/>
                    <a:pt x="61" y="14"/>
                  </a:cubicBezTo>
                  <a:cubicBezTo>
                    <a:pt x="63" y="14"/>
                    <a:pt x="64" y="15"/>
                    <a:pt x="64" y="17"/>
                  </a:cubicBezTo>
                  <a:lnTo>
                    <a:pt x="64" y="21"/>
                  </a:lnTo>
                  <a:close/>
                  <a:moveTo>
                    <a:pt x="54" y="36"/>
                  </a:moveTo>
                  <a:cubicBezTo>
                    <a:pt x="54" y="37"/>
                    <a:pt x="53" y="38"/>
                    <a:pt x="51" y="38"/>
                  </a:cubicBezTo>
                  <a:cubicBezTo>
                    <a:pt x="17" y="38"/>
                    <a:pt x="17" y="38"/>
                    <a:pt x="17" y="38"/>
                  </a:cubicBezTo>
                  <a:cubicBezTo>
                    <a:pt x="16" y="38"/>
                    <a:pt x="15" y="37"/>
                    <a:pt x="15" y="36"/>
                  </a:cubicBezTo>
                  <a:cubicBezTo>
                    <a:pt x="15" y="31"/>
                    <a:pt x="15" y="31"/>
                    <a:pt x="15" y="31"/>
                  </a:cubicBezTo>
                  <a:cubicBezTo>
                    <a:pt x="15" y="30"/>
                    <a:pt x="16" y="29"/>
                    <a:pt x="17" y="29"/>
                  </a:cubicBezTo>
                  <a:cubicBezTo>
                    <a:pt x="51" y="29"/>
                    <a:pt x="51" y="29"/>
                    <a:pt x="51" y="29"/>
                  </a:cubicBezTo>
                  <a:cubicBezTo>
                    <a:pt x="53" y="29"/>
                    <a:pt x="54" y="30"/>
                    <a:pt x="54" y="31"/>
                  </a:cubicBezTo>
                  <a:lnTo>
                    <a:pt x="54" y="36"/>
                  </a:lnTo>
                  <a:close/>
                  <a:moveTo>
                    <a:pt x="49" y="7"/>
                  </a:moveTo>
                  <a:cubicBezTo>
                    <a:pt x="49" y="8"/>
                    <a:pt x="48" y="9"/>
                    <a:pt x="47" y="9"/>
                  </a:cubicBezTo>
                  <a:cubicBezTo>
                    <a:pt x="22" y="9"/>
                    <a:pt x="22" y="9"/>
                    <a:pt x="22" y="9"/>
                  </a:cubicBezTo>
                  <a:cubicBezTo>
                    <a:pt x="21" y="9"/>
                    <a:pt x="20" y="8"/>
                    <a:pt x="20" y="7"/>
                  </a:cubicBezTo>
                  <a:cubicBezTo>
                    <a:pt x="20" y="2"/>
                    <a:pt x="20" y="2"/>
                    <a:pt x="20" y="2"/>
                  </a:cubicBezTo>
                  <a:cubicBezTo>
                    <a:pt x="20" y="1"/>
                    <a:pt x="21" y="0"/>
                    <a:pt x="22" y="0"/>
                  </a:cubicBezTo>
                  <a:cubicBezTo>
                    <a:pt x="47" y="0"/>
                    <a:pt x="47" y="0"/>
                    <a:pt x="47" y="0"/>
                  </a:cubicBezTo>
                  <a:cubicBezTo>
                    <a:pt x="48" y="0"/>
                    <a:pt x="49" y="1"/>
                    <a:pt x="49" y="2"/>
                  </a:cubicBezTo>
                  <a:lnTo>
                    <a:pt x="49" y="7"/>
                  </a:lnTo>
                  <a:close/>
                </a:path>
              </a:pathLst>
            </a:custGeom>
            <a:solidFill>
              <a:schemeClr val="bg1"/>
            </a:solidFill>
            <a:ln w="9525">
              <a:noFill/>
              <a:round/>
            </a:ln>
          </p:spPr>
          <p:txBody>
            <a:bodyPr vert="horz" wrap="square" lIns="128580" tIns="64290" rIns="128580" bIns="64290"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2" name="TextBox 21"/>
          <p:cNvSpPr txBox="1"/>
          <p:nvPr/>
        </p:nvSpPr>
        <p:spPr>
          <a:xfrm>
            <a:off x="8504655" y="1835462"/>
            <a:ext cx="3455532" cy="369332"/>
          </a:xfrm>
          <a:prstGeom prst="rect">
            <a:avLst/>
          </a:prstGeom>
          <a:noFill/>
        </p:spPr>
        <p:txBody>
          <a:bodyPr wrap="square" rtlCol="0">
            <a:sp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确定</a:t>
            </a: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等级的方程及其公式</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3" name="TextBox 22"/>
          <p:cNvSpPr txBox="1"/>
          <p:nvPr/>
        </p:nvSpPr>
        <p:spPr>
          <a:xfrm>
            <a:off x="912659" y="1835462"/>
            <a:ext cx="3455532" cy="369332"/>
          </a:xfrm>
          <a:prstGeom prst="rect">
            <a:avLst/>
          </a:prstGeom>
          <a:noFill/>
        </p:spPr>
        <p:txBody>
          <a:bodyPr wrap="square" rtlCol="0">
            <a:spAutoFit/>
          </a:bodyPr>
          <a:lstStyle/>
          <a:p>
            <a:pPr algn="r"/>
            <a:r>
              <a:rPr lang="zh-CN" altLang="en-US" b="1" dirty="0" smtClean="0">
                <a:solidFill>
                  <a:schemeClr val="bg1"/>
                </a:solidFill>
                <a:latin typeface="微软雅黑" panose="020B0503020204020204" pitchFamily="34" charset="-122"/>
                <a:ea typeface="微软雅黑" panose="020B0503020204020204" pitchFamily="34" charset="-122"/>
              </a:rPr>
              <a:t>功能安全</a:t>
            </a: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相关标准知识</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4" name="TextBox 23"/>
          <p:cNvSpPr txBox="1"/>
          <p:nvPr/>
        </p:nvSpPr>
        <p:spPr>
          <a:xfrm>
            <a:off x="8820585" y="3029127"/>
            <a:ext cx="3455532" cy="36933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等级验证方法</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5" name="TextBox 24"/>
          <p:cNvSpPr txBox="1"/>
          <p:nvPr/>
        </p:nvSpPr>
        <p:spPr>
          <a:xfrm>
            <a:off x="596727" y="3029127"/>
            <a:ext cx="3455532" cy="646331"/>
          </a:xfrm>
          <a:prstGeom prst="rect">
            <a:avLst/>
          </a:prstGeom>
          <a:noFill/>
        </p:spPr>
        <p:txBody>
          <a:bodyPr wrap="square" rtlCol="0">
            <a:spAutoFit/>
          </a:bodyPr>
          <a:lstStyle/>
          <a:p>
            <a:pPr algn="r"/>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等级验证及评估技术目前国内及国际发展应用现状</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6" name="TextBox 25"/>
          <p:cNvSpPr txBox="1"/>
          <p:nvPr/>
        </p:nvSpPr>
        <p:spPr>
          <a:xfrm>
            <a:off x="8456599" y="4222795"/>
            <a:ext cx="3455532" cy="36933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SIL</a:t>
            </a:r>
            <a:r>
              <a:rPr lang="zh-CN" altLang="en-US" b="1" dirty="0" smtClean="0">
                <a:solidFill>
                  <a:schemeClr val="bg1"/>
                </a:solidFill>
                <a:latin typeface="微软雅黑" panose="020B0503020204020204" pitchFamily="34" charset="-122"/>
                <a:ea typeface="微软雅黑" panose="020B0503020204020204" pitchFamily="34" charset="-122"/>
              </a:rPr>
              <a:t>等级验证分析</a:t>
            </a:r>
            <a:r>
              <a:rPr lang="en-US" altLang="zh-CN" b="1" dirty="0" smtClean="0">
                <a:solidFill>
                  <a:schemeClr val="bg1"/>
                </a:solidFill>
                <a:latin typeface="微软雅黑" panose="020B0503020204020204" pitchFamily="34" charset="-122"/>
                <a:ea typeface="微软雅黑" panose="020B0503020204020204" pitchFamily="34" charset="-122"/>
              </a:rPr>
              <a:t>&amp;</a:t>
            </a:r>
            <a:r>
              <a:rPr lang="zh-CN" altLang="en-US" b="1" dirty="0" smtClean="0">
                <a:solidFill>
                  <a:schemeClr val="bg1"/>
                </a:solidFill>
                <a:latin typeface="微软雅黑" panose="020B0503020204020204" pitchFamily="34" charset="-122"/>
                <a:ea typeface="微软雅黑" panose="020B0503020204020204" pitchFamily="34" charset="-122"/>
              </a:rPr>
              <a:t>案例</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7" name="TextBox 26"/>
          <p:cNvSpPr txBox="1"/>
          <p:nvPr/>
        </p:nvSpPr>
        <p:spPr>
          <a:xfrm>
            <a:off x="864603" y="4222795"/>
            <a:ext cx="3455532" cy="369332"/>
          </a:xfrm>
          <a:prstGeom prst="rect">
            <a:avLst/>
          </a:prstGeom>
          <a:noFill/>
        </p:spPr>
        <p:txBody>
          <a:bodyPr wrap="square" rtlCol="0">
            <a:spAutoFit/>
          </a:bodyPr>
          <a:lstStyle/>
          <a:p>
            <a:pPr algn="r"/>
            <a:r>
              <a:rPr lang="en-US" altLang="zh-CN" b="1" dirty="0" smtClean="0">
                <a:solidFill>
                  <a:schemeClr val="bg1"/>
                </a:solidFill>
                <a:latin typeface="微软雅黑" panose="020B0503020204020204" pitchFamily="34" charset="-122"/>
                <a:ea typeface="微软雅黑" panose="020B0503020204020204" pitchFamily="34" charset="-122"/>
              </a:rPr>
              <a:t>SIS</a:t>
            </a:r>
            <a:r>
              <a:rPr lang="zh-CN" altLang="en-US" b="1" dirty="0" smtClean="0">
                <a:solidFill>
                  <a:schemeClr val="bg1"/>
                </a:solidFill>
                <a:latin typeface="微软雅黑" panose="020B0503020204020204" pitchFamily="34" charset="-122"/>
                <a:ea typeface="微软雅黑" panose="020B0503020204020204" pitchFamily="34" charset="-122"/>
              </a:rPr>
              <a:t>评估验证流程及步骤</a:t>
            </a:r>
            <a:endParaRPr lang="en-US" b="1"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28" name="TextBox 8"/>
          <p:cNvSpPr txBox="1"/>
          <p:nvPr/>
        </p:nvSpPr>
        <p:spPr>
          <a:xfrm>
            <a:off x="857250" y="233569"/>
            <a:ext cx="11116741"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功能安全</a:t>
            </a:r>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SIL</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等级验证、评估技术专题培训</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pic>
        <p:nvPicPr>
          <p:cNvPr id="29"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pic>
        <p:nvPicPr>
          <p:cNvPr id="30"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bwMode="auto">
          <a:xfrm>
            <a:off x="4000550" y="1519238"/>
            <a:ext cx="4124325" cy="4124325"/>
            <a:chOff x="0" y="0"/>
            <a:chExt cx="4124325" cy="4124325"/>
          </a:xfrm>
        </p:grpSpPr>
        <p:sp>
          <p:nvSpPr>
            <p:cNvPr id="3" name="Freeform 5"/>
            <p:cNvSpPr/>
            <p:nvPr/>
          </p:nvSpPr>
          <p:spPr bwMode="auto">
            <a:xfrm>
              <a:off x="7937" y="2066925"/>
              <a:ext cx="2058987" cy="2057400"/>
            </a:xfrm>
            <a:custGeom>
              <a:avLst/>
              <a:gdLst>
                <a:gd name="T0" fmla="*/ 1961306044 w 263"/>
                <a:gd name="T1" fmla="*/ 0 h 263"/>
                <a:gd name="T2" fmla="*/ 1838722000 w 263"/>
                <a:gd name="T3" fmla="*/ 734358716 h 263"/>
                <a:gd name="T4" fmla="*/ 858072893 w 263"/>
                <a:gd name="T5" fmla="*/ 1223926059 h 263"/>
                <a:gd name="T6" fmla="*/ 0 w 263"/>
                <a:gd name="T7" fmla="*/ 1591105295 h 263"/>
                <a:gd name="T8" fmla="*/ 551620612 w 263"/>
                <a:gd name="T9" fmla="*/ 2147483647 h 263"/>
                <a:gd name="T10" fmla="*/ 1777437807 w 263"/>
                <a:gd name="T11" fmla="*/ 2147483647 h 263"/>
                <a:gd name="T12" fmla="*/ 2147483647 w 263"/>
                <a:gd name="T13" fmla="*/ 2147483647 h 263"/>
                <a:gd name="T14" fmla="*/ 2147483647 w 263"/>
                <a:gd name="T15" fmla="*/ 2147483647 h 263"/>
                <a:gd name="T16" fmla="*/ 1164525418 w 263"/>
                <a:gd name="T17" fmla="*/ 2147483647 h 263"/>
                <a:gd name="T18" fmla="*/ 1532269720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263"/>
                <a:gd name="T107" fmla="*/ 263 w 263"/>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263">
                  <a:moveTo>
                    <a:pt x="148" y="0"/>
                  </a:moveTo>
                  <a:cubicBezTo>
                    <a:pt x="32" y="0"/>
                    <a:pt x="32" y="0"/>
                    <a:pt x="32" y="0"/>
                  </a:cubicBezTo>
                  <a:cubicBezTo>
                    <a:pt x="32" y="1"/>
                    <a:pt x="32" y="2"/>
                    <a:pt x="32" y="3"/>
                  </a:cubicBezTo>
                  <a:cubicBezTo>
                    <a:pt x="32" y="5"/>
                    <a:pt x="31" y="9"/>
                    <a:pt x="30" y="12"/>
                  </a:cubicBezTo>
                  <a:cubicBezTo>
                    <a:pt x="24" y="18"/>
                    <a:pt x="24" y="18"/>
                    <a:pt x="24" y="18"/>
                  </a:cubicBezTo>
                  <a:cubicBezTo>
                    <a:pt x="22" y="19"/>
                    <a:pt x="17" y="20"/>
                    <a:pt x="14" y="20"/>
                  </a:cubicBezTo>
                  <a:cubicBezTo>
                    <a:pt x="5" y="20"/>
                    <a:pt x="5" y="20"/>
                    <a:pt x="5" y="20"/>
                  </a:cubicBezTo>
                  <a:cubicBezTo>
                    <a:pt x="2" y="20"/>
                    <a:pt x="0" y="23"/>
                    <a:pt x="0" y="26"/>
                  </a:cubicBezTo>
                  <a:cubicBezTo>
                    <a:pt x="3" y="49"/>
                    <a:pt x="3" y="49"/>
                    <a:pt x="3" y="49"/>
                  </a:cubicBezTo>
                  <a:cubicBezTo>
                    <a:pt x="4" y="52"/>
                    <a:pt x="6" y="53"/>
                    <a:pt x="9" y="53"/>
                  </a:cubicBezTo>
                  <a:cubicBezTo>
                    <a:pt x="18" y="50"/>
                    <a:pt x="18" y="50"/>
                    <a:pt x="18" y="50"/>
                  </a:cubicBezTo>
                  <a:cubicBezTo>
                    <a:pt x="21" y="49"/>
                    <a:pt x="26" y="49"/>
                    <a:pt x="29" y="50"/>
                  </a:cubicBezTo>
                  <a:cubicBezTo>
                    <a:pt x="36" y="54"/>
                    <a:pt x="36" y="54"/>
                    <a:pt x="36" y="54"/>
                  </a:cubicBezTo>
                  <a:cubicBezTo>
                    <a:pt x="38" y="56"/>
                    <a:pt x="40" y="60"/>
                    <a:pt x="40" y="62"/>
                  </a:cubicBezTo>
                  <a:cubicBezTo>
                    <a:pt x="41" y="65"/>
                    <a:pt x="41" y="69"/>
                    <a:pt x="41" y="72"/>
                  </a:cubicBezTo>
                  <a:cubicBezTo>
                    <a:pt x="37" y="79"/>
                    <a:pt x="37" y="79"/>
                    <a:pt x="37" y="79"/>
                  </a:cubicBezTo>
                  <a:cubicBezTo>
                    <a:pt x="34" y="81"/>
                    <a:pt x="30" y="83"/>
                    <a:pt x="27" y="84"/>
                  </a:cubicBezTo>
                  <a:cubicBezTo>
                    <a:pt x="19" y="86"/>
                    <a:pt x="19" y="86"/>
                    <a:pt x="19" y="86"/>
                  </a:cubicBezTo>
                  <a:cubicBezTo>
                    <a:pt x="16" y="87"/>
                    <a:pt x="14" y="90"/>
                    <a:pt x="16" y="93"/>
                  </a:cubicBezTo>
                  <a:cubicBezTo>
                    <a:pt x="25" y="114"/>
                    <a:pt x="25" y="114"/>
                    <a:pt x="25" y="114"/>
                  </a:cubicBezTo>
                  <a:cubicBezTo>
                    <a:pt x="26" y="117"/>
                    <a:pt x="29" y="118"/>
                    <a:pt x="32" y="116"/>
                  </a:cubicBezTo>
                  <a:cubicBezTo>
                    <a:pt x="39" y="112"/>
                    <a:pt x="39" y="112"/>
                    <a:pt x="39" y="112"/>
                  </a:cubicBezTo>
                  <a:cubicBezTo>
                    <a:pt x="41" y="111"/>
                    <a:pt x="46" y="109"/>
                    <a:pt x="49" y="109"/>
                  </a:cubicBezTo>
                  <a:cubicBezTo>
                    <a:pt x="57" y="111"/>
                    <a:pt x="57" y="111"/>
                    <a:pt x="57" y="111"/>
                  </a:cubicBezTo>
                  <a:cubicBezTo>
                    <a:pt x="59" y="113"/>
                    <a:pt x="62" y="116"/>
                    <a:pt x="64" y="118"/>
                  </a:cubicBezTo>
                  <a:cubicBezTo>
                    <a:pt x="65" y="120"/>
                    <a:pt x="66" y="124"/>
                    <a:pt x="66" y="127"/>
                  </a:cubicBezTo>
                  <a:cubicBezTo>
                    <a:pt x="64" y="135"/>
                    <a:pt x="64" y="135"/>
                    <a:pt x="64" y="135"/>
                  </a:cubicBezTo>
                  <a:cubicBezTo>
                    <a:pt x="63" y="138"/>
                    <a:pt x="59" y="141"/>
                    <a:pt x="56" y="142"/>
                  </a:cubicBezTo>
                  <a:cubicBezTo>
                    <a:pt x="50" y="146"/>
                    <a:pt x="50" y="146"/>
                    <a:pt x="50" y="146"/>
                  </a:cubicBezTo>
                  <a:cubicBezTo>
                    <a:pt x="47" y="148"/>
                    <a:pt x="46" y="151"/>
                    <a:pt x="48" y="153"/>
                  </a:cubicBezTo>
                  <a:cubicBezTo>
                    <a:pt x="62" y="171"/>
                    <a:pt x="62" y="171"/>
                    <a:pt x="62" y="171"/>
                  </a:cubicBezTo>
                  <a:cubicBezTo>
                    <a:pt x="64" y="174"/>
                    <a:pt x="67" y="174"/>
                    <a:pt x="70" y="172"/>
                  </a:cubicBezTo>
                  <a:cubicBezTo>
                    <a:pt x="75" y="166"/>
                    <a:pt x="75" y="166"/>
                    <a:pt x="75" y="166"/>
                  </a:cubicBezTo>
                  <a:cubicBezTo>
                    <a:pt x="77" y="164"/>
                    <a:pt x="81" y="162"/>
                    <a:pt x="84" y="161"/>
                  </a:cubicBezTo>
                  <a:cubicBezTo>
                    <a:pt x="92" y="161"/>
                    <a:pt x="92" y="161"/>
                    <a:pt x="92" y="161"/>
                  </a:cubicBezTo>
                  <a:cubicBezTo>
                    <a:pt x="95" y="162"/>
                    <a:pt x="99" y="164"/>
                    <a:pt x="100" y="166"/>
                  </a:cubicBezTo>
                  <a:cubicBezTo>
                    <a:pt x="102" y="167"/>
                    <a:pt x="104" y="171"/>
                    <a:pt x="106" y="174"/>
                  </a:cubicBezTo>
                  <a:cubicBezTo>
                    <a:pt x="106" y="182"/>
                    <a:pt x="106" y="182"/>
                    <a:pt x="106" y="182"/>
                  </a:cubicBezTo>
                  <a:cubicBezTo>
                    <a:pt x="104" y="185"/>
                    <a:pt x="102" y="189"/>
                    <a:pt x="100" y="191"/>
                  </a:cubicBezTo>
                  <a:cubicBezTo>
                    <a:pt x="95" y="196"/>
                    <a:pt x="95" y="196"/>
                    <a:pt x="95" y="196"/>
                  </a:cubicBezTo>
                  <a:cubicBezTo>
                    <a:pt x="92" y="198"/>
                    <a:pt x="93" y="202"/>
                    <a:pt x="95" y="204"/>
                  </a:cubicBezTo>
                  <a:cubicBezTo>
                    <a:pt x="113" y="217"/>
                    <a:pt x="113" y="217"/>
                    <a:pt x="113" y="217"/>
                  </a:cubicBezTo>
                  <a:cubicBezTo>
                    <a:pt x="116" y="219"/>
                    <a:pt x="119" y="218"/>
                    <a:pt x="120" y="216"/>
                  </a:cubicBezTo>
                  <a:cubicBezTo>
                    <a:pt x="124" y="210"/>
                    <a:pt x="124" y="210"/>
                    <a:pt x="124" y="210"/>
                  </a:cubicBezTo>
                  <a:cubicBezTo>
                    <a:pt x="125" y="207"/>
                    <a:pt x="129" y="203"/>
                    <a:pt x="131" y="202"/>
                  </a:cubicBezTo>
                  <a:cubicBezTo>
                    <a:pt x="139" y="200"/>
                    <a:pt x="139" y="200"/>
                    <a:pt x="139" y="200"/>
                  </a:cubicBezTo>
                  <a:cubicBezTo>
                    <a:pt x="142" y="200"/>
                    <a:pt x="146" y="201"/>
                    <a:pt x="148" y="202"/>
                  </a:cubicBezTo>
                  <a:cubicBezTo>
                    <a:pt x="150" y="203"/>
                    <a:pt x="154" y="206"/>
                    <a:pt x="155" y="209"/>
                  </a:cubicBezTo>
                  <a:cubicBezTo>
                    <a:pt x="158" y="217"/>
                    <a:pt x="158" y="217"/>
                    <a:pt x="158" y="217"/>
                  </a:cubicBezTo>
                  <a:cubicBezTo>
                    <a:pt x="157" y="220"/>
                    <a:pt x="156" y="225"/>
                    <a:pt x="154" y="227"/>
                  </a:cubicBezTo>
                  <a:cubicBezTo>
                    <a:pt x="151" y="233"/>
                    <a:pt x="151" y="233"/>
                    <a:pt x="151" y="233"/>
                  </a:cubicBezTo>
                  <a:cubicBezTo>
                    <a:pt x="149" y="236"/>
                    <a:pt x="150" y="239"/>
                    <a:pt x="153" y="240"/>
                  </a:cubicBezTo>
                  <a:cubicBezTo>
                    <a:pt x="174" y="248"/>
                    <a:pt x="174" y="248"/>
                    <a:pt x="174" y="248"/>
                  </a:cubicBezTo>
                  <a:cubicBezTo>
                    <a:pt x="177" y="249"/>
                    <a:pt x="180" y="248"/>
                    <a:pt x="181" y="245"/>
                  </a:cubicBezTo>
                  <a:cubicBezTo>
                    <a:pt x="182" y="239"/>
                    <a:pt x="182" y="239"/>
                    <a:pt x="182" y="239"/>
                  </a:cubicBezTo>
                  <a:cubicBezTo>
                    <a:pt x="183" y="236"/>
                    <a:pt x="185" y="231"/>
                    <a:pt x="187" y="229"/>
                  </a:cubicBezTo>
                  <a:cubicBezTo>
                    <a:pt x="194" y="225"/>
                    <a:pt x="194" y="225"/>
                    <a:pt x="194" y="225"/>
                  </a:cubicBezTo>
                  <a:cubicBezTo>
                    <a:pt x="197" y="224"/>
                    <a:pt x="202" y="225"/>
                    <a:pt x="204" y="225"/>
                  </a:cubicBezTo>
                  <a:cubicBezTo>
                    <a:pt x="206" y="226"/>
                    <a:pt x="210" y="228"/>
                    <a:pt x="213" y="230"/>
                  </a:cubicBezTo>
                  <a:cubicBezTo>
                    <a:pt x="217" y="237"/>
                    <a:pt x="217" y="237"/>
                    <a:pt x="217" y="237"/>
                  </a:cubicBezTo>
                  <a:cubicBezTo>
                    <a:pt x="217" y="240"/>
                    <a:pt x="217" y="245"/>
                    <a:pt x="216" y="248"/>
                  </a:cubicBezTo>
                  <a:cubicBezTo>
                    <a:pt x="215" y="254"/>
                    <a:pt x="215" y="254"/>
                    <a:pt x="215" y="254"/>
                  </a:cubicBezTo>
                  <a:cubicBezTo>
                    <a:pt x="214" y="257"/>
                    <a:pt x="216" y="260"/>
                    <a:pt x="219" y="260"/>
                  </a:cubicBezTo>
                  <a:cubicBezTo>
                    <a:pt x="241" y="263"/>
                    <a:pt x="241" y="263"/>
                    <a:pt x="241" y="263"/>
                  </a:cubicBezTo>
                  <a:cubicBezTo>
                    <a:pt x="244" y="263"/>
                    <a:pt x="246" y="261"/>
                    <a:pt x="246" y="258"/>
                  </a:cubicBezTo>
                  <a:cubicBezTo>
                    <a:pt x="246" y="252"/>
                    <a:pt x="246" y="252"/>
                    <a:pt x="246" y="252"/>
                  </a:cubicBezTo>
                  <a:cubicBezTo>
                    <a:pt x="246" y="249"/>
                    <a:pt x="247" y="244"/>
                    <a:pt x="249" y="241"/>
                  </a:cubicBezTo>
                  <a:cubicBezTo>
                    <a:pt x="254" y="235"/>
                    <a:pt x="254" y="235"/>
                    <a:pt x="254" y="235"/>
                  </a:cubicBezTo>
                  <a:cubicBezTo>
                    <a:pt x="257" y="234"/>
                    <a:pt x="260" y="233"/>
                    <a:pt x="263" y="233"/>
                  </a:cubicBezTo>
                  <a:cubicBezTo>
                    <a:pt x="263" y="114"/>
                    <a:pt x="263" y="114"/>
                    <a:pt x="263" y="114"/>
                  </a:cubicBezTo>
                  <a:cubicBezTo>
                    <a:pt x="200" y="114"/>
                    <a:pt x="148" y="63"/>
                    <a:pt x="148" y="0"/>
                  </a:cubicBez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4" name="Freeform 6"/>
            <p:cNvSpPr/>
            <p:nvPr/>
          </p:nvSpPr>
          <p:spPr bwMode="auto">
            <a:xfrm>
              <a:off x="2066925" y="2066925"/>
              <a:ext cx="2057400" cy="2057400"/>
            </a:xfrm>
            <a:custGeom>
              <a:avLst/>
              <a:gdLst>
                <a:gd name="T0" fmla="*/ 2147483647 w 263"/>
                <a:gd name="T1" fmla="*/ 1162728216 h 263"/>
                <a:gd name="T2" fmla="*/ 2147483647 w 263"/>
                <a:gd name="T3" fmla="*/ 673160873 h 263"/>
                <a:gd name="T4" fmla="*/ 2147483647 w 263"/>
                <a:gd name="T5" fmla="*/ 0 h 263"/>
                <a:gd name="T6" fmla="*/ 0 w 263"/>
                <a:gd name="T7" fmla="*/ 2147483647 h 263"/>
                <a:gd name="T8" fmla="*/ 0 w 263"/>
                <a:gd name="T9" fmla="*/ 2147483647 h 263"/>
                <a:gd name="T10" fmla="*/ 611963030 w 263"/>
                <a:gd name="T11" fmla="*/ 2147483647 h 263"/>
                <a:gd name="T12" fmla="*/ 1101538196 w 263"/>
                <a:gd name="T13" fmla="*/ 2147483647 h 263"/>
                <a:gd name="T14" fmla="*/ 1468717432 w 263"/>
                <a:gd name="T15" fmla="*/ 2147483647 h 263"/>
                <a:gd name="T16" fmla="*/ 2147483647 w 263"/>
                <a:gd name="T17" fmla="*/ 2147483647 h 263"/>
                <a:gd name="T18" fmla="*/ 2147483647 w 263"/>
                <a:gd name="T19" fmla="*/ 2147483647 h 263"/>
                <a:gd name="T20" fmla="*/ 2147483647 w 263"/>
                <a:gd name="T21" fmla="*/ 2147483647 h 263"/>
                <a:gd name="T22" fmla="*/ 2147483647 w 263"/>
                <a:gd name="T23" fmla="*/ 2147483647 h 263"/>
                <a:gd name="T24" fmla="*/ 2147483647 w 263"/>
                <a:gd name="T25" fmla="*/ 2147483647 h 263"/>
                <a:gd name="T26" fmla="*/ 2147483647 w 263"/>
                <a:gd name="T27" fmla="*/ 2147483647 h 263"/>
                <a:gd name="T28" fmla="*/ 2147483647 w 263"/>
                <a:gd name="T29" fmla="*/ 2147483647 h 263"/>
                <a:gd name="T30" fmla="*/ 2147483647 w 263"/>
                <a:gd name="T31" fmla="*/ 2147483647 h 263"/>
                <a:gd name="T32" fmla="*/ 2147483647 w 263"/>
                <a:gd name="T33" fmla="*/ 2147483647 h 263"/>
                <a:gd name="T34" fmla="*/ 2147483647 w 263"/>
                <a:gd name="T35" fmla="*/ 2147483647 h 263"/>
                <a:gd name="T36" fmla="*/ 2147483647 w 263"/>
                <a:gd name="T37" fmla="*/ 2147483647 h 263"/>
                <a:gd name="T38" fmla="*/ 2147483647 w 263"/>
                <a:gd name="T39" fmla="*/ 2147483647 h 263"/>
                <a:gd name="T40" fmla="*/ 2147483647 w 263"/>
                <a:gd name="T41" fmla="*/ 2147483647 h 263"/>
                <a:gd name="T42" fmla="*/ 2147483647 w 263"/>
                <a:gd name="T43" fmla="*/ 2147483647 h 263"/>
                <a:gd name="T44" fmla="*/ 2147483647 w 263"/>
                <a:gd name="T45" fmla="*/ 2147483647 h 263"/>
                <a:gd name="T46" fmla="*/ 2147483647 w 263"/>
                <a:gd name="T47" fmla="*/ 2147483647 h 263"/>
                <a:gd name="T48" fmla="*/ 2147483647 w 263"/>
                <a:gd name="T49" fmla="*/ 2147483647 h 263"/>
                <a:gd name="T50" fmla="*/ 2147483647 w 263"/>
                <a:gd name="T51" fmla="*/ 2147483647 h 263"/>
                <a:gd name="T52" fmla="*/ 2147483647 w 263"/>
                <a:gd name="T53" fmla="*/ 2147483647 h 263"/>
                <a:gd name="T54" fmla="*/ 2147483647 w 263"/>
                <a:gd name="T55" fmla="*/ 2147483647 h 263"/>
                <a:gd name="T56" fmla="*/ 2147483647 w 263"/>
                <a:gd name="T57" fmla="*/ 2147483647 h 263"/>
                <a:gd name="T58" fmla="*/ 2147483647 w 263"/>
                <a:gd name="T59" fmla="*/ 2147483647 h 263"/>
                <a:gd name="T60" fmla="*/ 2147483647 w 263"/>
                <a:gd name="T61" fmla="*/ 2147483647 h 263"/>
                <a:gd name="T62" fmla="*/ 2147483647 w 263"/>
                <a:gd name="T63" fmla="*/ 2147483647 h 263"/>
                <a:gd name="T64" fmla="*/ 2147483647 w 263"/>
                <a:gd name="T65" fmla="*/ 2147483647 h 263"/>
                <a:gd name="T66" fmla="*/ 2147483647 w 263"/>
                <a:gd name="T67" fmla="*/ 2147483647 h 263"/>
                <a:gd name="T68" fmla="*/ 2147483647 w 263"/>
                <a:gd name="T69" fmla="*/ 2147483647 h 263"/>
                <a:gd name="T70" fmla="*/ 2147483647 w 263"/>
                <a:gd name="T71" fmla="*/ 2147483647 h 263"/>
                <a:gd name="T72" fmla="*/ 2147483647 w 263"/>
                <a:gd name="T73" fmla="*/ 1468717432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3"/>
                <a:gd name="T113" fmla="*/ 263 w 263"/>
                <a:gd name="T114" fmla="*/ 263 h 2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3">
                  <a:moveTo>
                    <a:pt x="258" y="19"/>
                  </a:moveTo>
                  <a:cubicBezTo>
                    <a:pt x="250" y="19"/>
                    <a:pt x="250" y="19"/>
                    <a:pt x="250" y="19"/>
                  </a:cubicBezTo>
                  <a:cubicBezTo>
                    <a:pt x="247" y="19"/>
                    <a:pt x="242" y="18"/>
                    <a:pt x="239" y="17"/>
                  </a:cubicBezTo>
                  <a:cubicBezTo>
                    <a:pt x="233" y="11"/>
                    <a:pt x="233" y="11"/>
                    <a:pt x="233" y="11"/>
                  </a:cubicBezTo>
                  <a:cubicBezTo>
                    <a:pt x="232" y="8"/>
                    <a:pt x="231" y="4"/>
                    <a:pt x="231" y="2"/>
                  </a:cubicBezTo>
                  <a:cubicBezTo>
                    <a:pt x="231" y="1"/>
                    <a:pt x="231" y="0"/>
                    <a:pt x="231" y="0"/>
                  </a:cubicBezTo>
                  <a:cubicBezTo>
                    <a:pt x="114" y="0"/>
                    <a:pt x="114" y="0"/>
                    <a:pt x="114" y="0"/>
                  </a:cubicBezTo>
                  <a:cubicBezTo>
                    <a:pt x="114" y="63"/>
                    <a:pt x="63" y="114"/>
                    <a:pt x="0" y="114"/>
                  </a:cubicBezTo>
                  <a:cubicBezTo>
                    <a:pt x="0" y="114"/>
                    <a:pt x="0" y="114"/>
                    <a:pt x="0" y="114"/>
                  </a:cubicBezTo>
                  <a:cubicBezTo>
                    <a:pt x="0" y="233"/>
                    <a:pt x="0" y="233"/>
                    <a:pt x="0" y="233"/>
                  </a:cubicBezTo>
                  <a:cubicBezTo>
                    <a:pt x="0" y="233"/>
                    <a:pt x="1" y="233"/>
                    <a:pt x="1" y="233"/>
                  </a:cubicBezTo>
                  <a:cubicBezTo>
                    <a:pt x="3" y="233"/>
                    <a:pt x="7" y="234"/>
                    <a:pt x="10" y="235"/>
                  </a:cubicBezTo>
                  <a:cubicBezTo>
                    <a:pt x="16" y="241"/>
                    <a:pt x="16" y="241"/>
                    <a:pt x="16" y="241"/>
                  </a:cubicBezTo>
                  <a:cubicBezTo>
                    <a:pt x="17" y="244"/>
                    <a:pt x="18" y="249"/>
                    <a:pt x="18" y="252"/>
                  </a:cubicBezTo>
                  <a:cubicBezTo>
                    <a:pt x="18" y="258"/>
                    <a:pt x="18" y="258"/>
                    <a:pt x="18" y="258"/>
                  </a:cubicBezTo>
                  <a:cubicBezTo>
                    <a:pt x="18" y="261"/>
                    <a:pt x="21" y="263"/>
                    <a:pt x="24" y="263"/>
                  </a:cubicBezTo>
                  <a:cubicBezTo>
                    <a:pt x="46" y="260"/>
                    <a:pt x="46" y="260"/>
                    <a:pt x="46" y="260"/>
                  </a:cubicBezTo>
                  <a:cubicBezTo>
                    <a:pt x="49" y="259"/>
                    <a:pt x="51" y="256"/>
                    <a:pt x="50" y="253"/>
                  </a:cubicBezTo>
                  <a:cubicBezTo>
                    <a:pt x="48" y="247"/>
                    <a:pt x="48" y="247"/>
                    <a:pt x="48" y="247"/>
                  </a:cubicBezTo>
                  <a:cubicBezTo>
                    <a:pt x="48" y="245"/>
                    <a:pt x="47" y="240"/>
                    <a:pt x="48" y="237"/>
                  </a:cubicBezTo>
                  <a:cubicBezTo>
                    <a:pt x="52" y="230"/>
                    <a:pt x="52" y="230"/>
                    <a:pt x="52" y="230"/>
                  </a:cubicBezTo>
                  <a:cubicBezTo>
                    <a:pt x="54" y="228"/>
                    <a:pt x="58" y="226"/>
                    <a:pt x="61" y="225"/>
                  </a:cubicBezTo>
                  <a:cubicBezTo>
                    <a:pt x="63" y="224"/>
                    <a:pt x="67" y="224"/>
                    <a:pt x="70" y="225"/>
                  </a:cubicBezTo>
                  <a:cubicBezTo>
                    <a:pt x="77" y="229"/>
                    <a:pt x="77" y="229"/>
                    <a:pt x="77" y="229"/>
                  </a:cubicBezTo>
                  <a:cubicBezTo>
                    <a:pt x="79" y="231"/>
                    <a:pt x="82" y="235"/>
                    <a:pt x="82" y="238"/>
                  </a:cubicBezTo>
                  <a:cubicBezTo>
                    <a:pt x="84" y="244"/>
                    <a:pt x="84" y="244"/>
                    <a:pt x="84" y="244"/>
                  </a:cubicBezTo>
                  <a:cubicBezTo>
                    <a:pt x="85" y="247"/>
                    <a:pt x="88" y="249"/>
                    <a:pt x="90" y="248"/>
                  </a:cubicBezTo>
                  <a:cubicBezTo>
                    <a:pt x="111" y="239"/>
                    <a:pt x="111" y="239"/>
                    <a:pt x="111" y="239"/>
                  </a:cubicBezTo>
                  <a:cubicBezTo>
                    <a:pt x="114" y="238"/>
                    <a:pt x="115" y="235"/>
                    <a:pt x="114" y="232"/>
                  </a:cubicBezTo>
                  <a:cubicBezTo>
                    <a:pt x="110" y="227"/>
                    <a:pt x="110" y="227"/>
                    <a:pt x="110" y="227"/>
                  </a:cubicBezTo>
                  <a:cubicBezTo>
                    <a:pt x="109" y="224"/>
                    <a:pt x="107" y="219"/>
                    <a:pt x="107" y="216"/>
                  </a:cubicBezTo>
                  <a:cubicBezTo>
                    <a:pt x="109" y="208"/>
                    <a:pt x="109" y="208"/>
                    <a:pt x="109" y="208"/>
                  </a:cubicBezTo>
                  <a:cubicBezTo>
                    <a:pt x="111" y="206"/>
                    <a:pt x="114" y="203"/>
                    <a:pt x="116" y="202"/>
                  </a:cubicBezTo>
                  <a:cubicBezTo>
                    <a:pt x="118" y="201"/>
                    <a:pt x="122" y="199"/>
                    <a:pt x="125" y="199"/>
                  </a:cubicBezTo>
                  <a:cubicBezTo>
                    <a:pt x="134" y="201"/>
                    <a:pt x="134" y="201"/>
                    <a:pt x="134" y="201"/>
                  </a:cubicBezTo>
                  <a:cubicBezTo>
                    <a:pt x="136" y="203"/>
                    <a:pt x="139" y="206"/>
                    <a:pt x="141" y="209"/>
                  </a:cubicBezTo>
                  <a:cubicBezTo>
                    <a:pt x="144" y="215"/>
                    <a:pt x="144" y="215"/>
                    <a:pt x="144" y="215"/>
                  </a:cubicBezTo>
                  <a:cubicBezTo>
                    <a:pt x="145" y="217"/>
                    <a:pt x="149" y="218"/>
                    <a:pt x="151" y="216"/>
                  </a:cubicBezTo>
                  <a:cubicBezTo>
                    <a:pt x="169" y="202"/>
                    <a:pt x="169" y="202"/>
                    <a:pt x="169" y="202"/>
                  </a:cubicBezTo>
                  <a:cubicBezTo>
                    <a:pt x="171" y="201"/>
                    <a:pt x="171" y="197"/>
                    <a:pt x="169" y="195"/>
                  </a:cubicBezTo>
                  <a:cubicBezTo>
                    <a:pt x="165" y="190"/>
                    <a:pt x="165" y="190"/>
                    <a:pt x="165" y="190"/>
                  </a:cubicBezTo>
                  <a:cubicBezTo>
                    <a:pt x="163" y="188"/>
                    <a:pt x="160" y="184"/>
                    <a:pt x="159" y="181"/>
                  </a:cubicBezTo>
                  <a:cubicBezTo>
                    <a:pt x="159" y="173"/>
                    <a:pt x="159" y="173"/>
                    <a:pt x="159" y="173"/>
                  </a:cubicBezTo>
                  <a:cubicBezTo>
                    <a:pt x="160" y="170"/>
                    <a:pt x="162" y="167"/>
                    <a:pt x="164" y="165"/>
                  </a:cubicBezTo>
                  <a:cubicBezTo>
                    <a:pt x="166" y="163"/>
                    <a:pt x="169" y="161"/>
                    <a:pt x="172" y="160"/>
                  </a:cubicBezTo>
                  <a:cubicBezTo>
                    <a:pt x="180" y="160"/>
                    <a:pt x="180" y="160"/>
                    <a:pt x="180" y="160"/>
                  </a:cubicBezTo>
                  <a:cubicBezTo>
                    <a:pt x="183" y="161"/>
                    <a:pt x="187" y="164"/>
                    <a:pt x="189" y="166"/>
                  </a:cubicBezTo>
                  <a:cubicBezTo>
                    <a:pt x="194" y="170"/>
                    <a:pt x="194" y="170"/>
                    <a:pt x="194" y="170"/>
                  </a:cubicBezTo>
                  <a:cubicBezTo>
                    <a:pt x="196" y="173"/>
                    <a:pt x="200" y="172"/>
                    <a:pt x="202" y="170"/>
                  </a:cubicBezTo>
                  <a:cubicBezTo>
                    <a:pt x="215" y="152"/>
                    <a:pt x="215" y="152"/>
                    <a:pt x="215" y="152"/>
                  </a:cubicBezTo>
                  <a:cubicBezTo>
                    <a:pt x="217" y="150"/>
                    <a:pt x="217" y="146"/>
                    <a:pt x="214" y="145"/>
                  </a:cubicBezTo>
                  <a:cubicBezTo>
                    <a:pt x="208" y="141"/>
                    <a:pt x="208" y="141"/>
                    <a:pt x="208" y="141"/>
                  </a:cubicBezTo>
                  <a:cubicBezTo>
                    <a:pt x="205" y="140"/>
                    <a:pt x="202" y="137"/>
                    <a:pt x="200" y="134"/>
                  </a:cubicBezTo>
                  <a:cubicBezTo>
                    <a:pt x="198" y="126"/>
                    <a:pt x="198" y="126"/>
                    <a:pt x="198" y="126"/>
                  </a:cubicBezTo>
                  <a:cubicBezTo>
                    <a:pt x="198" y="123"/>
                    <a:pt x="199" y="119"/>
                    <a:pt x="200" y="117"/>
                  </a:cubicBezTo>
                  <a:cubicBezTo>
                    <a:pt x="202" y="115"/>
                    <a:pt x="205" y="112"/>
                    <a:pt x="207" y="110"/>
                  </a:cubicBezTo>
                  <a:cubicBezTo>
                    <a:pt x="215" y="108"/>
                    <a:pt x="215" y="108"/>
                    <a:pt x="215" y="108"/>
                  </a:cubicBezTo>
                  <a:cubicBezTo>
                    <a:pt x="218" y="108"/>
                    <a:pt x="223" y="110"/>
                    <a:pt x="225" y="111"/>
                  </a:cubicBezTo>
                  <a:cubicBezTo>
                    <a:pt x="232" y="115"/>
                    <a:pt x="232" y="115"/>
                    <a:pt x="232" y="115"/>
                  </a:cubicBezTo>
                  <a:cubicBezTo>
                    <a:pt x="234" y="116"/>
                    <a:pt x="237" y="115"/>
                    <a:pt x="239" y="113"/>
                  </a:cubicBezTo>
                  <a:cubicBezTo>
                    <a:pt x="247" y="92"/>
                    <a:pt x="247" y="92"/>
                    <a:pt x="247" y="92"/>
                  </a:cubicBezTo>
                  <a:cubicBezTo>
                    <a:pt x="249" y="89"/>
                    <a:pt x="247" y="86"/>
                    <a:pt x="244" y="85"/>
                  </a:cubicBezTo>
                  <a:cubicBezTo>
                    <a:pt x="237" y="83"/>
                    <a:pt x="237" y="83"/>
                    <a:pt x="237" y="83"/>
                  </a:cubicBezTo>
                  <a:cubicBezTo>
                    <a:pt x="234" y="82"/>
                    <a:pt x="230" y="80"/>
                    <a:pt x="227" y="78"/>
                  </a:cubicBezTo>
                  <a:cubicBezTo>
                    <a:pt x="223" y="71"/>
                    <a:pt x="223" y="71"/>
                    <a:pt x="223" y="71"/>
                  </a:cubicBezTo>
                  <a:cubicBezTo>
                    <a:pt x="223" y="68"/>
                    <a:pt x="223" y="64"/>
                    <a:pt x="223" y="61"/>
                  </a:cubicBezTo>
                  <a:cubicBezTo>
                    <a:pt x="224" y="59"/>
                    <a:pt x="226" y="55"/>
                    <a:pt x="228" y="53"/>
                  </a:cubicBezTo>
                  <a:cubicBezTo>
                    <a:pt x="235" y="49"/>
                    <a:pt x="235" y="49"/>
                    <a:pt x="235" y="49"/>
                  </a:cubicBezTo>
                  <a:cubicBezTo>
                    <a:pt x="236" y="49"/>
                    <a:pt x="237" y="48"/>
                    <a:pt x="238" y="48"/>
                  </a:cubicBezTo>
                  <a:cubicBezTo>
                    <a:pt x="238" y="48"/>
                    <a:pt x="238" y="48"/>
                    <a:pt x="238" y="48"/>
                  </a:cubicBezTo>
                  <a:cubicBezTo>
                    <a:pt x="241" y="48"/>
                    <a:pt x="244" y="49"/>
                    <a:pt x="246" y="49"/>
                  </a:cubicBezTo>
                  <a:cubicBezTo>
                    <a:pt x="253" y="51"/>
                    <a:pt x="253" y="51"/>
                    <a:pt x="253" y="51"/>
                  </a:cubicBezTo>
                  <a:cubicBezTo>
                    <a:pt x="256" y="52"/>
                    <a:pt x="259" y="50"/>
                    <a:pt x="260" y="47"/>
                  </a:cubicBezTo>
                  <a:cubicBezTo>
                    <a:pt x="263" y="24"/>
                    <a:pt x="263" y="24"/>
                    <a:pt x="263" y="24"/>
                  </a:cubicBezTo>
                  <a:cubicBezTo>
                    <a:pt x="263" y="21"/>
                    <a:pt x="261" y="19"/>
                    <a:pt x="258" y="19"/>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sp>
          <p:nvSpPr>
            <p:cNvPr id="5" name="Freeform 7"/>
            <p:cNvSpPr/>
            <p:nvPr/>
          </p:nvSpPr>
          <p:spPr bwMode="auto">
            <a:xfrm>
              <a:off x="2066925" y="0"/>
              <a:ext cx="2057400" cy="2066925"/>
            </a:xfrm>
            <a:custGeom>
              <a:avLst/>
              <a:gdLst>
                <a:gd name="T0" fmla="*/ 2147483647 w 263"/>
                <a:gd name="T1" fmla="*/ 2147483647 h 264"/>
                <a:gd name="T2" fmla="*/ 2147483647 w 263"/>
                <a:gd name="T3" fmla="*/ 2147483647 h 264"/>
                <a:gd name="T4" fmla="*/ 2147483647 w 263"/>
                <a:gd name="T5" fmla="*/ 2147483647 h 264"/>
                <a:gd name="T6" fmla="*/ 2147483647 w 263"/>
                <a:gd name="T7" fmla="*/ 2147483647 h 264"/>
                <a:gd name="T8" fmla="*/ 2147483647 w 263"/>
                <a:gd name="T9" fmla="*/ 2147483647 h 264"/>
                <a:gd name="T10" fmla="*/ 2147483647 w 263"/>
                <a:gd name="T11" fmla="*/ 2147483647 h 264"/>
                <a:gd name="T12" fmla="*/ 2147483647 w 263"/>
                <a:gd name="T13" fmla="*/ 2147483647 h 264"/>
                <a:gd name="T14" fmla="*/ 2147483647 w 263"/>
                <a:gd name="T15" fmla="*/ 2147483647 h 264"/>
                <a:gd name="T16" fmla="*/ 2147483647 w 263"/>
                <a:gd name="T17" fmla="*/ 2147483647 h 264"/>
                <a:gd name="T18" fmla="*/ 2147483647 w 263"/>
                <a:gd name="T19" fmla="*/ 2147483647 h 264"/>
                <a:gd name="T20" fmla="*/ 2147483647 w 263"/>
                <a:gd name="T21" fmla="*/ 2147483647 h 264"/>
                <a:gd name="T22" fmla="*/ 2147483647 w 263"/>
                <a:gd name="T23" fmla="*/ 2147483647 h 264"/>
                <a:gd name="T24" fmla="*/ 2147483647 w 263"/>
                <a:gd name="T25" fmla="*/ 2147483647 h 264"/>
                <a:gd name="T26" fmla="*/ 2147483647 w 263"/>
                <a:gd name="T27" fmla="*/ 2147483647 h 264"/>
                <a:gd name="T28" fmla="*/ 2147483647 w 263"/>
                <a:gd name="T29" fmla="*/ 2147483647 h 264"/>
                <a:gd name="T30" fmla="*/ 2147483647 w 263"/>
                <a:gd name="T31" fmla="*/ 2147483647 h 264"/>
                <a:gd name="T32" fmla="*/ 2147483647 w 263"/>
                <a:gd name="T33" fmla="*/ 2147483647 h 264"/>
                <a:gd name="T34" fmla="*/ 2147483647 w 263"/>
                <a:gd name="T35" fmla="*/ 2147483647 h 264"/>
                <a:gd name="T36" fmla="*/ 2147483647 w 263"/>
                <a:gd name="T37" fmla="*/ 2147483647 h 264"/>
                <a:gd name="T38" fmla="*/ 2147483647 w 263"/>
                <a:gd name="T39" fmla="*/ 2147483647 h 264"/>
                <a:gd name="T40" fmla="*/ 2147483647 w 263"/>
                <a:gd name="T41" fmla="*/ 2147483647 h 264"/>
                <a:gd name="T42" fmla="*/ 2147483647 w 263"/>
                <a:gd name="T43" fmla="*/ 1532436766 h 264"/>
                <a:gd name="T44" fmla="*/ 2147483647 w 263"/>
                <a:gd name="T45" fmla="*/ 1164649554 h 264"/>
                <a:gd name="T46" fmla="*/ 2147483647 w 263"/>
                <a:gd name="T47" fmla="*/ 2147483647 h 264"/>
                <a:gd name="T48" fmla="*/ 2147483647 w 263"/>
                <a:gd name="T49" fmla="*/ 2147483647 h 264"/>
                <a:gd name="T50" fmla="*/ 2147483647 w 263"/>
                <a:gd name="T51" fmla="*/ 1900216148 h 264"/>
                <a:gd name="T52" fmla="*/ 2147483647 w 263"/>
                <a:gd name="T53" fmla="*/ 1777625631 h 264"/>
                <a:gd name="T54" fmla="*/ 2147483647 w 263"/>
                <a:gd name="T55" fmla="*/ 612976321 h 264"/>
                <a:gd name="T56" fmla="*/ 1407519588 w 263"/>
                <a:gd name="T57" fmla="*/ 0 h 264"/>
                <a:gd name="T58" fmla="*/ 1040340353 w 263"/>
                <a:gd name="T59" fmla="*/ 1042051207 h 264"/>
                <a:gd name="T60" fmla="*/ 550765187 w 263"/>
                <a:gd name="T61" fmla="*/ 2022814495 h 264"/>
                <a:gd name="T62" fmla="*/ 0 w 263"/>
                <a:gd name="T63" fmla="*/ 2145405503 h 264"/>
                <a:gd name="T64" fmla="*/ 0 w 263"/>
                <a:gd name="T65" fmla="*/ 2147483647 h 264"/>
                <a:gd name="T66" fmla="*/ 2147483647 w 263"/>
                <a:gd name="T67" fmla="*/ 2147483647 h 264"/>
                <a:gd name="T68" fmla="*/ 2147483647 w 263"/>
                <a:gd name="T69" fmla="*/ 2147483647 h 264"/>
                <a:gd name="T70" fmla="*/ 2147483647 w 263"/>
                <a:gd name="T71" fmla="*/ 2147483647 h 264"/>
                <a:gd name="T72" fmla="*/ 2147483647 w 263"/>
                <a:gd name="T73" fmla="*/ 2147483647 h 2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3"/>
                <a:gd name="T112" fmla="*/ 0 h 264"/>
                <a:gd name="T113" fmla="*/ 263 w 263"/>
                <a:gd name="T114" fmla="*/ 264 h 2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3" h="264">
                  <a:moveTo>
                    <a:pt x="260" y="220"/>
                  </a:moveTo>
                  <a:cubicBezTo>
                    <a:pt x="260" y="217"/>
                    <a:pt x="257" y="215"/>
                    <a:pt x="254" y="216"/>
                  </a:cubicBezTo>
                  <a:cubicBezTo>
                    <a:pt x="246" y="218"/>
                    <a:pt x="246" y="218"/>
                    <a:pt x="246" y="218"/>
                  </a:cubicBezTo>
                  <a:cubicBezTo>
                    <a:pt x="243" y="219"/>
                    <a:pt x="238" y="219"/>
                    <a:pt x="235" y="218"/>
                  </a:cubicBezTo>
                  <a:cubicBezTo>
                    <a:pt x="228" y="214"/>
                    <a:pt x="228" y="214"/>
                    <a:pt x="228" y="214"/>
                  </a:cubicBezTo>
                  <a:cubicBezTo>
                    <a:pt x="226" y="212"/>
                    <a:pt x="224" y="208"/>
                    <a:pt x="223" y="206"/>
                  </a:cubicBezTo>
                  <a:cubicBezTo>
                    <a:pt x="223" y="203"/>
                    <a:pt x="222" y="199"/>
                    <a:pt x="223" y="196"/>
                  </a:cubicBezTo>
                  <a:cubicBezTo>
                    <a:pt x="227" y="189"/>
                    <a:pt x="227" y="189"/>
                    <a:pt x="227" y="189"/>
                  </a:cubicBezTo>
                  <a:cubicBezTo>
                    <a:pt x="229" y="187"/>
                    <a:pt x="234" y="185"/>
                    <a:pt x="237" y="184"/>
                  </a:cubicBezTo>
                  <a:cubicBezTo>
                    <a:pt x="245" y="182"/>
                    <a:pt x="245" y="182"/>
                    <a:pt x="245" y="182"/>
                  </a:cubicBezTo>
                  <a:cubicBezTo>
                    <a:pt x="248" y="181"/>
                    <a:pt x="250" y="178"/>
                    <a:pt x="249" y="175"/>
                  </a:cubicBezTo>
                  <a:cubicBezTo>
                    <a:pt x="240" y="154"/>
                    <a:pt x="240" y="154"/>
                    <a:pt x="240" y="154"/>
                  </a:cubicBezTo>
                  <a:cubicBezTo>
                    <a:pt x="239" y="151"/>
                    <a:pt x="236" y="150"/>
                    <a:pt x="233" y="151"/>
                  </a:cubicBezTo>
                  <a:cubicBezTo>
                    <a:pt x="225" y="156"/>
                    <a:pt x="225" y="156"/>
                    <a:pt x="225" y="156"/>
                  </a:cubicBezTo>
                  <a:cubicBezTo>
                    <a:pt x="222" y="158"/>
                    <a:pt x="218" y="159"/>
                    <a:pt x="215" y="159"/>
                  </a:cubicBezTo>
                  <a:cubicBezTo>
                    <a:pt x="207" y="157"/>
                    <a:pt x="207" y="157"/>
                    <a:pt x="207" y="157"/>
                  </a:cubicBezTo>
                  <a:cubicBezTo>
                    <a:pt x="204" y="155"/>
                    <a:pt x="201" y="152"/>
                    <a:pt x="200" y="150"/>
                  </a:cubicBezTo>
                  <a:cubicBezTo>
                    <a:pt x="199" y="148"/>
                    <a:pt x="198" y="144"/>
                    <a:pt x="197" y="141"/>
                  </a:cubicBezTo>
                  <a:cubicBezTo>
                    <a:pt x="199" y="133"/>
                    <a:pt x="199" y="133"/>
                    <a:pt x="199" y="133"/>
                  </a:cubicBezTo>
                  <a:cubicBezTo>
                    <a:pt x="201" y="130"/>
                    <a:pt x="205" y="127"/>
                    <a:pt x="207" y="126"/>
                  </a:cubicBezTo>
                  <a:cubicBezTo>
                    <a:pt x="216" y="121"/>
                    <a:pt x="216" y="121"/>
                    <a:pt x="216" y="121"/>
                  </a:cubicBezTo>
                  <a:cubicBezTo>
                    <a:pt x="218" y="119"/>
                    <a:pt x="219" y="116"/>
                    <a:pt x="217" y="114"/>
                  </a:cubicBezTo>
                  <a:cubicBezTo>
                    <a:pt x="203" y="95"/>
                    <a:pt x="203" y="95"/>
                    <a:pt x="203" y="95"/>
                  </a:cubicBezTo>
                  <a:cubicBezTo>
                    <a:pt x="201" y="93"/>
                    <a:pt x="198" y="92"/>
                    <a:pt x="196" y="95"/>
                  </a:cubicBezTo>
                  <a:cubicBezTo>
                    <a:pt x="189" y="102"/>
                    <a:pt x="189" y="102"/>
                    <a:pt x="189" y="102"/>
                  </a:cubicBezTo>
                  <a:cubicBezTo>
                    <a:pt x="187" y="104"/>
                    <a:pt x="183" y="106"/>
                    <a:pt x="180" y="108"/>
                  </a:cubicBezTo>
                  <a:cubicBezTo>
                    <a:pt x="171" y="108"/>
                    <a:pt x="171" y="108"/>
                    <a:pt x="171" y="108"/>
                  </a:cubicBezTo>
                  <a:cubicBezTo>
                    <a:pt x="169" y="106"/>
                    <a:pt x="165" y="104"/>
                    <a:pt x="163" y="102"/>
                  </a:cubicBezTo>
                  <a:cubicBezTo>
                    <a:pt x="161" y="101"/>
                    <a:pt x="159" y="97"/>
                    <a:pt x="158" y="94"/>
                  </a:cubicBezTo>
                  <a:cubicBezTo>
                    <a:pt x="158" y="86"/>
                    <a:pt x="158" y="86"/>
                    <a:pt x="158" y="86"/>
                  </a:cubicBezTo>
                  <a:cubicBezTo>
                    <a:pt x="159" y="83"/>
                    <a:pt x="162" y="79"/>
                    <a:pt x="164" y="77"/>
                  </a:cubicBezTo>
                  <a:cubicBezTo>
                    <a:pt x="171" y="70"/>
                    <a:pt x="171" y="70"/>
                    <a:pt x="171" y="70"/>
                  </a:cubicBezTo>
                  <a:cubicBezTo>
                    <a:pt x="173" y="68"/>
                    <a:pt x="173" y="64"/>
                    <a:pt x="171" y="62"/>
                  </a:cubicBezTo>
                  <a:cubicBezTo>
                    <a:pt x="152" y="48"/>
                    <a:pt x="152" y="48"/>
                    <a:pt x="152" y="48"/>
                  </a:cubicBezTo>
                  <a:cubicBezTo>
                    <a:pt x="150" y="46"/>
                    <a:pt x="147" y="47"/>
                    <a:pt x="145" y="49"/>
                  </a:cubicBezTo>
                  <a:cubicBezTo>
                    <a:pt x="140" y="59"/>
                    <a:pt x="140" y="59"/>
                    <a:pt x="140" y="59"/>
                  </a:cubicBezTo>
                  <a:cubicBezTo>
                    <a:pt x="138" y="61"/>
                    <a:pt x="135" y="65"/>
                    <a:pt x="133" y="66"/>
                  </a:cubicBezTo>
                  <a:cubicBezTo>
                    <a:pt x="124" y="69"/>
                    <a:pt x="124" y="69"/>
                    <a:pt x="124" y="69"/>
                  </a:cubicBezTo>
                  <a:cubicBezTo>
                    <a:pt x="122" y="68"/>
                    <a:pt x="117" y="67"/>
                    <a:pt x="115" y="66"/>
                  </a:cubicBezTo>
                  <a:cubicBezTo>
                    <a:pt x="113" y="65"/>
                    <a:pt x="110" y="62"/>
                    <a:pt x="108" y="59"/>
                  </a:cubicBezTo>
                  <a:cubicBezTo>
                    <a:pt x="106" y="51"/>
                    <a:pt x="106" y="51"/>
                    <a:pt x="106" y="51"/>
                  </a:cubicBezTo>
                  <a:cubicBezTo>
                    <a:pt x="106" y="48"/>
                    <a:pt x="108" y="44"/>
                    <a:pt x="109" y="41"/>
                  </a:cubicBezTo>
                  <a:cubicBezTo>
                    <a:pt x="115" y="32"/>
                    <a:pt x="115" y="32"/>
                    <a:pt x="115" y="32"/>
                  </a:cubicBezTo>
                  <a:cubicBezTo>
                    <a:pt x="116" y="29"/>
                    <a:pt x="115" y="26"/>
                    <a:pt x="113" y="25"/>
                  </a:cubicBezTo>
                  <a:cubicBezTo>
                    <a:pt x="91" y="15"/>
                    <a:pt x="91" y="15"/>
                    <a:pt x="91" y="15"/>
                  </a:cubicBezTo>
                  <a:cubicBezTo>
                    <a:pt x="88" y="14"/>
                    <a:pt x="85" y="16"/>
                    <a:pt x="84" y="19"/>
                  </a:cubicBezTo>
                  <a:cubicBezTo>
                    <a:pt x="81" y="30"/>
                    <a:pt x="81" y="30"/>
                    <a:pt x="81" y="30"/>
                  </a:cubicBezTo>
                  <a:cubicBezTo>
                    <a:pt x="80" y="32"/>
                    <a:pt x="78" y="37"/>
                    <a:pt x="76" y="39"/>
                  </a:cubicBezTo>
                  <a:cubicBezTo>
                    <a:pt x="69" y="43"/>
                    <a:pt x="69" y="43"/>
                    <a:pt x="69" y="43"/>
                  </a:cubicBezTo>
                  <a:cubicBezTo>
                    <a:pt x="66" y="44"/>
                    <a:pt x="62" y="44"/>
                    <a:pt x="60" y="43"/>
                  </a:cubicBezTo>
                  <a:cubicBezTo>
                    <a:pt x="57" y="42"/>
                    <a:pt x="53" y="40"/>
                    <a:pt x="51" y="38"/>
                  </a:cubicBezTo>
                  <a:cubicBezTo>
                    <a:pt x="47" y="31"/>
                    <a:pt x="47" y="31"/>
                    <a:pt x="47" y="31"/>
                  </a:cubicBezTo>
                  <a:cubicBezTo>
                    <a:pt x="47" y="30"/>
                    <a:pt x="47" y="30"/>
                    <a:pt x="47" y="29"/>
                  </a:cubicBezTo>
                  <a:cubicBezTo>
                    <a:pt x="47" y="29"/>
                    <a:pt x="47" y="29"/>
                    <a:pt x="47" y="29"/>
                  </a:cubicBezTo>
                  <a:cubicBezTo>
                    <a:pt x="47" y="26"/>
                    <a:pt x="47" y="23"/>
                    <a:pt x="47" y="20"/>
                  </a:cubicBezTo>
                  <a:cubicBezTo>
                    <a:pt x="50" y="10"/>
                    <a:pt x="50" y="10"/>
                    <a:pt x="50" y="10"/>
                  </a:cubicBezTo>
                  <a:cubicBezTo>
                    <a:pt x="51" y="7"/>
                    <a:pt x="49" y="4"/>
                    <a:pt x="46" y="3"/>
                  </a:cubicBezTo>
                  <a:cubicBezTo>
                    <a:pt x="23" y="0"/>
                    <a:pt x="23" y="0"/>
                    <a:pt x="23" y="0"/>
                  </a:cubicBezTo>
                  <a:cubicBezTo>
                    <a:pt x="20" y="0"/>
                    <a:pt x="17" y="2"/>
                    <a:pt x="17" y="5"/>
                  </a:cubicBezTo>
                  <a:cubicBezTo>
                    <a:pt x="17" y="17"/>
                    <a:pt x="17" y="17"/>
                    <a:pt x="17" y="17"/>
                  </a:cubicBezTo>
                  <a:cubicBezTo>
                    <a:pt x="17" y="20"/>
                    <a:pt x="16" y="24"/>
                    <a:pt x="15" y="27"/>
                  </a:cubicBezTo>
                  <a:cubicBezTo>
                    <a:pt x="9" y="33"/>
                    <a:pt x="9" y="33"/>
                    <a:pt x="9" y="33"/>
                  </a:cubicBezTo>
                  <a:cubicBezTo>
                    <a:pt x="6" y="34"/>
                    <a:pt x="2" y="35"/>
                    <a:pt x="0" y="35"/>
                  </a:cubicBezTo>
                  <a:cubicBezTo>
                    <a:pt x="0" y="35"/>
                    <a:pt x="0" y="35"/>
                    <a:pt x="0" y="35"/>
                  </a:cubicBezTo>
                  <a:cubicBezTo>
                    <a:pt x="0" y="149"/>
                    <a:pt x="0" y="149"/>
                    <a:pt x="0" y="149"/>
                  </a:cubicBezTo>
                  <a:cubicBezTo>
                    <a:pt x="0" y="149"/>
                    <a:pt x="0" y="149"/>
                    <a:pt x="0" y="149"/>
                  </a:cubicBezTo>
                  <a:cubicBezTo>
                    <a:pt x="63" y="149"/>
                    <a:pt x="114" y="200"/>
                    <a:pt x="114" y="264"/>
                  </a:cubicBezTo>
                  <a:cubicBezTo>
                    <a:pt x="114" y="264"/>
                    <a:pt x="114" y="264"/>
                    <a:pt x="114" y="264"/>
                  </a:cubicBezTo>
                  <a:cubicBezTo>
                    <a:pt x="231" y="264"/>
                    <a:pt x="231" y="264"/>
                    <a:pt x="231" y="264"/>
                  </a:cubicBezTo>
                  <a:cubicBezTo>
                    <a:pt x="232" y="261"/>
                    <a:pt x="232" y="258"/>
                    <a:pt x="233" y="256"/>
                  </a:cubicBezTo>
                  <a:cubicBezTo>
                    <a:pt x="239" y="250"/>
                    <a:pt x="239" y="250"/>
                    <a:pt x="239" y="250"/>
                  </a:cubicBezTo>
                  <a:cubicBezTo>
                    <a:pt x="242" y="249"/>
                    <a:pt x="247" y="248"/>
                    <a:pt x="250" y="248"/>
                  </a:cubicBezTo>
                  <a:cubicBezTo>
                    <a:pt x="258" y="248"/>
                    <a:pt x="258" y="248"/>
                    <a:pt x="258" y="248"/>
                  </a:cubicBezTo>
                  <a:cubicBezTo>
                    <a:pt x="261" y="248"/>
                    <a:pt x="263" y="246"/>
                    <a:pt x="263" y="243"/>
                  </a:cubicBezTo>
                  <a:lnTo>
                    <a:pt x="260" y="220"/>
                  </a:lnTo>
                  <a:close/>
                </a:path>
              </a:pathLst>
            </a:custGeom>
            <a:solidFill>
              <a:schemeClr val="accent1"/>
            </a:solidFill>
            <a:ln w="9525">
              <a:noFill/>
              <a:round/>
            </a:ln>
          </p:spPr>
          <p:txBody>
            <a:bodyPr anchor="ctr"/>
            <a:lstStyle/>
            <a:p>
              <a:endParaRPr lang="zh-CN" altLang="en-US" dirty="0">
                <a:ea typeface="微软雅黑" panose="020B0503020204020204" pitchFamily="34" charset="-122"/>
              </a:endParaRPr>
            </a:p>
          </p:txBody>
        </p:sp>
        <p:sp>
          <p:nvSpPr>
            <p:cNvPr id="6" name="Freeform 8"/>
            <p:cNvSpPr/>
            <p:nvPr/>
          </p:nvSpPr>
          <p:spPr bwMode="auto">
            <a:xfrm>
              <a:off x="0" y="0"/>
              <a:ext cx="2066925" cy="2066925"/>
            </a:xfrm>
            <a:custGeom>
              <a:avLst/>
              <a:gdLst>
                <a:gd name="T0" fmla="*/ 2147483647 w 264"/>
                <a:gd name="T1" fmla="*/ 1655027284 h 264"/>
                <a:gd name="T2" fmla="*/ 2147483647 w 264"/>
                <a:gd name="T3" fmla="*/ 306484246 h 264"/>
                <a:gd name="T4" fmla="*/ 2147483647 w 264"/>
                <a:gd name="T5" fmla="*/ 183893667 h 264"/>
                <a:gd name="T6" fmla="*/ 2147483647 w 264"/>
                <a:gd name="T7" fmla="*/ 1287240072 h 264"/>
                <a:gd name="T8" fmla="*/ 2147483647 w 264"/>
                <a:gd name="T9" fmla="*/ 2147483647 h 264"/>
                <a:gd name="T10" fmla="*/ 2147483647 w 264"/>
                <a:gd name="T11" fmla="*/ 2147483647 h 264"/>
                <a:gd name="T12" fmla="*/ 2147483647 w 264"/>
                <a:gd name="T13" fmla="*/ 1838920890 h 264"/>
                <a:gd name="T14" fmla="*/ 2147483647 w 264"/>
                <a:gd name="T15" fmla="*/ 919460445 h 264"/>
                <a:gd name="T16" fmla="*/ 2147483647 w 264"/>
                <a:gd name="T17" fmla="*/ 1961511407 h 264"/>
                <a:gd name="T18" fmla="*/ 2147483647 w 264"/>
                <a:gd name="T19" fmla="*/ 2147483647 h 264"/>
                <a:gd name="T20" fmla="*/ 2147483647 w 264"/>
                <a:gd name="T21" fmla="*/ 2147483647 h 264"/>
                <a:gd name="T22" fmla="*/ 2147483647 w 264"/>
                <a:gd name="T23" fmla="*/ 2147483647 h 264"/>
                <a:gd name="T24" fmla="*/ 2147483647 w 264"/>
                <a:gd name="T25" fmla="*/ 2147483647 h 264"/>
                <a:gd name="T26" fmla="*/ 2147483647 w 264"/>
                <a:gd name="T27" fmla="*/ 2147483647 h 264"/>
                <a:gd name="T28" fmla="*/ 2147483647 w 264"/>
                <a:gd name="T29" fmla="*/ 2147483647 h 264"/>
                <a:gd name="T30" fmla="*/ 2147483647 w 264"/>
                <a:gd name="T31" fmla="*/ 2147483647 h 264"/>
                <a:gd name="T32" fmla="*/ 2147483647 w 264"/>
                <a:gd name="T33" fmla="*/ 2147483647 h 264"/>
                <a:gd name="T34" fmla="*/ 2147483647 w 264"/>
                <a:gd name="T35" fmla="*/ 2147483647 h 264"/>
                <a:gd name="T36" fmla="*/ 2147483647 w 264"/>
                <a:gd name="T37" fmla="*/ 2147483647 h 264"/>
                <a:gd name="T38" fmla="*/ 2147483647 w 264"/>
                <a:gd name="T39" fmla="*/ 2147483647 h 264"/>
                <a:gd name="T40" fmla="*/ 2147483647 w 264"/>
                <a:gd name="T41" fmla="*/ 2147483647 h 264"/>
                <a:gd name="T42" fmla="*/ 2147483647 w 264"/>
                <a:gd name="T43" fmla="*/ 2147483647 h 264"/>
                <a:gd name="T44" fmla="*/ 2147483647 w 264"/>
                <a:gd name="T45" fmla="*/ 2147483647 h 264"/>
                <a:gd name="T46" fmla="*/ 1838920890 w 264"/>
                <a:gd name="T47" fmla="*/ 2147483647 h 264"/>
                <a:gd name="T48" fmla="*/ 858165186 w 264"/>
                <a:gd name="T49" fmla="*/ 2147483647 h 264"/>
                <a:gd name="T50" fmla="*/ 1716322543 w 264"/>
                <a:gd name="T51" fmla="*/ 2147483647 h 264"/>
                <a:gd name="T52" fmla="*/ 2147483647 w 264"/>
                <a:gd name="T53" fmla="*/ 2147483647 h 264"/>
                <a:gd name="T54" fmla="*/ 2147483647 w 264"/>
                <a:gd name="T55" fmla="*/ 2147483647 h 264"/>
                <a:gd name="T56" fmla="*/ 1164649554 w 264"/>
                <a:gd name="T57" fmla="*/ 2147483647 h 264"/>
                <a:gd name="T58" fmla="*/ 183893667 w 264"/>
                <a:gd name="T59" fmla="*/ 2147483647 h 264"/>
                <a:gd name="T60" fmla="*/ 306484246 w 264"/>
                <a:gd name="T61" fmla="*/ 2147483647 h 264"/>
                <a:gd name="T62" fmla="*/ 1532436766 w 264"/>
                <a:gd name="T63" fmla="*/ 2147483647 h 264"/>
                <a:gd name="T64" fmla="*/ 2022814495 w 264"/>
                <a:gd name="T65" fmla="*/ 2147483647 h 264"/>
                <a:gd name="T66" fmla="*/ 2147483647 w 264"/>
                <a:gd name="T67" fmla="*/ 2147483647 h 264"/>
                <a:gd name="T68" fmla="*/ 2147483647 w 264"/>
                <a:gd name="T69" fmla="*/ 2145405503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64"/>
                <a:gd name="T107" fmla="*/ 264 w 264"/>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64">
                  <a:moveTo>
                    <a:pt x="254" y="33"/>
                  </a:moveTo>
                  <a:cubicBezTo>
                    <a:pt x="248" y="27"/>
                    <a:pt x="248" y="27"/>
                    <a:pt x="248" y="27"/>
                  </a:cubicBezTo>
                  <a:cubicBezTo>
                    <a:pt x="247" y="24"/>
                    <a:pt x="246" y="20"/>
                    <a:pt x="246" y="17"/>
                  </a:cubicBezTo>
                  <a:cubicBezTo>
                    <a:pt x="246" y="5"/>
                    <a:pt x="246" y="5"/>
                    <a:pt x="246" y="5"/>
                  </a:cubicBezTo>
                  <a:cubicBezTo>
                    <a:pt x="246" y="2"/>
                    <a:pt x="244" y="0"/>
                    <a:pt x="241" y="0"/>
                  </a:cubicBezTo>
                  <a:cubicBezTo>
                    <a:pt x="217" y="3"/>
                    <a:pt x="217" y="3"/>
                    <a:pt x="217" y="3"/>
                  </a:cubicBezTo>
                  <a:cubicBezTo>
                    <a:pt x="214" y="4"/>
                    <a:pt x="212" y="7"/>
                    <a:pt x="213" y="10"/>
                  </a:cubicBezTo>
                  <a:cubicBezTo>
                    <a:pt x="216" y="21"/>
                    <a:pt x="216" y="21"/>
                    <a:pt x="216" y="21"/>
                  </a:cubicBezTo>
                  <a:cubicBezTo>
                    <a:pt x="217" y="24"/>
                    <a:pt x="217" y="28"/>
                    <a:pt x="217" y="31"/>
                  </a:cubicBezTo>
                  <a:cubicBezTo>
                    <a:pt x="213" y="39"/>
                    <a:pt x="213" y="39"/>
                    <a:pt x="213" y="39"/>
                  </a:cubicBezTo>
                  <a:cubicBezTo>
                    <a:pt x="210" y="41"/>
                    <a:pt x="206" y="43"/>
                    <a:pt x="204" y="43"/>
                  </a:cubicBezTo>
                  <a:cubicBezTo>
                    <a:pt x="202" y="44"/>
                    <a:pt x="197" y="44"/>
                    <a:pt x="194" y="44"/>
                  </a:cubicBezTo>
                  <a:cubicBezTo>
                    <a:pt x="187" y="39"/>
                    <a:pt x="187" y="39"/>
                    <a:pt x="187" y="39"/>
                  </a:cubicBezTo>
                  <a:cubicBezTo>
                    <a:pt x="185" y="37"/>
                    <a:pt x="183" y="33"/>
                    <a:pt x="182" y="30"/>
                  </a:cubicBezTo>
                  <a:cubicBezTo>
                    <a:pt x="179" y="19"/>
                    <a:pt x="179" y="19"/>
                    <a:pt x="179" y="19"/>
                  </a:cubicBezTo>
                  <a:cubicBezTo>
                    <a:pt x="179" y="16"/>
                    <a:pt x="176" y="14"/>
                    <a:pt x="173" y="15"/>
                  </a:cubicBezTo>
                  <a:cubicBezTo>
                    <a:pt x="151" y="25"/>
                    <a:pt x="151" y="25"/>
                    <a:pt x="151" y="25"/>
                  </a:cubicBezTo>
                  <a:cubicBezTo>
                    <a:pt x="148" y="26"/>
                    <a:pt x="147" y="29"/>
                    <a:pt x="149" y="32"/>
                  </a:cubicBezTo>
                  <a:cubicBezTo>
                    <a:pt x="154" y="42"/>
                    <a:pt x="154" y="42"/>
                    <a:pt x="154" y="42"/>
                  </a:cubicBezTo>
                  <a:cubicBezTo>
                    <a:pt x="156" y="44"/>
                    <a:pt x="157" y="49"/>
                    <a:pt x="158" y="52"/>
                  </a:cubicBezTo>
                  <a:cubicBezTo>
                    <a:pt x="155" y="60"/>
                    <a:pt x="155" y="60"/>
                    <a:pt x="155" y="60"/>
                  </a:cubicBezTo>
                  <a:cubicBezTo>
                    <a:pt x="154" y="62"/>
                    <a:pt x="151" y="65"/>
                    <a:pt x="148" y="66"/>
                  </a:cubicBezTo>
                  <a:cubicBezTo>
                    <a:pt x="146" y="68"/>
                    <a:pt x="142" y="69"/>
                    <a:pt x="139" y="69"/>
                  </a:cubicBezTo>
                  <a:cubicBezTo>
                    <a:pt x="131" y="67"/>
                    <a:pt x="131" y="67"/>
                    <a:pt x="131" y="67"/>
                  </a:cubicBezTo>
                  <a:cubicBezTo>
                    <a:pt x="129" y="65"/>
                    <a:pt x="125" y="62"/>
                    <a:pt x="124" y="59"/>
                  </a:cubicBezTo>
                  <a:cubicBezTo>
                    <a:pt x="118" y="49"/>
                    <a:pt x="118" y="49"/>
                    <a:pt x="118" y="49"/>
                  </a:cubicBezTo>
                  <a:cubicBezTo>
                    <a:pt x="117" y="47"/>
                    <a:pt x="114" y="46"/>
                    <a:pt x="111" y="48"/>
                  </a:cubicBezTo>
                  <a:cubicBezTo>
                    <a:pt x="92" y="62"/>
                    <a:pt x="92" y="62"/>
                    <a:pt x="92" y="62"/>
                  </a:cubicBezTo>
                  <a:cubicBezTo>
                    <a:pt x="90" y="64"/>
                    <a:pt x="90" y="68"/>
                    <a:pt x="92" y="70"/>
                  </a:cubicBezTo>
                  <a:cubicBezTo>
                    <a:pt x="100" y="78"/>
                    <a:pt x="100" y="78"/>
                    <a:pt x="100" y="78"/>
                  </a:cubicBezTo>
                  <a:cubicBezTo>
                    <a:pt x="102" y="80"/>
                    <a:pt x="105" y="84"/>
                    <a:pt x="106" y="87"/>
                  </a:cubicBezTo>
                  <a:cubicBezTo>
                    <a:pt x="106" y="95"/>
                    <a:pt x="106" y="95"/>
                    <a:pt x="106" y="95"/>
                  </a:cubicBezTo>
                  <a:cubicBezTo>
                    <a:pt x="105" y="98"/>
                    <a:pt x="102" y="102"/>
                    <a:pt x="101" y="103"/>
                  </a:cubicBezTo>
                  <a:cubicBezTo>
                    <a:pt x="99" y="105"/>
                    <a:pt x="95" y="107"/>
                    <a:pt x="92" y="108"/>
                  </a:cubicBezTo>
                  <a:cubicBezTo>
                    <a:pt x="84" y="108"/>
                    <a:pt x="84" y="108"/>
                    <a:pt x="84" y="108"/>
                  </a:cubicBezTo>
                  <a:cubicBezTo>
                    <a:pt x="81" y="107"/>
                    <a:pt x="77" y="105"/>
                    <a:pt x="75" y="102"/>
                  </a:cubicBezTo>
                  <a:cubicBezTo>
                    <a:pt x="67" y="95"/>
                    <a:pt x="67" y="95"/>
                    <a:pt x="67" y="95"/>
                  </a:cubicBezTo>
                  <a:cubicBezTo>
                    <a:pt x="65" y="93"/>
                    <a:pt x="62" y="93"/>
                    <a:pt x="60" y="95"/>
                  </a:cubicBezTo>
                  <a:cubicBezTo>
                    <a:pt x="46" y="114"/>
                    <a:pt x="46" y="114"/>
                    <a:pt x="46" y="114"/>
                  </a:cubicBezTo>
                  <a:cubicBezTo>
                    <a:pt x="44" y="117"/>
                    <a:pt x="45" y="120"/>
                    <a:pt x="47" y="121"/>
                  </a:cubicBezTo>
                  <a:cubicBezTo>
                    <a:pt x="57" y="127"/>
                    <a:pt x="57" y="127"/>
                    <a:pt x="57" y="127"/>
                  </a:cubicBezTo>
                  <a:cubicBezTo>
                    <a:pt x="59" y="128"/>
                    <a:pt x="63" y="131"/>
                    <a:pt x="65" y="134"/>
                  </a:cubicBezTo>
                  <a:cubicBezTo>
                    <a:pt x="67" y="142"/>
                    <a:pt x="67" y="142"/>
                    <a:pt x="67" y="142"/>
                  </a:cubicBezTo>
                  <a:cubicBezTo>
                    <a:pt x="67" y="145"/>
                    <a:pt x="65" y="149"/>
                    <a:pt x="64" y="151"/>
                  </a:cubicBezTo>
                  <a:cubicBezTo>
                    <a:pt x="63" y="153"/>
                    <a:pt x="60" y="156"/>
                    <a:pt x="58" y="158"/>
                  </a:cubicBezTo>
                  <a:cubicBezTo>
                    <a:pt x="49" y="160"/>
                    <a:pt x="49" y="160"/>
                    <a:pt x="49" y="160"/>
                  </a:cubicBezTo>
                  <a:cubicBezTo>
                    <a:pt x="46" y="160"/>
                    <a:pt x="42" y="159"/>
                    <a:pt x="39" y="157"/>
                  </a:cubicBezTo>
                  <a:cubicBezTo>
                    <a:pt x="30" y="152"/>
                    <a:pt x="30" y="152"/>
                    <a:pt x="30" y="152"/>
                  </a:cubicBezTo>
                  <a:cubicBezTo>
                    <a:pt x="28" y="150"/>
                    <a:pt x="24" y="151"/>
                    <a:pt x="23" y="154"/>
                  </a:cubicBezTo>
                  <a:cubicBezTo>
                    <a:pt x="14" y="176"/>
                    <a:pt x="14" y="176"/>
                    <a:pt x="14" y="176"/>
                  </a:cubicBezTo>
                  <a:cubicBezTo>
                    <a:pt x="13" y="179"/>
                    <a:pt x="15" y="182"/>
                    <a:pt x="18" y="182"/>
                  </a:cubicBezTo>
                  <a:cubicBezTo>
                    <a:pt x="28" y="185"/>
                    <a:pt x="28" y="185"/>
                    <a:pt x="28" y="185"/>
                  </a:cubicBezTo>
                  <a:cubicBezTo>
                    <a:pt x="31" y="186"/>
                    <a:pt x="35" y="188"/>
                    <a:pt x="37" y="190"/>
                  </a:cubicBezTo>
                  <a:cubicBezTo>
                    <a:pt x="41" y="197"/>
                    <a:pt x="41" y="197"/>
                    <a:pt x="41" y="197"/>
                  </a:cubicBezTo>
                  <a:cubicBezTo>
                    <a:pt x="42" y="200"/>
                    <a:pt x="42" y="205"/>
                    <a:pt x="41" y="207"/>
                  </a:cubicBezTo>
                  <a:cubicBezTo>
                    <a:pt x="41" y="209"/>
                    <a:pt x="39" y="213"/>
                    <a:pt x="37" y="215"/>
                  </a:cubicBezTo>
                  <a:cubicBezTo>
                    <a:pt x="29" y="220"/>
                    <a:pt x="29" y="220"/>
                    <a:pt x="29" y="220"/>
                  </a:cubicBezTo>
                  <a:cubicBezTo>
                    <a:pt x="26" y="220"/>
                    <a:pt x="22" y="220"/>
                    <a:pt x="19" y="219"/>
                  </a:cubicBezTo>
                  <a:cubicBezTo>
                    <a:pt x="9" y="216"/>
                    <a:pt x="9" y="216"/>
                    <a:pt x="9" y="216"/>
                  </a:cubicBezTo>
                  <a:cubicBezTo>
                    <a:pt x="6" y="216"/>
                    <a:pt x="4" y="217"/>
                    <a:pt x="3" y="220"/>
                  </a:cubicBezTo>
                  <a:cubicBezTo>
                    <a:pt x="0" y="244"/>
                    <a:pt x="0" y="244"/>
                    <a:pt x="0" y="244"/>
                  </a:cubicBezTo>
                  <a:cubicBezTo>
                    <a:pt x="0" y="247"/>
                    <a:pt x="2" y="249"/>
                    <a:pt x="5" y="249"/>
                  </a:cubicBezTo>
                  <a:cubicBezTo>
                    <a:pt x="15" y="249"/>
                    <a:pt x="15" y="249"/>
                    <a:pt x="15" y="249"/>
                  </a:cubicBezTo>
                  <a:cubicBezTo>
                    <a:pt x="18" y="249"/>
                    <a:pt x="23" y="250"/>
                    <a:pt x="25" y="251"/>
                  </a:cubicBezTo>
                  <a:cubicBezTo>
                    <a:pt x="31" y="257"/>
                    <a:pt x="31" y="257"/>
                    <a:pt x="31" y="257"/>
                  </a:cubicBezTo>
                  <a:cubicBezTo>
                    <a:pt x="32" y="259"/>
                    <a:pt x="33" y="261"/>
                    <a:pt x="33" y="264"/>
                  </a:cubicBezTo>
                  <a:cubicBezTo>
                    <a:pt x="149" y="264"/>
                    <a:pt x="149" y="264"/>
                    <a:pt x="149" y="264"/>
                  </a:cubicBezTo>
                  <a:cubicBezTo>
                    <a:pt x="149" y="264"/>
                    <a:pt x="149" y="264"/>
                    <a:pt x="149" y="264"/>
                  </a:cubicBezTo>
                  <a:cubicBezTo>
                    <a:pt x="149" y="200"/>
                    <a:pt x="201" y="149"/>
                    <a:pt x="264" y="149"/>
                  </a:cubicBezTo>
                  <a:cubicBezTo>
                    <a:pt x="264" y="35"/>
                    <a:pt x="264" y="35"/>
                    <a:pt x="264" y="35"/>
                  </a:cubicBezTo>
                  <a:cubicBezTo>
                    <a:pt x="261" y="35"/>
                    <a:pt x="257" y="34"/>
                    <a:pt x="254" y="33"/>
                  </a:cubicBezTo>
                  <a:close/>
                </a:path>
              </a:pathLst>
            </a:custGeom>
            <a:solidFill>
              <a:schemeClr val="accent2"/>
            </a:solidFill>
            <a:ln w="9525">
              <a:noFill/>
              <a:round/>
            </a:ln>
          </p:spPr>
          <p:txBody>
            <a:bodyPr anchor="ctr"/>
            <a:lstStyle/>
            <a:p>
              <a:endParaRPr lang="zh-CN" altLang="en-US" dirty="0">
                <a:ea typeface="微软雅黑" panose="020B0503020204020204" pitchFamily="34" charset="-122"/>
              </a:endParaRPr>
            </a:p>
          </p:txBody>
        </p:sp>
      </p:grpSp>
      <p:cxnSp>
        <p:nvCxnSpPr>
          <p:cNvPr id="7" name="Straight Connector 47"/>
          <p:cNvCxnSpPr>
            <a:cxnSpLocks noChangeShapeType="1"/>
          </p:cNvCxnSpPr>
          <p:nvPr/>
        </p:nvCxnSpPr>
        <p:spPr bwMode="auto">
          <a:xfrm flipH="1">
            <a:off x="3430935" y="2489200"/>
            <a:ext cx="838200" cy="0"/>
          </a:xfrm>
          <a:prstGeom prst="line">
            <a:avLst/>
          </a:prstGeom>
          <a:noFill/>
          <a:ln w="25400">
            <a:solidFill>
              <a:schemeClr val="bg1"/>
            </a:solidFill>
            <a:round/>
            <a:tailEnd type="oval" w="med" len="med"/>
          </a:ln>
        </p:spPr>
      </p:cxnSp>
      <p:cxnSp>
        <p:nvCxnSpPr>
          <p:cNvPr id="8" name="Straight Connector 48"/>
          <p:cNvCxnSpPr>
            <a:cxnSpLocks noChangeShapeType="1"/>
          </p:cNvCxnSpPr>
          <p:nvPr/>
        </p:nvCxnSpPr>
        <p:spPr bwMode="auto">
          <a:xfrm flipH="1">
            <a:off x="3700512" y="5149850"/>
            <a:ext cx="914400" cy="0"/>
          </a:xfrm>
          <a:prstGeom prst="line">
            <a:avLst/>
          </a:prstGeom>
          <a:noFill/>
          <a:ln w="25400">
            <a:solidFill>
              <a:schemeClr val="bg1"/>
            </a:solidFill>
            <a:round/>
            <a:tailEnd type="oval" w="med" len="med"/>
          </a:ln>
        </p:spPr>
      </p:cxnSp>
      <p:cxnSp>
        <p:nvCxnSpPr>
          <p:cNvPr id="9" name="Straight Connector 49"/>
          <p:cNvCxnSpPr>
            <a:cxnSpLocks noChangeShapeType="1"/>
          </p:cNvCxnSpPr>
          <p:nvPr/>
        </p:nvCxnSpPr>
        <p:spPr bwMode="auto">
          <a:xfrm>
            <a:off x="7497812" y="5175250"/>
            <a:ext cx="838200" cy="0"/>
          </a:xfrm>
          <a:prstGeom prst="line">
            <a:avLst/>
          </a:prstGeom>
          <a:noFill/>
          <a:ln w="25400">
            <a:solidFill>
              <a:schemeClr val="bg1"/>
            </a:solidFill>
            <a:round/>
            <a:tailEnd type="oval" w="med" len="med"/>
          </a:ln>
        </p:spPr>
      </p:cxnSp>
      <p:cxnSp>
        <p:nvCxnSpPr>
          <p:cNvPr id="10" name="Straight Connector 50"/>
          <p:cNvCxnSpPr>
            <a:cxnSpLocks noChangeShapeType="1"/>
          </p:cNvCxnSpPr>
          <p:nvPr/>
        </p:nvCxnSpPr>
        <p:spPr bwMode="auto">
          <a:xfrm>
            <a:off x="7725519" y="2176165"/>
            <a:ext cx="685800" cy="0"/>
          </a:xfrm>
          <a:prstGeom prst="line">
            <a:avLst/>
          </a:prstGeom>
          <a:noFill/>
          <a:ln w="25400">
            <a:solidFill>
              <a:schemeClr val="bg1"/>
            </a:solidFill>
            <a:round/>
            <a:tailEnd type="oval" w="med" len="med"/>
          </a:ln>
        </p:spPr>
      </p:cxnSp>
      <p:pic>
        <p:nvPicPr>
          <p:cNvPr id="11" name="Group 65"/>
          <p:cNvPicPr>
            <a:picLocks noChangeArrowheads="1"/>
          </p:cNvPicPr>
          <p:nvPr/>
        </p:nvPicPr>
        <p:blipFill>
          <a:blip r:embed="rId2" cstate="print"/>
          <a:srcRect/>
          <a:stretch>
            <a:fillRect/>
          </a:stretch>
        </p:blipFill>
        <p:spPr bwMode="auto">
          <a:xfrm>
            <a:off x="3044999" y="2189163"/>
            <a:ext cx="371475" cy="639762"/>
          </a:xfrm>
          <a:prstGeom prst="rect">
            <a:avLst/>
          </a:prstGeom>
          <a:noFill/>
          <a:ln w="9525">
            <a:noFill/>
            <a:miter lim="800000"/>
            <a:headEnd/>
            <a:tailEnd/>
          </a:ln>
        </p:spPr>
      </p:pic>
      <p:pic>
        <p:nvPicPr>
          <p:cNvPr id="12" name="Group 72"/>
          <p:cNvPicPr>
            <a:picLocks noChangeArrowheads="1"/>
          </p:cNvPicPr>
          <p:nvPr/>
        </p:nvPicPr>
        <p:blipFill>
          <a:blip r:embed="rId3" cstate="print"/>
          <a:srcRect/>
          <a:stretch>
            <a:fillRect/>
          </a:stretch>
        </p:blipFill>
        <p:spPr bwMode="auto">
          <a:xfrm>
            <a:off x="8445599" y="2157413"/>
            <a:ext cx="450850" cy="482600"/>
          </a:xfrm>
          <a:prstGeom prst="rect">
            <a:avLst/>
          </a:prstGeom>
          <a:noFill/>
          <a:ln w="9525">
            <a:noFill/>
            <a:miter lim="800000"/>
            <a:headEnd/>
            <a:tailEnd/>
          </a:ln>
        </p:spPr>
      </p:pic>
      <p:pic>
        <p:nvPicPr>
          <p:cNvPr id="13" name="Group 78"/>
          <p:cNvPicPr>
            <a:picLocks noChangeArrowheads="1"/>
          </p:cNvPicPr>
          <p:nvPr/>
        </p:nvPicPr>
        <p:blipFill>
          <a:blip r:embed="rId4" cstate="print"/>
          <a:srcRect/>
          <a:stretch>
            <a:fillRect/>
          </a:stretch>
        </p:blipFill>
        <p:spPr bwMode="auto">
          <a:xfrm>
            <a:off x="8523337" y="5016500"/>
            <a:ext cx="292100" cy="293688"/>
          </a:xfrm>
          <a:prstGeom prst="rect">
            <a:avLst/>
          </a:prstGeom>
          <a:noFill/>
          <a:ln w="9525">
            <a:noFill/>
            <a:miter lim="800000"/>
            <a:headEnd/>
            <a:tailEnd/>
          </a:ln>
        </p:spPr>
      </p:pic>
      <p:pic>
        <p:nvPicPr>
          <p:cNvPr id="14" name="Group 85"/>
          <p:cNvPicPr>
            <a:picLocks noChangeArrowheads="1"/>
          </p:cNvPicPr>
          <p:nvPr/>
        </p:nvPicPr>
        <p:blipFill>
          <a:blip r:embed="rId5" cstate="print"/>
          <a:srcRect/>
          <a:stretch>
            <a:fillRect/>
          </a:stretch>
        </p:blipFill>
        <p:spPr bwMode="auto">
          <a:xfrm>
            <a:off x="3103612" y="4900613"/>
            <a:ext cx="457200" cy="414337"/>
          </a:xfrm>
          <a:prstGeom prst="rect">
            <a:avLst/>
          </a:prstGeom>
          <a:noFill/>
          <a:ln w="9525">
            <a:noFill/>
            <a:miter lim="800000"/>
            <a:headEnd/>
            <a:tailEnd/>
          </a:ln>
        </p:spPr>
      </p:pic>
      <p:sp>
        <p:nvSpPr>
          <p:cNvPr id="19" name="Freeform 145"/>
          <p:cNvSpPr/>
          <p:nvPr/>
        </p:nvSpPr>
        <p:spPr bwMode="auto">
          <a:xfrm>
            <a:off x="5565279" y="3040261"/>
            <a:ext cx="1080120" cy="931411"/>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7692" tIns="58846" rIns="117692" bIns="58846" numCol="1" anchor="t" anchorCtr="0" compatLnSpc="1"/>
          <a:lstStyle/>
          <a:p>
            <a:endParaRPr 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TextBox 20"/>
          <p:cNvSpPr txBox="1"/>
          <p:nvPr/>
        </p:nvSpPr>
        <p:spPr>
          <a:xfrm>
            <a:off x="20663" y="1528093"/>
            <a:ext cx="2808312" cy="258532"/>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金属的腐蚀与管道外防腐层；</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3" name="TextBox 22"/>
          <p:cNvSpPr txBox="1"/>
          <p:nvPr/>
        </p:nvSpPr>
        <p:spPr>
          <a:xfrm>
            <a:off x="329358" y="1960141"/>
            <a:ext cx="2499617"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管道阀室防雷防静电技术；阴极保护中的防雷；</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23"/>
          <p:cNvSpPr txBox="1"/>
          <p:nvPr/>
        </p:nvSpPr>
        <p:spPr>
          <a:xfrm>
            <a:off x="83881" y="2752229"/>
            <a:ext cx="2745094"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阴极保护的基本原理、数据和有效测试方法；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TextBox 24"/>
          <p:cNvSpPr txBox="1"/>
          <p:nvPr/>
        </p:nvSpPr>
        <p:spPr>
          <a:xfrm>
            <a:off x="227897" y="3400301"/>
            <a:ext cx="2601078"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阴极保护方法及故障排除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8"/>
          <p:cNvSpPr txBox="1"/>
          <p:nvPr/>
        </p:nvSpPr>
        <p:spPr>
          <a:xfrm>
            <a:off x="857250" y="233569"/>
            <a:ext cx="70842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管道阴极保护及防腐蚀技术培训</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30" name="Picture 2" descr="D:\360data\重要数据\桌面\yclogo2.png"/>
          <p:cNvPicPr>
            <a:picLocks noChangeAspect="1" noChangeArrowheads="1"/>
          </p:cNvPicPr>
          <p:nvPr/>
        </p:nvPicPr>
        <p:blipFill>
          <a:blip r:embed="rId6" cstate="print"/>
          <a:srcRect/>
          <a:stretch>
            <a:fillRect/>
          </a:stretch>
        </p:blipFill>
        <p:spPr bwMode="auto">
          <a:xfrm>
            <a:off x="9741743" y="0"/>
            <a:ext cx="2903193" cy="2174197"/>
          </a:xfrm>
          <a:prstGeom prst="rect">
            <a:avLst/>
          </a:prstGeom>
          <a:noFill/>
        </p:spPr>
      </p:pic>
      <p:sp>
        <p:nvSpPr>
          <p:cNvPr id="31" name="TextBox 30"/>
          <p:cNvSpPr txBox="1"/>
          <p:nvPr/>
        </p:nvSpPr>
        <p:spPr>
          <a:xfrm>
            <a:off x="20663" y="4171810"/>
            <a:ext cx="2808312" cy="495136"/>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交直流杂散电流干扰的有效检测与防护；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Box 31"/>
          <p:cNvSpPr txBox="1"/>
          <p:nvPr/>
        </p:nvSpPr>
        <p:spPr>
          <a:xfrm>
            <a:off x="329358" y="4819882"/>
            <a:ext cx="2499617"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阴极保护准则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TextBox 32"/>
          <p:cNvSpPr txBox="1"/>
          <p:nvPr/>
        </p:nvSpPr>
        <p:spPr>
          <a:xfrm>
            <a:off x="155889" y="5395946"/>
            <a:ext cx="2745094"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牺牲阳极保护阳极材料；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TextBox 33"/>
          <p:cNvSpPr txBox="1"/>
          <p:nvPr/>
        </p:nvSpPr>
        <p:spPr>
          <a:xfrm>
            <a:off x="227897" y="5848573"/>
            <a:ext cx="2601078" cy="236603"/>
          </a:xfrm>
          <a:prstGeom prst="rect">
            <a:avLst/>
          </a:prstGeom>
          <a:noFill/>
        </p:spPr>
        <p:txBody>
          <a:bodyPr wrap="square" lIns="0" tIns="0" rIns="0" bIns="0" rtlCol="0" anchor="t">
            <a:spAutoFit/>
          </a:bodyPr>
          <a:lstStyle/>
          <a:p>
            <a:pPr algn="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外加电流阴极保护阳极材料；</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Box 34"/>
          <p:cNvSpPr txBox="1"/>
          <p:nvPr/>
        </p:nvSpPr>
        <p:spPr>
          <a:xfrm>
            <a:off x="9021663" y="1579522"/>
            <a:ext cx="2808312"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辅助阳极的选择；</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TextBox 35"/>
          <p:cNvSpPr txBox="1"/>
          <p:nvPr/>
        </p:nvSpPr>
        <p:spPr>
          <a:xfrm>
            <a:off x="9042326" y="2011570"/>
            <a:ext cx="2499617"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管道阴极保护主要参数及测试；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TextBox 36"/>
          <p:cNvSpPr txBox="1"/>
          <p:nvPr/>
        </p:nvSpPr>
        <p:spPr>
          <a:xfrm>
            <a:off x="9084881" y="2392189"/>
            <a:ext cx="2745094"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阴极保护系统的安装与维护；</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8" name="TextBox 37"/>
          <p:cNvSpPr txBox="1"/>
          <p:nvPr/>
        </p:nvSpPr>
        <p:spPr>
          <a:xfrm>
            <a:off x="9084881" y="2752229"/>
            <a:ext cx="2601078"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阴极保护系统的运行管理；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TextBox 38"/>
          <p:cNvSpPr txBox="1"/>
          <p:nvPr/>
        </p:nvSpPr>
        <p:spPr>
          <a:xfrm>
            <a:off x="9093671" y="4171810"/>
            <a:ext cx="2808312"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阴极保护中的屏蔽问题；</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0" name="TextBox 39"/>
          <p:cNvSpPr txBox="1"/>
          <p:nvPr/>
        </p:nvSpPr>
        <p:spPr>
          <a:xfrm>
            <a:off x="9093671" y="4603858"/>
            <a:ext cx="2499617" cy="236603"/>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阴极保护站常见故障处理；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1" name="TextBox 40"/>
          <p:cNvSpPr txBox="1"/>
          <p:nvPr/>
        </p:nvSpPr>
        <p:spPr>
          <a:xfrm>
            <a:off x="9084881" y="5056485"/>
            <a:ext cx="2745094" cy="495136"/>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恒电位仪主要性能指标、基本工作原理、故障判断和处理方法；</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2" name="TextBox 41"/>
          <p:cNvSpPr txBox="1"/>
          <p:nvPr/>
        </p:nvSpPr>
        <p:spPr>
          <a:xfrm>
            <a:off x="9084881" y="5704557"/>
            <a:ext cx="2601078" cy="495136"/>
          </a:xfrm>
          <a:prstGeom prst="rect">
            <a:avLst/>
          </a:prstGeom>
          <a:noFill/>
        </p:spPr>
        <p:txBody>
          <a:bodyPr wrap="square" lIns="0" tIns="0" rIns="0" bIns="0" rtlCol="0" anchor="t">
            <a:spAutoFit/>
          </a:bodyPr>
          <a:lstStyle/>
          <a:p>
            <a:pPr>
              <a:lnSpc>
                <a:spcPct val="120000"/>
              </a:lnSpc>
            </a:pPr>
            <a:r>
              <a:rPr lang="zh-CN" altLang="en-US" sz="1400" b="1" dirty="0" smtClean="0">
                <a:solidFill>
                  <a:schemeClr val="bg1"/>
                </a:solidFill>
                <a:latin typeface="微软雅黑" panose="020B0503020204020204" pitchFamily="34" charset="-122"/>
                <a:ea typeface="微软雅黑" panose="020B0503020204020204" pitchFamily="34" charset="-122"/>
              </a:rPr>
              <a:t>管道阴极保护工程施工资质要求、施工规范及验收标准；</a:t>
            </a:r>
            <a:endParaRPr lang="en-US" sz="1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pic>
        <p:nvPicPr>
          <p:cNvPr id="43" name="Picture 2" descr="D:\360data\重要数据\桌面\未命名_meitu_0.jpg"/>
          <p:cNvPicPr>
            <a:picLocks noChangeAspect="1" noChangeArrowheads="1"/>
          </p:cNvPicPr>
          <p:nvPr/>
        </p:nvPicPr>
        <p:blipFill>
          <a:blip r:embed="rId7" cstate="print"/>
          <a:srcRect/>
          <a:stretch>
            <a:fillRect/>
          </a:stretch>
        </p:blipFill>
        <p:spPr bwMode="auto">
          <a:xfrm>
            <a:off x="48451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64369" y="2680221"/>
            <a:ext cx="2316294" cy="1514496"/>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158061" y="1208712"/>
              <a:ext cx="2723932" cy="490307"/>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领导风格与影响力</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181743" y="2680221"/>
            <a:ext cx="2316294" cy="1514496"/>
            <a:chOff x="0" y="0"/>
            <a:chExt cx="4392859" cy="2872248"/>
          </a:xfrm>
          <a:solidFill>
            <a:srgbClr val="E60000"/>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团队建设与执行力提升</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5248957" y="2680221"/>
            <a:ext cx="2316294" cy="1514496"/>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加强自身修炼，实现自我超越</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7299143" y="2680221"/>
            <a:ext cx="2316291" cy="1514496"/>
            <a:chOff x="0" y="0"/>
            <a:chExt cx="4392859" cy="2872248"/>
          </a:xfrm>
          <a:solidFill>
            <a:srgbClr val="E60000"/>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经营模式创新与特色发展</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9378091" y="2680221"/>
            <a:ext cx="2316291" cy="1514496"/>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4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领导力长远发展计划</a:t>
              </a:r>
              <a:endParaRPr lang="id-ID"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2098263" y="3978266"/>
            <a:ext cx="448507" cy="44850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grpSp>
      <p:grpSp>
        <p:nvGrpSpPr>
          <p:cNvPr id="30" name="Group 363"/>
          <p:cNvGrpSpPr/>
          <p:nvPr/>
        </p:nvGrpSpPr>
        <p:grpSpPr>
          <a:xfrm>
            <a:off x="4119893" y="3978266"/>
            <a:ext cx="448507" cy="448507"/>
            <a:chOff x="0" y="0"/>
            <a:chExt cx="850594" cy="850594"/>
          </a:xfrm>
          <a:solidFill>
            <a:srgbClr val="E60000"/>
          </a:solidFill>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grpSp>
      <p:grpSp>
        <p:nvGrpSpPr>
          <p:cNvPr id="33" name="Group 366"/>
          <p:cNvGrpSpPr/>
          <p:nvPr/>
        </p:nvGrpSpPr>
        <p:grpSpPr>
          <a:xfrm>
            <a:off x="6182851" y="3978266"/>
            <a:ext cx="448507" cy="44850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grpSp>
      <p:grpSp>
        <p:nvGrpSpPr>
          <p:cNvPr id="36" name="Group 369"/>
          <p:cNvGrpSpPr/>
          <p:nvPr/>
        </p:nvGrpSpPr>
        <p:grpSpPr>
          <a:xfrm>
            <a:off x="8233035" y="3978266"/>
            <a:ext cx="448507" cy="448507"/>
            <a:chOff x="0" y="0"/>
            <a:chExt cx="850594" cy="850594"/>
          </a:xfrm>
          <a:solidFill>
            <a:srgbClr val="E60000"/>
          </a:solidFill>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grpSp>
      <p:grpSp>
        <p:nvGrpSpPr>
          <p:cNvPr id="39" name="Group 372"/>
          <p:cNvGrpSpPr/>
          <p:nvPr/>
        </p:nvGrpSpPr>
        <p:grpSpPr>
          <a:xfrm>
            <a:off x="10311984" y="3978266"/>
            <a:ext cx="448507" cy="44850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9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1243" y="180145"/>
              <a:ext cx="188486" cy="490306"/>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p>
          </p:txBody>
        </p:sp>
      </p:grpSp>
      <p:sp>
        <p:nvSpPr>
          <p:cNvPr id="42" name="TextBox 8"/>
          <p:cNvSpPr txBox="1"/>
          <p:nvPr/>
        </p:nvSpPr>
        <p:spPr>
          <a:xfrm>
            <a:off x="857250" y="233569"/>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企业中高层领导艺术与管理创新高级研修班</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5"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pic>
        <p:nvPicPr>
          <p:cNvPr id="43"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dvAuto="0"/>
      <p:bldP spid="33" grpId="0" advAuto="0"/>
      <p:bldP spid="36" grpId="0" advAuto="0"/>
      <p:bldP spid="39" grpId="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p:cNvSpPr/>
          <p:nvPr/>
        </p:nvSpPr>
        <p:spPr>
          <a:xfrm>
            <a:off x="7995437" y="1662232"/>
            <a:ext cx="90122" cy="682948"/>
          </a:xfrm>
          <a:prstGeom prst="roundRect">
            <a:avLst>
              <a:gd name="adj" fmla="val 50000"/>
            </a:avLst>
          </a:prstGeom>
          <a:solidFill>
            <a:schemeClr val="accent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3" name="矩形: 圆角 3"/>
          <p:cNvSpPr/>
          <p:nvPr/>
        </p:nvSpPr>
        <p:spPr>
          <a:xfrm>
            <a:off x="3981103" y="3165503"/>
            <a:ext cx="90122" cy="682948"/>
          </a:xfrm>
          <a:prstGeom prst="roundRect">
            <a:avLst>
              <a:gd name="adj" fmla="val 50000"/>
            </a:avLst>
          </a:prstGeom>
          <a:solidFill>
            <a:schemeClr val="accent1"/>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4" name="矩形: 圆角 4"/>
          <p:cNvSpPr/>
          <p:nvPr/>
        </p:nvSpPr>
        <p:spPr>
          <a:xfrm>
            <a:off x="8085559" y="5237633"/>
            <a:ext cx="90122" cy="682948"/>
          </a:xfrm>
          <a:prstGeom prst="roundRect">
            <a:avLst>
              <a:gd name="adj" fmla="val 50000"/>
            </a:avLst>
          </a:prstGeom>
          <a:solidFill>
            <a:schemeClr val="accent2"/>
          </a:solidFill>
          <a:ln w="5715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dirty="0">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740743" y="1963138"/>
            <a:ext cx="2664296" cy="3387715"/>
            <a:chOff x="3060478" y="2286376"/>
            <a:chExt cx="1756254" cy="2233118"/>
          </a:xfrm>
          <a:solidFill>
            <a:schemeClr val="accent1"/>
          </a:solidFill>
          <a:effectLst>
            <a:outerShdw blurRad="254000" dist="63500" dir="2700000" algn="tl" rotWithShape="0">
              <a:prstClr val="black">
                <a:alpha val="40000"/>
              </a:prstClr>
            </a:outerShdw>
          </a:effectLst>
        </p:grpSpPr>
        <p:sp>
          <p:nvSpPr>
            <p:cNvPr id="6" name="ExtraShape"/>
            <p:cNvSpPr/>
            <p:nvPr/>
          </p:nvSpPr>
          <p:spPr>
            <a:xfrm flipH="1">
              <a:off x="3695215" y="4036227"/>
              <a:ext cx="760395" cy="483267"/>
            </a:xfrm>
            <a:custGeom>
              <a:avLst/>
              <a:gdLst/>
              <a:ahLst/>
              <a:cxnLst/>
              <a:rect l="0" t="0" r="0" b="0"/>
              <a:pathLst>
                <a:path w="120000" h="120000" extrusionOk="0">
                  <a:moveTo>
                    <a:pt x="23692" y="43693"/>
                  </a:moveTo>
                  <a:lnTo>
                    <a:pt x="22701" y="43787"/>
                  </a:lnTo>
                  <a:lnTo>
                    <a:pt x="21774" y="44038"/>
                  </a:lnTo>
                  <a:lnTo>
                    <a:pt x="20930" y="44509"/>
                  </a:lnTo>
                  <a:lnTo>
                    <a:pt x="20129" y="45043"/>
                  </a:lnTo>
                  <a:lnTo>
                    <a:pt x="19371" y="45796"/>
                  </a:lnTo>
                  <a:lnTo>
                    <a:pt x="18717" y="46643"/>
                  </a:lnTo>
                  <a:lnTo>
                    <a:pt x="18106" y="47617"/>
                  </a:lnTo>
                  <a:lnTo>
                    <a:pt x="17537" y="48684"/>
                  </a:lnTo>
                  <a:lnTo>
                    <a:pt x="17052" y="49877"/>
                  </a:lnTo>
                  <a:lnTo>
                    <a:pt x="16673" y="51132"/>
                  </a:lnTo>
                  <a:lnTo>
                    <a:pt x="16314" y="52450"/>
                  </a:lnTo>
                  <a:lnTo>
                    <a:pt x="15998" y="53832"/>
                  </a:lnTo>
                  <a:lnTo>
                    <a:pt x="15787" y="55244"/>
                  </a:lnTo>
                  <a:lnTo>
                    <a:pt x="15619" y="56688"/>
                  </a:lnTo>
                  <a:lnTo>
                    <a:pt x="15534" y="58195"/>
                  </a:lnTo>
                  <a:lnTo>
                    <a:pt x="15492" y="59670"/>
                  </a:lnTo>
                  <a:lnTo>
                    <a:pt x="15534" y="61177"/>
                  </a:lnTo>
                  <a:lnTo>
                    <a:pt x="15619" y="62652"/>
                  </a:lnTo>
                  <a:lnTo>
                    <a:pt x="15787" y="64127"/>
                  </a:lnTo>
                  <a:lnTo>
                    <a:pt x="15998" y="65540"/>
                  </a:lnTo>
                  <a:lnTo>
                    <a:pt x="16314" y="66921"/>
                  </a:lnTo>
                  <a:lnTo>
                    <a:pt x="16673" y="68239"/>
                  </a:lnTo>
                  <a:lnTo>
                    <a:pt x="17052" y="69495"/>
                  </a:lnTo>
                  <a:lnTo>
                    <a:pt x="17537" y="70656"/>
                  </a:lnTo>
                  <a:lnTo>
                    <a:pt x="18106" y="71723"/>
                  </a:lnTo>
                  <a:lnTo>
                    <a:pt x="18717" y="72696"/>
                  </a:lnTo>
                  <a:lnTo>
                    <a:pt x="19371" y="73544"/>
                  </a:lnTo>
                  <a:lnTo>
                    <a:pt x="20129" y="74266"/>
                  </a:lnTo>
                  <a:lnTo>
                    <a:pt x="20930" y="74862"/>
                  </a:lnTo>
                  <a:lnTo>
                    <a:pt x="21774" y="75302"/>
                  </a:lnTo>
                  <a:lnTo>
                    <a:pt x="22701" y="75553"/>
                  </a:lnTo>
                  <a:lnTo>
                    <a:pt x="23692" y="75647"/>
                  </a:lnTo>
                  <a:lnTo>
                    <a:pt x="96265" y="75647"/>
                  </a:lnTo>
                  <a:lnTo>
                    <a:pt x="97256" y="75553"/>
                  </a:lnTo>
                  <a:lnTo>
                    <a:pt x="98183" y="75302"/>
                  </a:lnTo>
                  <a:lnTo>
                    <a:pt x="99047" y="74862"/>
                  </a:lnTo>
                  <a:lnTo>
                    <a:pt x="99848" y="74266"/>
                  </a:lnTo>
                  <a:lnTo>
                    <a:pt x="100586" y="73544"/>
                  </a:lnTo>
                  <a:lnTo>
                    <a:pt x="101261" y="72696"/>
                  </a:lnTo>
                  <a:lnTo>
                    <a:pt x="101893" y="71723"/>
                  </a:lnTo>
                  <a:lnTo>
                    <a:pt x="102420" y="70656"/>
                  </a:lnTo>
                  <a:lnTo>
                    <a:pt x="102905" y="69495"/>
                  </a:lnTo>
                  <a:lnTo>
                    <a:pt x="103326" y="68239"/>
                  </a:lnTo>
                  <a:lnTo>
                    <a:pt x="103664" y="66921"/>
                  </a:lnTo>
                  <a:lnTo>
                    <a:pt x="103959" y="65540"/>
                  </a:lnTo>
                  <a:lnTo>
                    <a:pt x="104191" y="64127"/>
                  </a:lnTo>
                  <a:lnTo>
                    <a:pt x="104359" y="62652"/>
                  </a:lnTo>
                  <a:lnTo>
                    <a:pt x="104444" y="61177"/>
                  </a:lnTo>
                  <a:lnTo>
                    <a:pt x="104465" y="59670"/>
                  </a:lnTo>
                  <a:lnTo>
                    <a:pt x="104444" y="58195"/>
                  </a:lnTo>
                  <a:lnTo>
                    <a:pt x="104359" y="56688"/>
                  </a:lnTo>
                  <a:lnTo>
                    <a:pt x="104191" y="55244"/>
                  </a:lnTo>
                  <a:lnTo>
                    <a:pt x="103959" y="53832"/>
                  </a:lnTo>
                  <a:lnTo>
                    <a:pt x="103664" y="52450"/>
                  </a:lnTo>
                  <a:lnTo>
                    <a:pt x="103326" y="51132"/>
                  </a:lnTo>
                  <a:lnTo>
                    <a:pt x="102905" y="49877"/>
                  </a:lnTo>
                  <a:lnTo>
                    <a:pt x="102420" y="48684"/>
                  </a:lnTo>
                  <a:lnTo>
                    <a:pt x="101872" y="47617"/>
                  </a:lnTo>
                  <a:lnTo>
                    <a:pt x="101261" y="46643"/>
                  </a:lnTo>
                  <a:lnTo>
                    <a:pt x="100586" y="45796"/>
                  </a:lnTo>
                  <a:lnTo>
                    <a:pt x="99848" y="45043"/>
                  </a:lnTo>
                  <a:lnTo>
                    <a:pt x="99047" y="44509"/>
                  </a:lnTo>
                  <a:lnTo>
                    <a:pt x="98183" y="44038"/>
                  </a:lnTo>
                  <a:lnTo>
                    <a:pt x="97256" y="43787"/>
                  </a:lnTo>
                  <a:lnTo>
                    <a:pt x="96265" y="43693"/>
                  </a:lnTo>
                  <a:lnTo>
                    <a:pt x="23692" y="43693"/>
                  </a:lnTo>
                  <a:close/>
                  <a:moveTo>
                    <a:pt x="10223" y="0"/>
                  </a:moveTo>
                  <a:lnTo>
                    <a:pt x="8979" y="94"/>
                  </a:lnTo>
                  <a:lnTo>
                    <a:pt x="7841" y="376"/>
                  </a:lnTo>
                  <a:lnTo>
                    <a:pt x="6766" y="816"/>
                  </a:lnTo>
                  <a:lnTo>
                    <a:pt x="5754" y="1381"/>
                  </a:lnTo>
                  <a:lnTo>
                    <a:pt x="4826" y="2103"/>
                  </a:lnTo>
                  <a:lnTo>
                    <a:pt x="3983" y="2950"/>
                  </a:lnTo>
                  <a:lnTo>
                    <a:pt x="3225" y="3923"/>
                  </a:lnTo>
                  <a:lnTo>
                    <a:pt x="2550" y="4990"/>
                  </a:lnTo>
                  <a:lnTo>
                    <a:pt x="1960" y="6152"/>
                  </a:lnTo>
                  <a:lnTo>
                    <a:pt x="1433" y="7439"/>
                  </a:lnTo>
                  <a:lnTo>
                    <a:pt x="990" y="8757"/>
                  </a:lnTo>
                  <a:lnTo>
                    <a:pt x="632" y="10107"/>
                  </a:lnTo>
                  <a:lnTo>
                    <a:pt x="337" y="11551"/>
                  </a:lnTo>
                  <a:lnTo>
                    <a:pt x="147" y="12995"/>
                  </a:lnTo>
                  <a:lnTo>
                    <a:pt x="42" y="14501"/>
                  </a:lnTo>
                  <a:lnTo>
                    <a:pt x="0" y="15976"/>
                  </a:lnTo>
                  <a:lnTo>
                    <a:pt x="42" y="17483"/>
                  </a:lnTo>
                  <a:lnTo>
                    <a:pt x="147" y="18958"/>
                  </a:lnTo>
                  <a:lnTo>
                    <a:pt x="337" y="20434"/>
                  </a:lnTo>
                  <a:lnTo>
                    <a:pt x="632" y="21846"/>
                  </a:lnTo>
                  <a:lnTo>
                    <a:pt x="990" y="23227"/>
                  </a:lnTo>
                  <a:lnTo>
                    <a:pt x="1433" y="24546"/>
                  </a:lnTo>
                  <a:lnTo>
                    <a:pt x="1960" y="25801"/>
                  </a:lnTo>
                  <a:lnTo>
                    <a:pt x="2550" y="26963"/>
                  </a:lnTo>
                  <a:lnTo>
                    <a:pt x="3225" y="28030"/>
                  </a:lnTo>
                  <a:lnTo>
                    <a:pt x="3983" y="29003"/>
                  </a:lnTo>
                  <a:lnTo>
                    <a:pt x="4826" y="29850"/>
                  </a:lnTo>
                  <a:lnTo>
                    <a:pt x="5754" y="30572"/>
                  </a:lnTo>
                  <a:lnTo>
                    <a:pt x="6766" y="31169"/>
                  </a:lnTo>
                  <a:lnTo>
                    <a:pt x="7841" y="31577"/>
                  </a:lnTo>
                  <a:lnTo>
                    <a:pt x="8979" y="31859"/>
                  </a:lnTo>
                  <a:lnTo>
                    <a:pt x="10223" y="31953"/>
                  </a:lnTo>
                  <a:lnTo>
                    <a:pt x="109734" y="31953"/>
                  </a:lnTo>
                  <a:lnTo>
                    <a:pt x="110978" y="31859"/>
                  </a:lnTo>
                  <a:lnTo>
                    <a:pt x="112137" y="31577"/>
                  </a:lnTo>
                  <a:lnTo>
                    <a:pt x="113233" y="31169"/>
                  </a:lnTo>
                  <a:lnTo>
                    <a:pt x="114224" y="30572"/>
                  </a:lnTo>
                  <a:lnTo>
                    <a:pt x="115151" y="29850"/>
                  </a:lnTo>
                  <a:lnTo>
                    <a:pt x="115974" y="29003"/>
                  </a:lnTo>
                  <a:lnTo>
                    <a:pt x="116753" y="28030"/>
                  </a:lnTo>
                  <a:lnTo>
                    <a:pt x="117407" y="26963"/>
                  </a:lnTo>
                  <a:lnTo>
                    <a:pt x="118039" y="25801"/>
                  </a:lnTo>
                  <a:lnTo>
                    <a:pt x="118545" y="24546"/>
                  </a:lnTo>
                  <a:lnTo>
                    <a:pt x="118988" y="23227"/>
                  </a:lnTo>
                  <a:lnTo>
                    <a:pt x="119346" y="21846"/>
                  </a:lnTo>
                  <a:lnTo>
                    <a:pt x="119620" y="20434"/>
                  </a:lnTo>
                  <a:lnTo>
                    <a:pt x="119810" y="18958"/>
                  </a:lnTo>
                  <a:lnTo>
                    <a:pt x="119957" y="17483"/>
                  </a:lnTo>
                  <a:lnTo>
                    <a:pt x="120000" y="15976"/>
                  </a:lnTo>
                  <a:lnTo>
                    <a:pt x="119957" y="14501"/>
                  </a:lnTo>
                  <a:lnTo>
                    <a:pt x="119810" y="12995"/>
                  </a:lnTo>
                  <a:lnTo>
                    <a:pt x="119620" y="11551"/>
                  </a:lnTo>
                  <a:lnTo>
                    <a:pt x="119346" y="10107"/>
                  </a:lnTo>
                  <a:lnTo>
                    <a:pt x="118988" y="8757"/>
                  </a:lnTo>
                  <a:lnTo>
                    <a:pt x="118545" y="7439"/>
                  </a:lnTo>
                  <a:lnTo>
                    <a:pt x="118039" y="6152"/>
                  </a:lnTo>
                  <a:lnTo>
                    <a:pt x="117428" y="4990"/>
                  </a:lnTo>
                  <a:lnTo>
                    <a:pt x="116753" y="3923"/>
                  </a:lnTo>
                  <a:lnTo>
                    <a:pt x="115974" y="2950"/>
                  </a:lnTo>
                  <a:lnTo>
                    <a:pt x="115151" y="2103"/>
                  </a:lnTo>
                  <a:lnTo>
                    <a:pt x="114224" y="1381"/>
                  </a:lnTo>
                  <a:lnTo>
                    <a:pt x="113233" y="816"/>
                  </a:lnTo>
                  <a:lnTo>
                    <a:pt x="112137" y="376"/>
                  </a:lnTo>
                  <a:lnTo>
                    <a:pt x="110978" y="94"/>
                  </a:lnTo>
                  <a:lnTo>
                    <a:pt x="109734" y="0"/>
                  </a:lnTo>
                  <a:lnTo>
                    <a:pt x="10223" y="0"/>
                  </a:lnTo>
                  <a:close/>
                  <a:moveTo>
                    <a:pt x="27992" y="87010"/>
                  </a:moveTo>
                  <a:lnTo>
                    <a:pt x="29594" y="90054"/>
                  </a:lnTo>
                  <a:lnTo>
                    <a:pt x="31217" y="93068"/>
                  </a:lnTo>
                  <a:lnTo>
                    <a:pt x="32039" y="94606"/>
                  </a:lnTo>
                  <a:lnTo>
                    <a:pt x="32882" y="96081"/>
                  </a:lnTo>
                  <a:lnTo>
                    <a:pt x="33704" y="97588"/>
                  </a:lnTo>
                  <a:lnTo>
                    <a:pt x="34568" y="99032"/>
                  </a:lnTo>
                  <a:lnTo>
                    <a:pt x="35432" y="100444"/>
                  </a:lnTo>
                  <a:lnTo>
                    <a:pt x="36318" y="101888"/>
                  </a:lnTo>
                  <a:lnTo>
                    <a:pt x="37203" y="103238"/>
                  </a:lnTo>
                  <a:lnTo>
                    <a:pt x="38109" y="104588"/>
                  </a:lnTo>
                  <a:lnTo>
                    <a:pt x="39037" y="105906"/>
                  </a:lnTo>
                  <a:lnTo>
                    <a:pt x="39964" y="107193"/>
                  </a:lnTo>
                  <a:lnTo>
                    <a:pt x="40913" y="108417"/>
                  </a:lnTo>
                  <a:lnTo>
                    <a:pt x="41861" y="109610"/>
                  </a:lnTo>
                  <a:lnTo>
                    <a:pt x="42852" y="110740"/>
                  </a:lnTo>
                  <a:lnTo>
                    <a:pt x="43843" y="111838"/>
                  </a:lnTo>
                  <a:lnTo>
                    <a:pt x="44855" y="112874"/>
                  </a:lnTo>
                  <a:lnTo>
                    <a:pt x="45887" y="113847"/>
                  </a:lnTo>
                  <a:lnTo>
                    <a:pt x="46941" y="114758"/>
                  </a:lnTo>
                  <a:lnTo>
                    <a:pt x="48037" y="115636"/>
                  </a:lnTo>
                  <a:lnTo>
                    <a:pt x="49112" y="116390"/>
                  </a:lnTo>
                  <a:lnTo>
                    <a:pt x="50230" y="117112"/>
                  </a:lnTo>
                  <a:lnTo>
                    <a:pt x="51389" y="117771"/>
                  </a:lnTo>
                  <a:lnTo>
                    <a:pt x="52548" y="118336"/>
                  </a:lnTo>
                  <a:lnTo>
                    <a:pt x="53750" y="118869"/>
                  </a:lnTo>
                  <a:lnTo>
                    <a:pt x="54951" y="119246"/>
                  </a:lnTo>
                  <a:lnTo>
                    <a:pt x="56195" y="119591"/>
                  </a:lnTo>
                  <a:lnTo>
                    <a:pt x="57460" y="119780"/>
                  </a:lnTo>
                  <a:lnTo>
                    <a:pt x="58745" y="119968"/>
                  </a:lnTo>
                  <a:lnTo>
                    <a:pt x="60073" y="120000"/>
                  </a:lnTo>
                  <a:lnTo>
                    <a:pt x="61359" y="119968"/>
                  </a:lnTo>
                  <a:lnTo>
                    <a:pt x="62603" y="119811"/>
                  </a:lnTo>
                  <a:lnTo>
                    <a:pt x="63846" y="119623"/>
                  </a:lnTo>
                  <a:lnTo>
                    <a:pt x="65048" y="119309"/>
                  </a:lnTo>
                  <a:lnTo>
                    <a:pt x="66249" y="118932"/>
                  </a:lnTo>
                  <a:lnTo>
                    <a:pt x="67409" y="118461"/>
                  </a:lnTo>
                  <a:lnTo>
                    <a:pt x="68568" y="117959"/>
                  </a:lnTo>
                  <a:lnTo>
                    <a:pt x="69685" y="117331"/>
                  </a:lnTo>
                  <a:lnTo>
                    <a:pt x="70781" y="116672"/>
                  </a:lnTo>
                  <a:lnTo>
                    <a:pt x="71898" y="115919"/>
                  </a:lnTo>
                  <a:lnTo>
                    <a:pt x="72952" y="115103"/>
                  </a:lnTo>
                  <a:lnTo>
                    <a:pt x="74006" y="114255"/>
                  </a:lnTo>
                  <a:lnTo>
                    <a:pt x="75018" y="113314"/>
                  </a:lnTo>
                  <a:lnTo>
                    <a:pt x="76030" y="112309"/>
                  </a:lnTo>
                  <a:lnTo>
                    <a:pt x="77020" y="111273"/>
                  </a:lnTo>
                  <a:lnTo>
                    <a:pt x="78011" y="110175"/>
                  </a:lnTo>
                  <a:lnTo>
                    <a:pt x="78981" y="108982"/>
                  </a:lnTo>
                  <a:lnTo>
                    <a:pt x="79887" y="107789"/>
                  </a:lnTo>
                  <a:lnTo>
                    <a:pt x="80815" y="106534"/>
                  </a:lnTo>
                  <a:lnTo>
                    <a:pt x="81721" y="105247"/>
                  </a:lnTo>
                  <a:lnTo>
                    <a:pt x="82606" y="103897"/>
                  </a:lnTo>
                  <a:lnTo>
                    <a:pt x="83492" y="102516"/>
                  </a:lnTo>
                  <a:lnTo>
                    <a:pt x="84356" y="101072"/>
                  </a:lnTo>
                  <a:lnTo>
                    <a:pt x="85199" y="99628"/>
                  </a:lnTo>
                  <a:lnTo>
                    <a:pt x="86000" y="98184"/>
                  </a:lnTo>
                  <a:lnTo>
                    <a:pt x="86822" y="96646"/>
                  </a:lnTo>
                  <a:lnTo>
                    <a:pt x="87623" y="95077"/>
                  </a:lnTo>
                  <a:lnTo>
                    <a:pt x="88382" y="93539"/>
                  </a:lnTo>
                  <a:lnTo>
                    <a:pt x="89162" y="91938"/>
                  </a:lnTo>
                  <a:lnTo>
                    <a:pt x="89920" y="90306"/>
                  </a:lnTo>
                  <a:lnTo>
                    <a:pt x="90637" y="88673"/>
                  </a:lnTo>
                  <a:lnTo>
                    <a:pt x="91375" y="87010"/>
                  </a:lnTo>
                  <a:lnTo>
                    <a:pt x="27992" y="87010"/>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7" name="ExtraShape"/>
            <p:cNvSpPr/>
            <p:nvPr/>
          </p:nvSpPr>
          <p:spPr>
            <a:xfrm flipH="1">
              <a:off x="3060478" y="2286376"/>
              <a:ext cx="1419031" cy="1704711"/>
            </a:xfrm>
            <a:custGeom>
              <a:avLst/>
              <a:gdLst/>
              <a:ahLst/>
              <a:cxnLst/>
              <a:rect l="0" t="0" r="0" b="0"/>
              <a:pathLst>
                <a:path w="120000" h="120000" extrusionOk="0">
                  <a:moveTo>
                    <a:pt x="95873" y="6879"/>
                  </a:moveTo>
                  <a:lnTo>
                    <a:pt x="99915" y="10234"/>
                  </a:lnTo>
                  <a:lnTo>
                    <a:pt x="0" y="93310"/>
                  </a:lnTo>
                  <a:lnTo>
                    <a:pt x="0" y="119822"/>
                  </a:lnTo>
                  <a:lnTo>
                    <a:pt x="293" y="119857"/>
                  </a:lnTo>
                  <a:lnTo>
                    <a:pt x="541" y="119884"/>
                  </a:lnTo>
                  <a:lnTo>
                    <a:pt x="779" y="119911"/>
                  </a:lnTo>
                  <a:lnTo>
                    <a:pt x="1027" y="119928"/>
                  </a:lnTo>
                  <a:lnTo>
                    <a:pt x="1320" y="119955"/>
                  </a:lnTo>
                  <a:lnTo>
                    <a:pt x="1716" y="119964"/>
                  </a:lnTo>
                  <a:lnTo>
                    <a:pt x="2224" y="119973"/>
                  </a:lnTo>
                  <a:lnTo>
                    <a:pt x="2890" y="119982"/>
                  </a:lnTo>
                  <a:lnTo>
                    <a:pt x="3748" y="119991"/>
                  </a:lnTo>
                  <a:lnTo>
                    <a:pt x="4832" y="120000"/>
                  </a:lnTo>
                  <a:lnTo>
                    <a:pt x="6175" y="120000"/>
                  </a:lnTo>
                  <a:lnTo>
                    <a:pt x="7823" y="120000"/>
                  </a:lnTo>
                  <a:lnTo>
                    <a:pt x="9799" y="120000"/>
                  </a:lnTo>
                  <a:lnTo>
                    <a:pt x="12136" y="120000"/>
                  </a:lnTo>
                  <a:lnTo>
                    <a:pt x="14857" y="120000"/>
                  </a:lnTo>
                  <a:lnTo>
                    <a:pt x="18041" y="120000"/>
                  </a:lnTo>
                  <a:lnTo>
                    <a:pt x="18650" y="119982"/>
                  </a:lnTo>
                  <a:lnTo>
                    <a:pt x="19237" y="119902"/>
                  </a:lnTo>
                  <a:lnTo>
                    <a:pt x="19779" y="119795"/>
                  </a:lnTo>
                  <a:lnTo>
                    <a:pt x="20276" y="119635"/>
                  </a:lnTo>
                  <a:lnTo>
                    <a:pt x="20728" y="119448"/>
                  </a:lnTo>
                  <a:lnTo>
                    <a:pt x="21157" y="119225"/>
                  </a:lnTo>
                  <a:lnTo>
                    <a:pt x="21541" y="118967"/>
                  </a:lnTo>
                  <a:lnTo>
                    <a:pt x="21879" y="118682"/>
                  </a:lnTo>
                  <a:lnTo>
                    <a:pt x="22173" y="118380"/>
                  </a:lnTo>
                  <a:lnTo>
                    <a:pt x="22432" y="118051"/>
                  </a:lnTo>
                  <a:lnTo>
                    <a:pt x="22658" y="117703"/>
                  </a:lnTo>
                  <a:lnTo>
                    <a:pt x="22839" y="117339"/>
                  </a:lnTo>
                  <a:lnTo>
                    <a:pt x="22974" y="116965"/>
                  </a:lnTo>
                  <a:lnTo>
                    <a:pt x="23087" y="116573"/>
                  </a:lnTo>
                  <a:lnTo>
                    <a:pt x="23144" y="116191"/>
                  </a:lnTo>
                  <a:lnTo>
                    <a:pt x="23166" y="115790"/>
                  </a:lnTo>
                  <a:lnTo>
                    <a:pt x="23144" y="115390"/>
                  </a:lnTo>
                  <a:lnTo>
                    <a:pt x="23087" y="115007"/>
                  </a:lnTo>
                  <a:lnTo>
                    <a:pt x="22986" y="114615"/>
                  </a:lnTo>
                  <a:lnTo>
                    <a:pt x="22850" y="114242"/>
                  </a:lnTo>
                  <a:lnTo>
                    <a:pt x="22670" y="113877"/>
                  </a:lnTo>
                  <a:lnTo>
                    <a:pt x="22444" y="113539"/>
                  </a:lnTo>
                  <a:lnTo>
                    <a:pt x="22184" y="113200"/>
                  </a:lnTo>
                  <a:lnTo>
                    <a:pt x="21891" y="112898"/>
                  </a:lnTo>
                  <a:lnTo>
                    <a:pt x="21552" y="112613"/>
                  </a:lnTo>
                  <a:lnTo>
                    <a:pt x="21168" y="112355"/>
                  </a:lnTo>
                  <a:lnTo>
                    <a:pt x="20750" y="112132"/>
                  </a:lnTo>
                  <a:lnTo>
                    <a:pt x="20287" y="111946"/>
                  </a:lnTo>
                  <a:lnTo>
                    <a:pt x="19791" y="111785"/>
                  </a:lnTo>
                  <a:lnTo>
                    <a:pt x="19249" y="111679"/>
                  </a:lnTo>
                  <a:lnTo>
                    <a:pt x="18650" y="111598"/>
                  </a:lnTo>
                  <a:lnTo>
                    <a:pt x="18041" y="111581"/>
                  </a:lnTo>
                  <a:lnTo>
                    <a:pt x="10251" y="111581"/>
                  </a:lnTo>
                  <a:lnTo>
                    <a:pt x="10251" y="96843"/>
                  </a:lnTo>
                  <a:lnTo>
                    <a:pt x="79367" y="39388"/>
                  </a:lnTo>
                  <a:lnTo>
                    <a:pt x="79819" y="40572"/>
                  </a:lnTo>
                  <a:lnTo>
                    <a:pt x="80225" y="41747"/>
                  </a:lnTo>
                  <a:lnTo>
                    <a:pt x="80587" y="42930"/>
                  </a:lnTo>
                  <a:lnTo>
                    <a:pt x="80903" y="44114"/>
                  </a:lnTo>
                  <a:lnTo>
                    <a:pt x="81151" y="45307"/>
                  </a:lnTo>
                  <a:lnTo>
                    <a:pt x="81332" y="46517"/>
                  </a:lnTo>
                  <a:lnTo>
                    <a:pt x="81467" y="47727"/>
                  </a:lnTo>
                  <a:lnTo>
                    <a:pt x="81524" y="48973"/>
                  </a:lnTo>
                  <a:lnTo>
                    <a:pt x="81535" y="50228"/>
                  </a:lnTo>
                  <a:lnTo>
                    <a:pt x="81467" y="51509"/>
                  </a:lnTo>
                  <a:lnTo>
                    <a:pt x="81320" y="52835"/>
                  </a:lnTo>
                  <a:lnTo>
                    <a:pt x="81106" y="54188"/>
                  </a:lnTo>
                  <a:lnTo>
                    <a:pt x="80824" y="55568"/>
                  </a:lnTo>
                  <a:lnTo>
                    <a:pt x="80462" y="57000"/>
                  </a:lnTo>
                  <a:lnTo>
                    <a:pt x="80011" y="58469"/>
                  </a:lnTo>
                  <a:lnTo>
                    <a:pt x="79491" y="59991"/>
                  </a:lnTo>
                  <a:lnTo>
                    <a:pt x="78882" y="61566"/>
                  </a:lnTo>
                  <a:lnTo>
                    <a:pt x="78182" y="63185"/>
                  </a:lnTo>
                  <a:lnTo>
                    <a:pt x="77392" y="64876"/>
                  </a:lnTo>
                  <a:lnTo>
                    <a:pt x="76500" y="66621"/>
                  </a:lnTo>
                  <a:lnTo>
                    <a:pt x="75540" y="68427"/>
                  </a:lnTo>
                  <a:lnTo>
                    <a:pt x="74456" y="70305"/>
                  </a:lnTo>
                  <a:lnTo>
                    <a:pt x="73293" y="72263"/>
                  </a:lnTo>
                  <a:lnTo>
                    <a:pt x="72018" y="74292"/>
                  </a:lnTo>
                  <a:lnTo>
                    <a:pt x="70629" y="76392"/>
                  </a:lnTo>
                  <a:lnTo>
                    <a:pt x="69139" y="78599"/>
                  </a:lnTo>
                  <a:lnTo>
                    <a:pt x="67547" y="80878"/>
                  </a:lnTo>
                  <a:lnTo>
                    <a:pt x="65853" y="83245"/>
                  </a:lnTo>
                  <a:lnTo>
                    <a:pt x="64024" y="85710"/>
                  </a:lnTo>
                  <a:lnTo>
                    <a:pt x="62094" y="88264"/>
                  </a:lnTo>
                  <a:lnTo>
                    <a:pt x="60050" y="90925"/>
                  </a:lnTo>
                  <a:lnTo>
                    <a:pt x="57871" y="93693"/>
                  </a:lnTo>
                  <a:lnTo>
                    <a:pt x="57871" y="111581"/>
                  </a:lnTo>
                  <a:lnTo>
                    <a:pt x="51109" y="111581"/>
                  </a:lnTo>
                  <a:lnTo>
                    <a:pt x="50476" y="111598"/>
                  </a:lnTo>
                  <a:lnTo>
                    <a:pt x="49901" y="111679"/>
                  </a:lnTo>
                  <a:lnTo>
                    <a:pt x="49359" y="111785"/>
                  </a:lnTo>
                  <a:lnTo>
                    <a:pt x="48862" y="111946"/>
                  </a:lnTo>
                  <a:lnTo>
                    <a:pt x="48399" y="112132"/>
                  </a:lnTo>
                  <a:lnTo>
                    <a:pt x="47970" y="112355"/>
                  </a:lnTo>
                  <a:lnTo>
                    <a:pt x="47598" y="112613"/>
                  </a:lnTo>
                  <a:lnTo>
                    <a:pt x="47259" y="112898"/>
                  </a:lnTo>
                  <a:lnTo>
                    <a:pt x="46954" y="113200"/>
                  </a:lnTo>
                  <a:lnTo>
                    <a:pt x="46694" y="113539"/>
                  </a:lnTo>
                  <a:lnTo>
                    <a:pt x="46469" y="113877"/>
                  </a:lnTo>
                  <a:lnTo>
                    <a:pt x="46299" y="114242"/>
                  </a:lnTo>
                  <a:lnTo>
                    <a:pt x="46152" y="114615"/>
                  </a:lnTo>
                  <a:lnTo>
                    <a:pt x="46051" y="115007"/>
                  </a:lnTo>
                  <a:lnTo>
                    <a:pt x="45994" y="115390"/>
                  </a:lnTo>
                  <a:lnTo>
                    <a:pt x="45983" y="115790"/>
                  </a:lnTo>
                  <a:lnTo>
                    <a:pt x="45994" y="116191"/>
                  </a:lnTo>
                  <a:lnTo>
                    <a:pt x="46051" y="116573"/>
                  </a:lnTo>
                  <a:lnTo>
                    <a:pt x="46152" y="116965"/>
                  </a:lnTo>
                  <a:lnTo>
                    <a:pt x="46299" y="117339"/>
                  </a:lnTo>
                  <a:lnTo>
                    <a:pt x="46469" y="117703"/>
                  </a:lnTo>
                  <a:lnTo>
                    <a:pt x="46694" y="118051"/>
                  </a:lnTo>
                  <a:lnTo>
                    <a:pt x="46954" y="118380"/>
                  </a:lnTo>
                  <a:lnTo>
                    <a:pt x="47259" y="118682"/>
                  </a:lnTo>
                  <a:lnTo>
                    <a:pt x="47598" y="118967"/>
                  </a:lnTo>
                  <a:lnTo>
                    <a:pt x="47970" y="119225"/>
                  </a:lnTo>
                  <a:lnTo>
                    <a:pt x="48399" y="119448"/>
                  </a:lnTo>
                  <a:lnTo>
                    <a:pt x="48862" y="119635"/>
                  </a:lnTo>
                  <a:lnTo>
                    <a:pt x="49359" y="119795"/>
                  </a:lnTo>
                  <a:lnTo>
                    <a:pt x="49901" y="119902"/>
                  </a:lnTo>
                  <a:lnTo>
                    <a:pt x="50476" y="119982"/>
                  </a:lnTo>
                  <a:lnTo>
                    <a:pt x="51109" y="120000"/>
                  </a:lnTo>
                  <a:lnTo>
                    <a:pt x="68123" y="120000"/>
                  </a:lnTo>
                  <a:lnTo>
                    <a:pt x="68123" y="96158"/>
                  </a:lnTo>
                  <a:lnTo>
                    <a:pt x="70098" y="93613"/>
                  </a:lnTo>
                  <a:lnTo>
                    <a:pt x="71995" y="91130"/>
                  </a:lnTo>
                  <a:lnTo>
                    <a:pt x="73801" y="88700"/>
                  </a:lnTo>
                  <a:lnTo>
                    <a:pt x="75540" y="86333"/>
                  </a:lnTo>
                  <a:lnTo>
                    <a:pt x="77177" y="84019"/>
                  </a:lnTo>
                  <a:lnTo>
                    <a:pt x="78746" y="81750"/>
                  </a:lnTo>
                  <a:lnTo>
                    <a:pt x="80225" y="79543"/>
                  </a:lnTo>
                  <a:lnTo>
                    <a:pt x="81625" y="77380"/>
                  </a:lnTo>
                  <a:lnTo>
                    <a:pt x="82946" y="75253"/>
                  </a:lnTo>
                  <a:lnTo>
                    <a:pt x="84165" y="73171"/>
                  </a:lnTo>
                  <a:lnTo>
                    <a:pt x="85306" y="71133"/>
                  </a:lnTo>
                  <a:lnTo>
                    <a:pt x="86356" y="69130"/>
                  </a:lnTo>
                  <a:lnTo>
                    <a:pt x="87315" y="67155"/>
                  </a:lnTo>
                  <a:lnTo>
                    <a:pt x="88173" y="65215"/>
                  </a:lnTo>
                  <a:lnTo>
                    <a:pt x="88952" y="63310"/>
                  </a:lnTo>
                  <a:lnTo>
                    <a:pt x="89641" y="61423"/>
                  </a:lnTo>
                  <a:lnTo>
                    <a:pt x="90228" y="59572"/>
                  </a:lnTo>
                  <a:lnTo>
                    <a:pt x="90725" y="57730"/>
                  </a:lnTo>
                  <a:lnTo>
                    <a:pt x="91131" y="55915"/>
                  </a:lnTo>
                  <a:lnTo>
                    <a:pt x="91436" y="54108"/>
                  </a:lnTo>
                  <a:lnTo>
                    <a:pt x="91639" y="52319"/>
                  </a:lnTo>
                  <a:lnTo>
                    <a:pt x="91752" y="50548"/>
                  </a:lnTo>
                  <a:lnTo>
                    <a:pt x="91764" y="48786"/>
                  </a:lnTo>
                  <a:lnTo>
                    <a:pt x="91673" y="47015"/>
                  </a:lnTo>
                  <a:lnTo>
                    <a:pt x="91481" y="45253"/>
                  </a:lnTo>
                  <a:lnTo>
                    <a:pt x="91188" y="43509"/>
                  </a:lnTo>
                  <a:lnTo>
                    <a:pt x="90781" y="41747"/>
                  </a:lnTo>
                  <a:lnTo>
                    <a:pt x="90285" y="39985"/>
                  </a:lnTo>
                  <a:lnTo>
                    <a:pt x="89686" y="38214"/>
                  </a:lnTo>
                  <a:lnTo>
                    <a:pt x="88975" y="36434"/>
                  </a:lnTo>
                  <a:lnTo>
                    <a:pt x="88151" y="34645"/>
                  </a:lnTo>
                  <a:lnTo>
                    <a:pt x="87225" y="32847"/>
                  </a:lnTo>
                  <a:lnTo>
                    <a:pt x="107174" y="16268"/>
                  </a:lnTo>
                  <a:lnTo>
                    <a:pt x="111735" y="20059"/>
                  </a:lnTo>
                  <a:lnTo>
                    <a:pt x="120000" y="0"/>
                  </a:lnTo>
                  <a:lnTo>
                    <a:pt x="95873" y="6879"/>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8" name="ExtraShape"/>
            <p:cNvSpPr/>
            <p:nvPr/>
          </p:nvSpPr>
          <p:spPr>
            <a:xfrm flipH="1">
              <a:off x="3537561" y="2443924"/>
              <a:ext cx="1097724" cy="1099300"/>
            </a:xfrm>
            <a:custGeom>
              <a:avLst/>
              <a:gdLst/>
              <a:ahLst/>
              <a:cxnLst/>
              <a:rect l="0" t="0" r="0" b="0"/>
              <a:pathLst>
                <a:path w="120000" h="120000" extrusionOk="0">
                  <a:moveTo>
                    <a:pt x="88806" y="10668"/>
                  </a:moveTo>
                  <a:lnTo>
                    <a:pt x="94397" y="16257"/>
                  </a:lnTo>
                  <a:lnTo>
                    <a:pt x="77333" y="32887"/>
                  </a:lnTo>
                  <a:lnTo>
                    <a:pt x="62693" y="47185"/>
                  </a:lnTo>
                  <a:lnTo>
                    <a:pt x="50271" y="59303"/>
                  </a:lnTo>
                  <a:lnTo>
                    <a:pt x="39863" y="69446"/>
                  </a:lnTo>
                  <a:lnTo>
                    <a:pt x="31280" y="77810"/>
                  </a:lnTo>
                  <a:lnTo>
                    <a:pt x="24318" y="84614"/>
                  </a:lnTo>
                  <a:lnTo>
                    <a:pt x="18771" y="90024"/>
                  </a:lnTo>
                  <a:lnTo>
                    <a:pt x="14450" y="94233"/>
                  </a:lnTo>
                  <a:lnTo>
                    <a:pt x="11166" y="97449"/>
                  </a:lnTo>
                  <a:lnTo>
                    <a:pt x="8699" y="99878"/>
                  </a:lnTo>
                  <a:lnTo>
                    <a:pt x="6845" y="101686"/>
                  </a:lnTo>
                  <a:lnTo>
                    <a:pt x="5429" y="103093"/>
                  </a:lnTo>
                  <a:lnTo>
                    <a:pt x="4233" y="104280"/>
                  </a:lnTo>
                  <a:lnTo>
                    <a:pt x="3065" y="105453"/>
                  </a:lnTo>
                  <a:lnTo>
                    <a:pt x="1737" y="106792"/>
                  </a:lnTo>
                  <a:lnTo>
                    <a:pt x="0" y="108489"/>
                  </a:lnTo>
                  <a:lnTo>
                    <a:pt x="540" y="109359"/>
                  </a:lnTo>
                  <a:lnTo>
                    <a:pt x="1021" y="110173"/>
                  </a:lnTo>
                  <a:lnTo>
                    <a:pt x="1488" y="110932"/>
                  </a:lnTo>
                  <a:lnTo>
                    <a:pt x="1926" y="111650"/>
                  </a:lnTo>
                  <a:lnTo>
                    <a:pt x="2364" y="112340"/>
                  </a:lnTo>
                  <a:lnTo>
                    <a:pt x="2773" y="113002"/>
                  </a:lnTo>
                  <a:lnTo>
                    <a:pt x="3167" y="113651"/>
                  </a:lnTo>
                  <a:lnTo>
                    <a:pt x="3561" y="114272"/>
                  </a:lnTo>
                  <a:lnTo>
                    <a:pt x="3955" y="114907"/>
                  </a:lnTo>
                  <a:lnTo>
                    <a:pt x="4379" y="115556"/>
                  </a:lnTo>
                  <a:lnTo>
                    <a:pt x="4787" y="116204"/>
                  </a:lnTo>
                  <a:lnTo>
                    <a:pt x="5225" y="116894"/>
                  </a:lnTo>
                  <a:lnTo>
                    <a:pt x="5692" y="117584"/>
                  </a:lnTo>
                  <a:lnTo>
                    <a:pt x="6159" y="118357"/>
                  </a:lnTo>
                  <a:lnTo>
                    <a:pt x="6685" y="119144"/>
                  </a:lnTo>
                  <a:lnTo>
                    <a:pt x="7225" y="120000"/>
                  </a:lnTo>
                  <a:lnTo>
                    <a:pt x="15443" y="111802"/>
                  </a:lnTo>
                  <a:lnTo>
                    <a:pt x="22260" y="104998"/>
                  </a:lnTo>
                  <a:lnTo>
                    <a:pt x="27923" y="99339"/>
                  </a:lnTo>
                  <a:lnTo>
                    <a:pt x="32682" y="94606"/>
                  </a:lnTo>
                  <a:lnTo>
                    <a:pt x="36740" y="90562"/>
                  </a:lnTo>
                  <a:lnTo>
                    <a:pt x="40345" y="86974"/>
                  </a:lnTo>
                  <a:lnTo>
                    <a:pt x="43746" y="83620"/>
                  </a:lnTo>
                  <a:lnTo>
                    <a:pt x="47176" y="80266"/>
                  </a:lnTo>
                  <a:lnTo>
                    <a:pt x="50855" y="76678"/>
                  </a:lnTo>
                  <a:lnTo>
                    <a:pt x="55029" y="72621"/>
                  </a:lnTo>
                  <a:lnTo>
                    <a:pt x="59934" y="67873"/>
                  </a:lnTo>
                  <a:lnTo>
                    <a:pt x="65831" y="62201"/>
                  </a:lnTo>
                  <a:lnTo>
                    <a:pt x="72925" y="55355"/>
                  </a:lnTo>
                  <a:lnTo>
                    <a:pt x="81449" y="47130"/>
                  </a:lnTo>
                  <a:lnTo>
                    <a:pt x="91638" y="37290"/>
                  </a:lnTo>
                  <a:lnTo>
                    <a:pt x="103768" y="25600"/>
                  </a:lnTo>
                  <a:lnTo>
                    <a:pt x="109300" y="31107"/>
                  </a:lnTo>
                  <a:lnTo>
                    <a:pt x="120000" y="0"/>
                  </a:lnTo>
                  <a:lnTo>
                    <a:pt x="88806" y="10668"/>
                  </a:lnTo>
                  <a:close/>
                </a:path>
              </a:pathLst>
            </a:custGeom>
            <a:solidFill>
              <a:schemeClr val="accent2"/>
            </a:solid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sp>
          <p:nvSpPr>
            <p:cNvPr id="9" name="ExtraShape"/>
            <p:cNvSpPr/>
            <p:nvPr/>
          </p:nvSpPr>
          <p:spPr>
            <a:xfrm flipH="1">
              <a:off x="3798332" y="2350988"/>
              <a:ext cx="1018400" cy="1009019"/>
            </a:xfrm>
            <a:custGeom>
              <a:avLst/>
              <a:gdLst/>
              <a:ahLst/>
              <a:cxnLst/>
              <a:rect l="0" t="0" r="0" b="0"/>
              <a:pathLst>
                <a:path w="120000" h="120000" extrusionOk="0">
                  <a:moveTo>
                    <a:pt x="0" y="78175"/>
                  </a:moveTo>
                  <a:lnTo>
                    <a:pt x="15" y="79483"/>
                  </a:lnTo>
                  <a:lnTo>
                    <a:pt x="94" y="80806"/>
                  </a:lnTo>
                  <a:lnTo>
                    <a:pt x="220" y="82129"/>
                  </a:lnTo>
                  <a:lnTo>
                    <a:pt x="361" y="83467"/>
                  </a:lnTo>
                  <a:lnTo>
                    <a:pt x="566" y="84835"/>
                  </a:lnTo>
                  <a:lnTo>
                    <a:pt x="786" y="86188"/>
                  </a:lnTo>
                  <a:lnTo>
                    <a:pt x="1070" y="87572"/>
                  </a:lnTo>
                  <a:lnTo>
                    <a:pt x="1369" y="88955"/>
                  </a:lnTo>
                  <a:lnTo>
                    <a:pt x="1715" y="90323"/>
                  </a:lnTo>
                  <a:lnTo>
                    <a:pt x="2077" y="91721"/>
                  </a:lnTo>
                  <a:lnTo>
                    <a:pt x="2486" y="93089"/>
                  </a:lnTo>
                  <a:lnTo>
                    <a:pt x="2895" y="94487"/>
                  </a:lnTo>
                  <a:lnTo>
                    <a:pt x="3351" y="95885"/>
                  </a:lnTo>
                  <a:lnTo>
                    <a:pt x="3823" y="97268"/>
                  </a:lnTo>
                  <a:lnTo>
                    <a:pt x="4327" y="98651"/>
                  </a:lnTo>
                  <a:lnTo>
                    <a:pt x="4846" y="100020"/>
                  </a:lnTo>
                  <a:lnTo>
                    <a:pt x="5365" y="101388"/>
                  </a:lnTo>
                  <a:lnTo>
                    <a:pt x="5916" y="102756"/>
                  </a:lnTo>
                  <a:lnTo>
                    <a:pt x="6467" y="104094"/>
                  </a:lnTo>
                  <a:lnTo>
                    <a:pt x="7049" y="105447"/>
                  </a:lnTo>
                  <a:lnTo>
                    <a:pt x="7616" y="106755"/>
                  </a:lnTo>
                  <a:lnTo>
                    <a:pt x="8214" y="108063"/>
                  </a:lnTo>
                  <a:lnTo>
                    <a:pt x="8811" y="109356"/>
                  </a:lnTo>
                  <a:lnTo>
                    <a:pt x="9394" y="110633"/>
                  </a:lnTo>
                  <a:lnTo>
                    <a:pt x="10605" y="113129"/>
                  </a:lnTo>
                  <a:lnTo>
                    <a:pt x="11801" y="115534"/>
                  </a:lnTo>
                  <a:lnTo>
                    <a:pt x="12981" y="117820"/>
                  </a:lnTo>
                  <a:lnTo>
                    <a:pt x="14114" y="120000"/>
                  </a:lnTo>
                  <a:lnTo>
                    <a:pt x="16129" y="117955"/>
                  </a:lnTo>
                  <a:lnTo>
                    <a:pt x="17765" y="116316"/>
                  </a:lnTo>
                  <a:lnTo>
                    <a:pt x="19134" y="114933"/>
                  </a:lnTo>
                  <a:lnTo>
                    <a:pt x="20393" y="113670"/>
                  </a:lnTo>
                  <a:lnTo>
                    <a:pt x="21683" y="112362"/>
                  </a:lnTo>
                  <a:lnTo>
                    <a:pt x="23162" y="110874"/>
                  </a:lnTo>
                  <a:lnTo>
                    <a:pt x="24956" y="109040"/>
                  </a:lnTo>
                  <a:lnTo>
                    <a:pt x="27254" y="106740"/>
                  </a:lnTo>
                  <a:lnTo>
                    <a:pt x="30149" y="103778"/>
                  </a:lnTo>
                  <a:lnTo>
                    <a:pt x="33815" y="100065"/>
                  </a:lnTo>
                  <a:lnTo>
                    <a:pt x="38410" y="95404"/>
                  </a:lnTo>
                  <a:lnTo>
                    <a:pt x="44059" y="89676"/>
                  </a:lnTo>
                  <a:lnTo>
                    <a:pt x="50920" y="82701"/>
                  </a:lnTo>
                  <a:lnTo>
                    <a:pt x="59150" y="74357"/>
                  </a:lnTo>
                  <a:lnTo>
                    <a:pt x="68874" y="64510"/>
                  </a:lnTo>
                  <a:lnTo>
                    <a:pt x="80251" y="52949"/>
                  </a:lnTo>
                  <a:lnTo>
                    <a:pt x="86703" y="59473"/>
                  </a:lnTo>
                  <a:lnTo>
                    <a:pt x="98253" y="25587"/>
                  </a:lnTo>
                  <a:lnTo>
                    <a:pt x="64626" y="37223"/>
                  </a:lnTo>
                  <a:lnTo>
                    <a:pt x="70133" y="42786"/>
                  </a:lnTo>
                  <a:lnTo>
                    <a:pt x="18206" y="95464"/>
                  </a:lnTo>
                  <a:lnTo>
                    <a:pt x="16679" y="90849"/>
                  </a:lnTo>
                  <a:lnTo>
                    <a:pt x="15562" y="86264"/>
                  </a:lnTo>
                  <a:lnTo>
                    <a:pt x="14870" y="81678"/>
                  </a:lnTo>
                  <a:lnTo>
                    <a:pt x="14571" y="77153"/>
                  </a:lnTo>
                  <a:lnTo>
                    <a:pt x="14649" y="72688"/>
                  </a:lnTo>
                  <a:lnTo>
                    <a:pt x="15106" y="68268"/>
                  </a:lnTo>
                  <a:lnTo>
                    <a:pt x="15908" y="63938"/>
                  </a:lnTo>
                  <a:lnTo>
                    <a:pt x="17041" y="59714"/>
                  </a:lnTo>
                  <a:lnTo>
                    <a:pt x="18505" y="55595"/>
                  </a:lnTo>
                  <a:lnTo>
                    <a:pt x="20283" y="51581"/>
                  </a:lnTo>
                  <a:lnTo>
                    <a:pt x="22360" y="47717"/>
                  </a:lnTo>
                  <a:lnTo>
                    <a:pt x="24720" y="43973"/>
                  </a:lnTo>
                  <a:lnTo>
                    <a:pt x="27348" y="40410"/>
                  </a:lnTo>
                  <a:lnTo>
                    <a:pt x="30228" y="37013"/>
                  </a:lnTo>
                  <a:lnTo>
                    <a:pt x="33343" y="33781"/>
                  </a:lnTo>
                  <a:lnTo>
                    <a:pt x="36679" y="30774"/>
                  </a:lnTo>
                  <a:lnTo>
                    <a:pt x="40236" y="27962"/>
                  </a:lnTo>
                  <a:lnTo>
                    <a:pt x="43996" y="25377"/>
                  </a:lnTo>
                  <a:lnTo>
                    <a:pt x="47930" y="23016"/>
                  </a:lnTo>
                  <a:lnTo>
                    <a:pt x="52053" y="20927"/>
                  </a:lnTo>
                  <a:lnTo>
                    <a:pt x="56286" y="19062"/>
                  </a:lnTo>
                  <a:lnTo>
                    <a:pt x="60692" y="17514"/>
                  </a:lnTo>
                  <a:lnTo>
                    <a:pt x="65224" y="16236"/>
                  </a:lnTo>
                  <a:lnTo>
                    <a:pt x="69850" y="15229"/>
                  </a:lnTo>
                  <a:lnTo>
                    <a:pt x="74586" y="14567"/>
                  </a:lnTo>
                  <a:lnTo>
                    <a:pt x="79402" y="14221"/>
                  </a:lnTo>
                  <a:lnTo>
                    <a:pt x="84280" y="14206"/>
                  </a:lnTo>
                  <a:lnTo>
                    <a:pt x="89205" y="14552"/>
                  </a:lnTo>
                  <a:lnTo>
                    <a:pt x="94193" y="15244"/>
                  </a:lnTo>
                  <a:lnTo>
                    <a:pt x="99181" y="16341"/>
                  </a:lnTo>
                  <a:lnTo>
                    <a:pt x="104201" y="17800"/>
                  </a:lnTo>
                  <a:lnTo>
                    <a:pt x="109205" y="19679"/>
                  </a:lnTo>
                  <a:lnTo>
                    <a:pt x="120000" y="9005"/>
                  </a:lnTo>
                  <a:lnTo>
                    <a:pt x="118835" y="8449"/>
                  </a:lnTo>
                  <a:lnTo>
                    <a:pt x="117671" y="7892"/>
                  </a:lnTo>
                  <a:lnTo>
                    <a:pt x="116506" y="7366"/>
                  </a:lnTo>
                  <a:lnTo>
                    <a:pt x="115342" y="6855"/>
                  </a:lnTo>
                  <a:lnTo>
                    <a:pt x="114162" y="6359"/>
                  </a:lnTo>
                  <a:lnTo>
                    <a:pt x="112981" y="5893"/>
                  </a:lnTo>
                  <a:lnTo>
                    <a:pt x="111817" y="5427"/>
                  </a:lnTo>
                  <a:lnTo>
                    <a:pt x="110621" y="4991"/>
                  </a:lnTo>
                  <a:lnTo>
                    <a:pt x="109441" y="4585"/>
                  </a:lnTo>
                  <a:lnTo>
                    <a:pt x="108261" y="4179"/>
                  </a:lnTo>
                  <a:lnTo>
                    <a:pt x="107065" y="3803"/>
                  </a:lnTo>
                  <a:lnTo>
                    <a:pt x="105885" y="3457"/>
                  </a:lnTo>
                  <a:lnTo>
                    <a:pt x="104704" y="3096"/>
                  </a:lnTo>
                  <a:lnTo>
                    <a:pt x="103509" y="2796"/>
                  </a:lnTo>
                  <a:lnTo>
                    <a:pt x="102328" y="2480"/>
                  </a:lnTo>
                  <a:lnTo>
                    <a:pt x="101148" y="2194"/>
                  </a:lnTo>
                  <a:lnTo>
                    <a:pt x="99937" y="1924"/>
                  </a:lnTo>
                  <a:lnTo>
                    <a:pt x="98756" y="1683"/>
                  </a:lnTo>
                  <a:lnTo>
                    <a:pt x="97560" y="1443"/>
                  </a:lnTo>
                  <a:lnTo>
                    <a:pt x="96365" y="1232"/>
                  </a:lnTo>
                  <a:lnTo>
                    <a:pt x="95184" y="1037"/>
                  </a:lnTo>
                  <a:lnTo>
                    <a:pt x="93988" y="841"/>
                  </a:lnTo>
                  <a:lnTo>
                    <a:pt x="92793" y="676"/>
                  </a:lnTo>
                  <a:lnTo>
                    <a:pt x="91597" y="526"/>
                  </a:lnTo>
                  <a:lnTo>
                    <a:pt x="90416" y="420"/>
                  </a:lnTo>
                  <a:lnTo>
                    <a:pt x="89221" y="300"/>
                  </a:lnTo>
                  <a:lnTo>
                    <a:pt x="88040" y="195"/>
                  </a:lnTo>
                  <a:lnTo>
                    <a:pt x="86860" y="135"/>
                  </a:lnTo>
                  <a:lnTo>
                    <a:pt x="85664" y="60"/>
                  </a:lnTo>
                  <a:lnTo>
                    <a:pt x="84484" y="30"/>
                  </a:lnTo>
                  <a:lnTo>
                    <a:pt x="83304" y="0"/>
                  </a:lnTo>
                  <a:lnTo>
                    <a:pt x="82108" y="0"/>
                  </a:lnTo>
                  <a:lnTo>
                    <a:pt x="78095" y="105"/>
                  </a:lnTo>
                  <a:lnTo>
                    <a:pt x="74114" y="375"/>
                  </a:lnTo>
                  <a:lnTo>
                    <a:pt x="70165" y="841"/>
                  </a:lnTo>
                  <a:lnTo>
                    <a:pt x="66231" y="1518"/>
                  </a:lnTo>
                  <a:lnTo>
                    <a:pt x="62376" y="2345"/>
                  </a:lnTo>
                  <a:lnTo>
                    <a:pt x="58568" y="3337"/>
                  </a:lnTo>
                  <a:lnTo>
                    <a:pt x="54822" y="4510"/>
                  </a:lnTo>
                  <a:lnTo>
                    <a:pt x="51140" y="5863"/>
                  </a:lnTo>
                  <a:lnTo>
                    <a:pt x="47537" y="7366"/>
                  </a:lnTo>
                  <a:lnTo>
                    <a:pt x="44012" y="9035"/>
                  </a:lnTo>
                  <a:lnTo>
                    <a:pt x="40582" y="10854"/>
                  </a:lnTo>
                  <a:lnTo>
                    <a:pt x="37246" y="12823"/>
                  </a:lnTo>
                  <a:lnTo>
                    <a:pt x="34004" y="14928"/>
                  </a:lnTo>
                  <a:lnTo>
                    <a:pt x="30857" y="17213"/>
                  </a:lnTo>
                  <a:lnTo>
                    <a:pt x="27836" y="19619"/>
                  </a:lnTo>
                  <a:lnTo>
                    <a:pt x="24925" y="22159"/>
                  </a:lnTo>
                  <a:lnTo>
                    <a:pt x="22155" y="24820"/>
                  </a:lnTo>
                  <a:lnTo>
                    <a:pt x="19512" y="27617"/>
                  </a:lnTo>
                  <a:lnTo>
                    <a:pt x="17010" y="30548"/>
                  </a:lnTo>
                  <a:lnTo>
                    <a:pt x="14634" y="33585"/>
                  </a:lnTo>
                  <a:lnTo>
                    <a:pt x="12431" y="36757"/>
                  </a:lnTo>
                  <a:lnTo>
                    <a:pt x="10385" y="40020"/>
                  </a:lnTo>
                  <a:lnTo>
                    <a:pt x="8497" y="43417"/>
                  </a:lnTo>
                  <a:lnTo>
                    <a:pt x="6782" y="46920"/>
                  </a:lnTo>
                  <a:lnTo>
                    <a:pt x="5255" y="50498"/>
                  </a:lnTo>
                  <a:lnTo>
                    <a:pt x="3886" y="54181"/>
                  </a:lnTo>
                  <a:lnTo>
                    <a:pt x="2738" y="57985"/>
                  </a:lnTo>
                  <a:lnTo>
                    <a:pt x="1762" y="61849"/>
                  </a:lnTo>
                  <a:lnTo>
                    <a:pt x="1007" y="65818"/>
                  </a:lnTo>
                  <a:lnTo>
                    <a:pt x="440" y="69862"/>
                  </a:lnTo>
                  <a:lnTo>
                    <a:pt x="110" y="73981"/>
                  </a:lnTo>
                  <a:lnTo>
                    <a:pt x="0" y="78175"/>
                  </a:lnTo>
                  <a:close/>
                </a:path>
              </a:pathLst>
            </a:custGeom>
            <a:grpFill/>
            <a:ln w="38100">
              <a:noFill/>
            </a:ln>
            <a:effectLst>
              <a:outerShdw blurRad="3810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sz="1350" dirty="0">
                <a:latin typeface="微软雅黑" panose="020B0503020204020204" pitchFamily="34" charset="-122"/>
                <a:ea typeface="微软雅黑" panose="020B0503020204020204" pitchFamily="34" charset="-122"/>
                <a:cs typeface="+mn-ea"/>
                <a:sym typeface="+mn-lt"/>
              </a:endParaRPr>
            </a:p>
          </p:txBody>
        </p:sp>
      </p:grpSp>
      <p:sp>
        <p:nvSpPr>
          <p:cNvPr id="11" name="文本框 6"/>
          <p:cNvSpPr txBox="1"/>
          <p:nvPr/>
        </p:nvSpPr>
        <p:spPr>
          <a:xfrm>
            <a:off x="8445599" y="543496"/>
            <a:ext cx="3752355" cy="35655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11.</a:t>
            </a:r>
            <a:r>
              <a:rPr lang="zh-CN" altLang="en-US" sz="1400" b="1" dirty="0" smtClean="0">
                <a:solidFill>
                  <a:schemeClr val="bg1"/>
                </a:solidFill>
                <a:latin typeface="微软雅黑" panose="020B0503020204020204" pitchFamily="34" charset="-122"/>
                <a:ea typeface="微软雅黑" panose="020B0503020204020204" pitchFamily="34" charset="-122"/>
              </a:rPr>
              <a:t>计量仪表及控制阀技术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12.</a:t>
            </a:r>
            <a:r>
              <a:rPr lang="zh-CN" altLang="en-US" sz="1400" b="1" dirty="0" smtClean="0">
                <a:solidFill>
                  <a:schemeClr val="bg1"/>
                </a:solidFill>
                <a:latin typeface="微软雅黑" panose="020B0503020204020204" pitchFamily="34" charset="-122"/>
                <a:ea typeface="微软雅黑" panose="020B0503020204020204" pitchFamily="34" charset="-122"/>
              </a:rPr>
              <a:t>西门子人机界面应用技术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13.</a:t>
            </a:r>
            <a:r>
              <a:rPr lang="zh-CN" altLang="en-US" sz="1400" b="1" dirty="0" smtClean="0">
                <a:solidFill>
                  <a:schemeClr val="bg1"/>
                </a:solidFill>
                <a:latin typeface="微软雅黑" panose="020B0503020204020204" pitchFamily="34" charset="-122"/>
                <a:ea typeface="微软雅黑" panose="020B0503020204020204" pitchFamily="34" charset="-122"/>
              </a:rPr>
              <a:t>设备润滑管理与技术（节能）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14.</a:t>
            </a:r>
            <a:r>
              <a:rPr lang="zh-CN" altLang="en-US" sz="1400" b="1" dirty="0" smtClean="0">
                <a:solidFill>
                  <a:schemeClr val="bg1"/>
                </a:solidFill>
                <a:latin typeface="微软雅黑" panose="020B0503020204020204" pitchFamily="34" charset="-122"/>
                <a:ea typeface="微软雅黑" panose="020B0503020204020204" pitchFamily="34" charset="-122"/>
              </a:rPr>
              <a:t>三菱</a:t>
            </a:r>
            <a:r>
              <a:rPr lang="en-US" altLang="zh-CN" sz="1400" b="1" dirty="0" smtClean="0">
                <a:solidFill>
                  <a:schemeClr val="bg1"/>
                </a:solidFill>
                <a:latin typeface="微软雅黑" panose="020B0503020204020204" pitchFamily="34" charset="-122"/>
                <a:ea typeface="微软雅黑" panose="020B0503020204020204" pitchFamily="34" charset="-122"/>
              </a:rPr>
              <a:t>PLC</a:t>
            </a:r>
            <a:r>
              <a:rPr lang="zh-CN" altLang="en-US" sz="1400" b="1" dirty="0" smtClean="0">
                <a:solidFill>
                  <a:schemeClr val="bg1"/>
                </a:solidFill>
                <a:latin typeface="微软雅黑" panose="020B0503020204020204" pitchFamily="34" charset="-122"/>
                <a:ea typeface="微软雅黑" panose="020B0503020204020204" pitchFamily="34" charset="-122"/>
              </a:rPr>
              <a:t>编程应用与变频调速技术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15.</a:t>
            </a:r>
            <a:r>
              <a:rPr lang="zh-CN" altLang="en-US" sz="1400" b="1" dirty="0" smtClean="0">
                <a:solidFill>
                  <a:schemeClr val="bg1"/>
                </a:solidFill>
                <a:latin typeface="微软雅黑" panose="020B0503020204020204" pitchFamily="34" charset="-122"/>
                <a:ea typeface="微软雅黑" panose="020B0503020204020204" pitchFamily="34" charset="-122"/>
              </a:rPr>
              <a:t>综合自控系统高级培训班</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rPr>
              <a:t>16.</a:t>
            </a:r>
            <a:r>
              <a:rPr lang="zh-CN" altLang="en-US" sz="1400" b="1" dirty="0" smtClean="0">
                <a:solidFill>
                  <a:schemeClr val="bg1"/>
                </a:solidFill>
                <a:latin typeface="微软雅黑" panose="020B0503020204020204" pitchFamily="34" charset="-122"/>
                <a:ea typeface="微软雅黑" panose="020B0503020204020204" pitchFamily="34" charset="-122"/>
              </a:rPr>
              <a:t>工厂配电技术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17.</a:t>
            </a:r>
            <a:r>
              <a:rPr lang="zh-CN" altLang="en-US" sz="1400" b="1" dirty="0" smtClean="0">
                <a:solidFill>
                  <a:schemeClr val="bg1"/>
                </a:solidFill>
                <a:latin typeface="微软雅黑" panose="020B0503020204020204" pitchFamily="34" charset="-122"/>
                <a:ea typeface="微软雅黑" panose="020B0503020204020204" pitchFamily="34" charset="-122"/>
              </a:rPr>
              <a:t>机电一体化及控制技术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18.</a:t>
            </a:r>
            <a:r>
              <a:rPr lang="zh-CN" altLang="en-US" sz="1400" b="1" dirty="0" smtClean="0">
                <a:solidFill>
                  <a:schemeClr val="bg1"/>
                </a:solidFill>
                <a:latin typeface="微软雅黑" panose="020B0503020204020204" pitchFamily="34" charset="-122"/>
                <a:ea typeface="微软雅黑" panose="020B0503020204020204" pitchFamily="34" charset="-122"/>
              </a:rPr>
              <a:t>锅炉管理、优化运行及节能减排新技术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19.</a:t>
            </a:r>
            <a:r>
              <a:rPr lang="zh-CN" altLang="en-US" sz="1400" b="1" dirty="0" smtClean="0">
                <a:solidFill>
                  <a:schemeClr val="bg1"/>
                </a:solidFill>
              </a:rPr>
              <a:t>变频器应用及故障诊断维修技术</a:t>
            </a:r>
            <a:endParaRPr lang="en-US" altLang="zh-CN" sz="1400" b="1" dirty="0" smtClean="0">
              <a:solidFill>
                <a:schemeClr val="bg1"/>
              </a:solidFill>
            </a:endParaRPr>
          </a:p>
          <a:p>
            <a:pPr marL="228600" indent="-228600">
              <a:lnSpc>
                <a:spcPct val="150000"/>
              </a:lnSpc>
            </a:pPr>
            <a:r>
              <a:rPr lang="en-US" altLang="zh-CN" sz="1400" b="1" dirty="0" smtClean="0">
                <a:solidFill>
                  <a:schemeClr val="bg1"/>
                </a:solidFill>
                <a:latin typeface="微软雅黑" panose="020B0503020204020204" pitchFamily="34" charset="-122"/>
                <a:ea typeface="微软雅黑" panose="020B0503020204020204" pitchFamily="34" charset="-122"/>
              </a:rPr>
              <a:t>20.</a:t>
            </a:r>
            <a:r>
              <a:rPr lang="zh-CN" altLang="en-US" sz="1400" b="1" dirty="0" smtClean="0">
                <a:solidFill>
                  <a:schemeClr val="bg1"/>
                </a:solidFill>
                <a:latin typeface="微软雅黑" panose="020B0503020204020204" pitchFamily="34" charset="-122"/>
                <a:ea typeface="微软雅黑" panose="020B0503020204020204" pitchFamily="34" charset="-122"/>
              </a:rPr>
              <a:t>企业节能减排与能源管理</a:t>
            </a: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endParaRPr lang="en-US"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8"/>
          <p:cNvSpPr txBox="1"/>
          <p:nvPr/>
        </p:nvSpPr>
        <p:spPr>
          <a:xfrm>
            <a:off x="857250" y="233569"/>
            <a:ext cx="6148189"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中企盈创高科</a:t>
            </a:r>
            <a:r>
              <a:rPr lang="en-US" altLang="zh-CN"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内训课程</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0"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sp>
        <p:nvSpPr>
          <p:cNvPr id="23" name="文本框 6"/>
          <p:cNvSpPr txBox="1"/>
          <p:nvPr/>
        </p:nvSpPr>
        <p:spPr>
          <a:xfrm>
            <a:off x="8509668" y="4287912"/>
            <a:ext cx="3752355" cy="28613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21.</a:t>
            </a:r>
            <a:r>
              <a:rPr lang="zh-CN" altLang="en-US" sz="1200" b="1" dirty="0" smtClean="0">
                <a:solidFill>
                  <a:schemeClr val="bg1"/>
                </a:solidFill>
                <a:latin typeface="微软雅黑" panose="020B0503020204020204" pitchFamily="34" charset="-122"/>
                <a:ea typeface="微软雅黑" panose="020B0503020204020204" pitchFamily="34" charset="-122"/>
              </a:rPr>
              <a:t>设备预防性维修管理创新与自主保全技术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22.</a:t>
            </a:r>
            <a:r>
              <a:rPr lang="zh-CN" altLang="en-US" sz="1200" b="1" dirty="0" smtClean="0">
                <a:solidFill>
                  <a:schemeClr val="bg1"/>
                </a:solidFill>
                <a:latin typeface="微软雅黑" panose="020B0503020204020204" pitchFamily="34" charset="-122"/>
                <a:ea typeface="微软雅黑" panose="020B0503020204020204" pitchFamily="34" charset="-122"/>
              </a:rPr>
              <a:t>安全仪表系统（</a:t>
            </a:r>
            <a:r>
              <a:rPr lang="en-US" altLang="zh-CN" sz="1200" b="1" dirty="0" smtClean="0">
                <a:solidFill>
                  <a:schemeClr val="bg1"/>
                </a:solidFill>
                <a:latin typeface="微软雅黑" panose="020B0503020204020204" pitchFamily="34" charset="-122"/>
                <a:ea typeface="微软雅黑" panose="020B0503020204020204" pitchFamily="34" charset="-122"/>
              </a:rPr>
              <a:t>SIS</a:t>
            </a:r>
            <a:r>
              <a:rPr lang="zh-CN" altLang="en-US" sz="1200" b="1" dirty="0" smtClean="0">
                <a:solidFill>
                  <a:schemeClr val="bg1"/>
                </a:solidFill>
                <a:latin typeface="微软雅黑" panose="020B0503020204020204" pitchFamily="34" charset="-122"/>
                <a:ea typeface="微软雅黑" panose="020B0503020204020204" pitchFamily="34" charset="-122"/>
              </a:rPr>
              <a:t>）应用维护技术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23.</a:t>
            </a:r>
            <a:r>
              <a:rPr lang="zh-CN" altLang="en-US" sz="1200" b="1" dirty="0" smtClean="0">
                <a:solidFill>
                  <a:schemeClr val="bg1"/>
                </a:solidFill>
                <a:latin typeface="微软雅黑" panose="020B0503020204020204" pitchFamily="34" charset="-122"/>
                <a:ea typeface="微软雅黑" panose="020B0503020204020204" pitchFamily="34" charset="-122"/>
              </a:rPr>
              <a:t>罗克韦尔</a:t>
            </a:r>
            <a:r>
              <a:rPr lang="en-US" altLang="zh-CN" sz="1200" b="1" dirty="0" smtClean="0">
                <a:solidFill>
                  <a:schemeClr val="bg1"/>
                </a:solidFill>
                <a:latin typeface="微软雅黑" panose="020B0503020204020204" pitchFamily="34" charset="-122"/>
                <a:ea typeface="微软雅黑" panose="020B0503020204020204" pitchFamily="34" charset="-122"/>
              </a:rPr>
              <a:t>PLC </a:t>
            </a:r>
            <a:r>
              <a:rPr lang="zh-CN" altLang="en-US" sz="1200" b="1" dirty="0" smtClean="0">
                <a:solidFill>
                  <a:schemeClr val="bg1"/>
                </a:solidFill>
                <a:latin typeface="微软雅黑" panose="020B0503020204020204" pitchFamily="34" charset="-122"/>
                <a:ea typeface="微软雅黑" panose="020B0503020204020204" pitchFamily="34" charset="-122"/>
              </a:rPr>
              <a:t>变频调速器的应用及故障诊断</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24.</a:t>
            </a:r>
            <a:r>
              <a:rPr lang="zh-CN" altLang="en-US" sz="1200" b="1" dirty="0" smtClean="0">
                <a:solidFill>
                  <a:schemeClr val="bg1"/>
                </a:solidFill>
                <a:latin typeface="微软雅黑" panose="020B0503020204020204" pitchFamily="34" charset="-122"/>
                <a:ea typeface="微软雅黑" panose="020B0503020204020204" pitchFamily="34" charset="-122"/>
              </a:rPr>
              <a:t>设备振动故障测试分析与诊断技术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25.</a:t>
            </a:r>
            <a:r>
              <a:rPr lang="zh-CN" altLang="en-US" sz="1200" b="1" dirty="0" smtClean="0">
                <a:solidFill>
                  <a:schemeClr val="bg1"/>
                </a:solidFill>
                <a:latin typeface="微软雅黑" panose="020B0503020204020204" pitchFamily="34" charset="-122"/>
                <a:ea typeface="微软雅黑" panose="020B0503020204020204" pitchFamily="34" charset="-122"/>
              </a:rPr>
              <a:t>精益供应链与物流管理实战</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26.</a:t>
            </a:r>
            <a:r>
              <a:rPr lang="en-US" altLang="zh-CN" sz="1200" b="1" dirty="0" smtClean="0"/>
              <a:t> </a:t>
            </a:r>
            <a:r>
              <a:rPr lang="en-US" altLang="zh-CN" sz="1200" b="1" dirty="0" smtClean="0">
                <a:solidFill>
                  <a:schemeClr val="bg1"/>
                </a:solidFill>
                <a:latin typeface="微软雅黑" panose="020B0503020204020204" pitchFamily="34" charset="-122"/>
                <a:ea typeface="微软雅黑" panose="020B0503020204020204" pitchFamily="34" charset="-122"/>
              </a:rPr>
              <a:t>FANUC</a:t>
            </a:r>
            <a:r>
              <a:rPr lang="zh-CN" altLang="en-US" sz="1200" b="1" dirty="0" smtClean="0">
                <a:solidFill>
                  <a:schemeClr val="bg1"/>
                </a:solidFill>
                <a:latin typeface="微软雅黑" panose="020B0503020204020204" pitchFamily="34" charset="-122"/>
                <a:ea typeface="微软雅黑" panose="020B0503020204020204" pitchFamily="34" charset="-122"/>
              </a:rPr>
              <a:t>系统数控机床故障诊断及维修技术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27.</a:t>
            </a:r>
            <a:r>
              <a:rPr lang="en-US" altLang="zh-CN" sz="1200" b="1" dirty="0" smtClean="0"/>
              <a:t> </a:t>
            </a:r>
            <a:r>
              <a:rPr lang="en-US" altLang="zh-CN" sz="1200" b="1" dirty="0" smtClean="0">
                <a:solidFill>
                  <a:schemeClr val="bg1"/>
                </a:solidFill>
                <a:latin typeface="微软雅黑" panose="020B0503020204020204" pitchFamily="34" charset="-122"/>
                <a:ea typeface="微软雅黑" panose="020B0503020204020204" pitchFamily="34" charset="-122"/>
              </a:rPr>
              <a:t>SIEMENS</a:t>
            </a:r>
            <a:r>
              <a:rPr lang="zh-CN" altLang="en-US" sz="1200" b="1" dirty="0" smtClean="0">
                <a:solidFill>
                  <a:schemeClr val="bg1"/>
                </a:solidFill>
                <a:latin typeface="微软雅黑" panose="020B0503020204020204" pitchFamily="34" charset="-122"/>
                <a:ea typeface="微软雅黑" panose="020B0503020204020204" pitchFamily="34" charset="-122"/>
              </a:rPr>
              <a:t>数控系统维修维护</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28.</a:t>
            </a:r>
            <a:r>
              <a:rPr lang="zh-CN" altLang="en-US" sz="1200" b="1" dirty="0" smtClean="0">
                <a:solidFill>
                  <a:schemeClr val="bg1"/>
                </a:solidFill>
                <a:latin typeface="微软雅黑" panose="020B0503020204020204" pitchFamily="34" charset="-122"/>
                <a:ea typeface="微软雅黑" panose="020B0503020204020204" pitchFamily="34" charset="-122"/>
              </a:rPr>
              <a:t>数控机床加工工艺与编程</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29.</a:t>
            </a:r>
            <a:r>
              <a:rPr lang="zh-CN" altLang="en-US" sz="1200" b="1" dirty="0" smtClean="0">
                <a:solidFill>
                  <a:schemeClr val="bg1"/>
                </a:solidFill>
                <a:latin typeface="微软雅黑" panose="020B0503020204020204" pitchFamily="34" charset="-122"/>
                <a:ea typeface="微软雅黑" panose="020B0503020204020204" pitchFamily="34" charset="-122"/>
              </a:rPr>
              <a:t>五型班组建设及班组长胜任力提升实战训练</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pPr>
            <a:r>
              <a:rPr lang="en-US" altLang="zh-CN" sz="1200" b="1" dirty="0" smtClean="0">
                <a:solidFill>
                  <a:schemeClr val="bg1"/>
                </a:solidFill>
                <a:latin typeface="微软雅黑" panose="020B0503020204020204" pitchFamily="34" charset="-122"/>
                <a:ea typeface="微软雅黑" panose="020B0503020204020204" pitchFamily="34" charset="-122"/>
              </a:rPr>
              <a:t>30.</a:t>
            </a:r>
            <a:r>
              <a:rPr lang="zh-CN" altLang="en-US" sz="1200" b="1" dirty="0" smtClean="0">
                <a:solidFill>
                  <a:schemeClr val="bg1"/>
                </a:solidFill>
                <a:latin typeface="微软雅黑" panose="020B0503020204020204" pitchFamily="34" charset="-122"/>
                <a:ea typeface="微软雅黑" panose="020B0503020204020204" pitchFamily="34" charset="-122"/>
              </a:rPr>
              <a:t>工业机器人应用控制及管理</a:t>
            </a:r>
            <a:endParaRPr lang="zh-CN" altLang="en-US" sz="1200" b="1" dirty="0" smtClean="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文本框 6"/>
          <p:cNvSpPr txBox="1"/>
          <p:nvPr/>
        </p:nvSpPr>
        <p:spPr>
          <a:xfrm>
            <a:off x="4156710" y="2115820"/>
            <a:ext cx="3838575" cy="38074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lnSpc>
                <a:spcPct val="150000"/>
              </a:lnSpc>
              <a:buAutoNum type="arabicPeriod"/>
            </a:pPr>
            <a:r>
              <a:rPr lang="en-US" altLang="zh-CN" sz="1400" b="1" dirty="0" smtClean="0">
                <a:solidFill>
                  <a:schemeClr val="bg1"/>
                </a:solidFill>
                <a:latin typeface="微软雅黑" panose="020B0503020204020204" pitchFamily="34" charset="-122"/>
                <a:ea typeface="微软雅黑" panose="020B0503020204020204" pitchFamily="34" charset="-122"/>
              </a:rPr>
              <a:t>S7-300/400 PLC</a:t>
            </a:r>
            <a:r>
              <a:rPr lang="zh-CN" altLang="en-US" sz="1400" b="1" dirty="0" smtClean="0">
                <a:solidFill>
                  <a:schemeClr val="bg1"/>
                </a:solidFill>
                <a:latin typeface="微软雅黑" panose="020B0503020204020204" pitchFamily="34" charset="-122"/>
                <a:ea typeface="微软雅黑" panose="020B0503020204020204" pitchFamily="34" charset="-122"/>
              </a:rPr>
              <a:t>应用与故障诊断技术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现代设备管理与设备点检工程技术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液压气动系统维护及故障诊断技术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特种设备管理与事故应急预案</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精益生产实践</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变电运行综合技能</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防雷接地、抗干扰</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latin typeface="微软雅黑" panose="020B0503020204020204" pitchFamily="34" charset="-122"/>
                <a:ea typeface="微软雅黑" panose="020B0503020204020204" pitchFamily="34" charset="-122"/>
              </a:rPr>
              <a:t>微机保护及变电站综合自动化技术</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400" b="1" dirty="0" smtClean="0">
                <a:solidFill>
                  <a:schemeClr val="bg1"/>
                </a:solidFill>
              </a:rPr>
              <a:t>西门子</a:t>
            </a:r>
            <a:r>
              <a:rPr lang="en-US" altLang="zh-CN" sz="1400" b="1" dirty="0" smtClean="0">
                <a:solidFill>
                  <a:schemeClr val="bg1"/>
                </a:solidFill>
              </a:rPr>
              <a:t>PLC S7</a:t>
            </a:r>
            <a:r>
              <a:rPr lang="zh-CN" altLang="en-US" sz="1400" b="1" dirty="0" smtClean="0">
                <a:solidFill>
                  <a:schemeClr val="bg1"/>
                </a:solidFill>
              </a:rPr>
              <a:t>系列编程应用与变频调速技术</a:t>
            </a:r>
            <a:endParaRPr lang="en-US" altLang="zh-CN" sz="1400" b="1" dirty="0" smtClean="0">
              <a:solidFill>
                <a:schemeClr val="bg1"/>
              </a:solidFill>
            </a:endParaRPr>
          </a:p>
          <a:p>
            <a:pPr marL="228600" indent="-228600">
              <a:lnSpc>
                <a:spcPct val="150000"/>
              </a:lnSpc>
              <a:buAutoNum type="arabicPeriod"/>
            </a:pPr>
            <a:r>
              <a:rPr lang="zh-CN" altLang="en-US" sz="1400" b="1" dirty="0" smtClean="0">
                <a:solidFill>
                  <a:schemeClr val="bg1"/>
                </a:solidFill>
              </a:rPr>
              <a:t>高压电气设备试验及电气设备故障诊断技术</a:t>
            </a:r>
            <a:endParaRPr lang="en-US" altLang="zh-CN" sz="1050" b="1" dirty="0" smtClean="0">
              <a:solidFill>
                <a:schemeClr val="bg1"/>
              </a:solidFill>
            </a:endParaRPr>
          </a:p>
          <a:p>
            <a:pPr marL="228600" indent="-228600">
              <a:lnSpc>
                <a:spcPct val="150000"/>
              </a:lnSpc>
              <a:buAutoNum type="arabicPeriod"/>
            </a:pPr>
            <a:endParaRPr lang="en-US" altLang="zh-CN" sz="1050" b="1" dirty="0" smtClean="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endParaRPr lang="en-US" altLang="zh-CN" sz="1050"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5" name="Picture 2" descr="D:\360data\重要数据\桌面\未命名_meitu_0.jpg"/>
          <p:cNvPicPr>
            <a:picLocks noChangeAspect="1" noChangeArrowheads="1"/>
          </p:cNvPicPr>
          <p:nvPr/>
        </p:nvPicPr>
        <p:blipFill>
          <a:blip r:embed="rId3" cstate="print"/>
          <a:srcRect/>
          <a:stretch>
            <a:fillRect/>
          </a:stretch>
        </p:blipFill>
        <p:spPr bwMode="auto">
          <a:xfrm>
            <a:off x="3909095"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2"/>
            </p:custDataLst>
          </p:nvPr>
        </p:nvCxnSpPr>
        <p:spPr>
          <a:xfrm>
            <a:off x="5813930" y="3616325"/>
            <a:ext cx="4860006" cy="0"/>
          </a:xfrm>
          <a:prstGeom prst="line">
            <a:avLst/>
          </a:prstGeom>
          <a:ln w="12700">
            <a:solidFill>
              <a:schemeClr val="tx1">
                <a:lumMod val="20000"/>
                <a:lumOff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权威专家</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2"/>
          <p:cNvSpPr txBox="1">
            <a:spLocks noChangeArrowheads="1"/>
          </p:cNvSpPr>
          <p:nvPr>
            <p:custDataLst>
              <p:tags r:id="rId3"/>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4"/>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6" name="Picture 2" descr="D:\360data\重要数据\桌面\yclogo2.png"/>
          <p:cNvPicPr>
            <a:picLocks noChangeAspect="1" noChangeArrowheads="1"/>
          </p:cNvPicPr>
          <p:nvPr/>
        </p:nvPicPr>
        <p:blipFill>
          <a:blip r:embed="rId7" cstate="print"/>
          <a:srcRect/>
          <a:stretch>
            <a:fillRect/>
          </a:stretch>
        </p:blipFill>
        <p:spPr bwMode="auto">
          <a:xfrm>
            <a:off x="236687" y="5058453"/>
            <a:ext cx="2903193" cy="2174197"/>
          </a:xfrm>
          <a:prstGeom prst="rect">
            <a:avLst/>
          </a:prstGeom>
          <a:noFill/>
        </p:spPr>
      </p:pic>
    </p:spTree>
    <p:custDataLst>
      <p:tags r:id="rId1"/>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360data\重要数据\桌面\1.jpg"/>
          <p:cNvPicPr>
            <a:picLocks noChangeAspect="1" noChangeArrowheads="1"/>
          </p:cNvPicPr>
          <p:nvPr/>
        </p:nvPicPr>
        <p:blipFill>
          <a:blip r:embed="rId3" cstate="print"/>
          <a:srcRect/>
          <a:stretch>
            <a:fillRect/>
          </a:stretch>
        </p:blipFill>
        <p:spPr bwMode="auto">
          <a:xfrm>
            <a:off x="3898900" y="4169410"/>
            <a:ext cx="2397760" cy="2067560"/>
          </a:xfrm>
          <a:prstGeom prst="rect">
            <a:avLst/>
          </a:prstGeom>
          <a:noFill/>
        </p:spPr>
      </p:pic>
      <p:pic>
        <p:nvPicPr>
          <p:cNvPr id="1028" name="Picture 4" descr="D:\360data\重要数据\桌面\2.jpg"/>
          <p:cNvPicPr>
            <a:picLocks noChangeAspect="1" noChangeArrowheads="1"/>
          </p:cNvPicPr>
          <p:nvPr/>
        </p:nvPicPr>
        <p:blipFill>
          <a:blip r:embed="rId4" cstate="print"/>
          <a:srcRect/>
          <a:stretch>
            <a:fillRect/>
          </a:stretch>
        </p:blipFill>
        <p:spPr bwMode="auto">
          <a:xfrm>
            <a:off x="3898900" y="1452880"/>
            <a:ext cx="2397760" cy="2090420"/>
          </a:xfrm>
          <a:prstGeom prst="rect">
            <a:avLst/>
          </a:prstGeom>
          <a:noFill/>
        </p:spPr>
      </p:pic>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权威专家</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5" cstate="print"/>
          <a:srcRect/>
          <a:stretch>
            <a:fillRect/>
          </a:stretch>
        </p:blipFill>
        <p:spPr bwMode="auto">
          <a:xfrm>
            <a:off x="9825181" y="0"/>
            <a:ext cx="2903193" cy="2174197"/>
          </a:xfrm>
          <a:prstGeom prst="rect">
            <a:avLst/>
          </a:prstGeom>
          <a:noFill/>
        </p:spPr>
      </p:pic>
      <p:sp>
        <p:nvSpPr>
          <p:cNvPr id="72" name="矩形 71"/>
          <p:cNvSpPr/>
          <p:nvPr/>
        </p:nvSpPr>
        <p:spPr>
          <a:xfrm>
            <a:off x="3899774" y="3596705"/>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生产管理专家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陆老师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4" name="矩形 73"/>
          <p:cNvSpPr/>
          <p:nvPr/>
        </p:nvSpPr>
        <p:spPr>
          <a:xfrm>
            <a:off x="3898882" y="631387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设备管理、液压技术特约讲师</a:t>
            </a:r>
            <a:r>
              <a:rPr lang="en-US" altLang="zh-CN" sz="1100" b="1" dirty="0" smtClean="0">
                <a:latin typeface="微软雅黑" panose="020B0503020204020204" pitchFamily="34" charset="-122"/>
                <a:ea typeface="微软雅黑" panose="020B0503020204020204" pitchFamily="34" charset="-122"/>
              </a:rPr>
              <a:t>--</a:t>
            </a:r>
          </a:p>
          <a:p>
            <a:pPr algn="ctr"/>
            <a:r>
              <a:rPr lang="zh-CN" altLang="en-US" sz="1100" b="1" dirty="0" smtClean="0">
                <a:latin typeface="微软雅黑" panose="020B0503020204020204" pitchFamily="34" charset="-122"/>
                <a:ea typeface="微软雅黑" panose="020B0503020204020204" pitchFamily="34" charset="-122"/>
              </a:rPr>
              <a:t>卜老师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0" name="矩形 79"/>
          <p:cNvSpPr/>
          <p:nvPr/>
        </p:nvSpPr>
        <p:spPr>
          <a:xfrm>
            <a:off x="1173664" y="3597429"/>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特种设备实战讲师</a:t>
            </a:r>
            <a:r>
              <a:rPr lang="en-US" altLang="zh-CN" sz="1100" dirty="0" smtClean="0">
                <a:latin typeface="微软雅黑" panose="020B0503020204020204" pitchFamily="34" charset="-122"/>
                <a:ea typeface="微软雅黑" panose="020B0503020204020204" pitchFamily="34" charset="-122"/>
              </a:rPr>
              <a:t>--</a:t>
            </a:r>
            <a:r>
              <a:rPr lang="zh-CN" altLang="en-US" sz="1100" dirty="0" smtClean="0">
                <a:latin typeface="微软雅黑" panose="020B0503020204020204" pitchFamily="34" charset="-122"/>
                <a:ea typeface="微软雅黑" panose="020B0503020204020204" pitchFamily="34" charset="-122"/>
              </a:rPr>
              <a:t>栾老师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2" name="矩形 81"/>
          <p:cNvSpPr/>
          <p:nvPr/>
        </p:nvSpPr>
        <p:spPr>
          <a:xfrm>
            <a:off x="1161977" y="6333644"/>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特种设备安全专家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杨老师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2" name="Picture 8" descr="D:\360data\重要数据\桌面\3-1.jpg"/>
          <p:cNvPicPr>
            <a:picLocks noChangeAspect="1" noChangeArrowheads="1"/>
          </p:cNvPicPr>
          <p:nvPr/>
        </p:nvPicPr>
        <p:blipFill>
          <a:blip r:embed="rId6" cstate="print"/>
          <a:srcRect/>
          <a:stretch>
            <a:fillRect/>
          </a:stretch>
        </p:blipFill>
        <p:spPr bwMode="auto">
          <a:xfrm>
            <a:off x="1172845" y="1452880"/>
            <a:ext cx="2365375" cy="2090420"/>
          </a:xfrm>
          <a:prstGeom prst="rect">
            <a:avLst/>
          </a:prstGeom>
          <a:noFill/>
        </p:spPr>
      </p:pic>
      <p:pic>
        <p:nvPicPr>
          <p:cNvPr id="1033" name="Picture 9" descr="D:\360data\重要数据\桌面\1-1.jpg"/>
          <p:cNvPicPr>
            <a:picLocks noChangeAspect="1" noChangeArrowheads="1"/>
          </p:cNvPicPr>
          <p:nvPr/>
        </p:nvPicPr>
        <p:blipFill>
          <a:blip r:embed="rId7" cstate="print"/>
          <a:srcRect/>
          <a:stretch>
            <a:fillRect/>
          </a:stretch>
        </p:blipFill>
        <p:spPr bwMode="auto">
          <a:xfrm>
            <a:off x="1162050" y="4169410"/>
            <a:ext cx="2376170" cy="2067560"/>
          </a:xfrm>
          <a:prstGeom prst="rect">
            <a:avLst/>
          </a:prstGeom>
          <a:noFill/>
        </p:spPr>
      </p:pic>
      <p:sp>
        <p:nvSpPr>
          <p:cNvPr id="3" name="矩形 2"/>
          <p:cNvSpPr/>
          <p:nvPr/>
        </p:nvSpPr>
        <p:spPr>
          <a:xfrm>
            <a:off x="6562072" y="359734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西门子特聘讲师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梁老师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9265524" y="361639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特聘讲师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王老师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2" name="Picture 4" descr="D:\360data\重要数据\桌面\5-1.jpg"/>
          <p:cNvPicPr>
            <a:picLocks noChangeAspect="1" noChangeArrowheads="1"/>
          </p:cNvPicPr>
          <p:nvPr/>
        </p:nvPicPr>
        <p:blipFill>
          <a:blip r:embed="rId8" cstate="print"/>
          <a:srcRect/>
          <a:stretch>
            <a:fillRect/>
          </a:stretch>
        </p:blipFill>
        <p:spPr bwMode="auto">
          <a:xfrm>
            <a:off x="9265285" y="1452245"/>
            <a:ext cx="2386965" cy="2091055"/>
          </a:xfrm>
          <a:prstGeom prst="rect">
            <a:avLst/>
          </a:prstGeom>
          <a:noFill/>
        </p:spPr>
      </p:pic>
      <p:sp>
        <p:nvSpPr>
          <p:cNvPr id="5" name="矩形 4"/>
          <p:cNvSpPr/>
          <p:nvPr/>
        </p:nvSpPr>
        <p:spPr>
          <a:xfrm>
            <a:off x="6562091" y="6333555"/>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高级企业培训师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柳老师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0" name="Picture 2" descr="D:\360data\重要数据\桌面\12-1.jpg"/>
          <p:cNvPicPr>
            <a:picLocks noChangeAspect="1" noChangeArrowheads="1"/>
          </p:cNvPicPr>
          <p:nvPr/>
        </p:nvPicPr>
        <p:blipFill>
          <a:blip r:embed="rId9" cstate="print"/>
          <a:srcRect/>
          <a:stretch>
            <a:fillRect/>
          </a:stretch>
        </p:blipFill>
        <p:spPr bwMode="auto">
          <a:xfrm>
            <a:off x="6562725" y="4169410"/>
            <a:ext cx="2397125" cy="2067560"/>
          </a:xfrm>
          <a:prstGeom prst="rect">
            <a:avLst/>
          </a:prstGeom>
          <a:noFill/>
        </p:spPr>
      </p:pic>
      <p:sp>
        <p:nvSpPr>
          <p:cNvPr id="6" name="矩形 5"/>
          <p:cNvSpPr/>
          <p:nvPr/>
        </p:nvSpPr>
        <p:spPr>
          <a:xfrm>
            <a:off x="9265267" y="631387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西门子特聘讲师</a:t>
            </a:r>
            <a:r>
              <a:rPr lang="en-US" altLang="zh-CN" sz="1100" b="1" dirty="0" smtClean="0">
                <a:latin typeface="微软雅黑" panose="020B0503020204020204" pitchFamily="34" charset="-122"/>
                <a:ea typeface="微软雅黑" panose="020B0503020204020204" pitchFamily="34" charset="-122"/>
              </a:rPr>
              <a:t>--</a:t>
            </a:r>
            <a:r>
              <a:rPr lang="zh-CN" altLang="zh-CN" sz="1100" b="1" dirty="0" smtClean="0">
                <a:latin typeface="微软雅黑" panose="020B0503020204020204" pitchFamily="34" charset="-122"/>
                <a:ea typeface="微软雅黑" panose="020B0503020204020204" pitchFamily="34" charset="-122"/>
              </a:rPr>
              <a:t>何</a:t>
            </a:r>
            <a:r>
              <a:rPr lang="zh-CN" altLang="en-US" sz="1100" b="1" dirty="0" smtClean="0">
                <a:latin typeface="微软雅黑" panose="020B0503020204020204" pitchFamily="34" charset="-122"/>
                <a:ea typeface="微软雅黑" panose="020B0503020204020204" pitchFamily="34" charset="-122"/>
              </a:rPr>
              <a:t>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0" cstate="print"/>
          <a:stretch>
            <a:fillRect/>
          </a:stretch>
        </p:blipFill>
        <p:spPr>
          <a:xfrm>
            <a:off x="9265920" y="4169410"/>
            <a:ext cx="2396490" cy="2067560"/>
          </a:xfrm>
          <a:prstGeom prst="rect">
            <a:avLst/>
          </a:prstGeom>
        </p:spPr>
      </p:pic>
      <p:pic>
        <p:nvPicPr>
          <p:cNvPr id="8" name="图片 7"/>
          <p:cNvPicPr>
            <a:picLocks noChangeAspect="1"/>
          </p:cNvPicPr>
          <p:nvPr/>
        </p:nvPicPr>
        <p:blipFill>
          <a:blip r:embed="rId11" cstate="print"/>
          <a:stretch>
            <a:fillRect/>
          </a:stretch>
        </p:blipFill>
        <p:spPr>
          <a:xfrm>
            <a:off x="6562090" y="1452245"/>
            <a:ext cx="2397760" cy="2091055"/>
          </a:xfrm>
          <a:prstGeom prst="rect">
            <a:avLst/>
          </a:prstGeom>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ppt_x"/>
                                          </p:val>
                                        </p:tav>
                                        <p:tav tm="100000">
                                          <p:val>
                                            <p:strVal val="#ppt_x"/>
                                          </p:val>
                                        </p:tav>
                                      </p:tavLst>
                                    </p:anim>
                                    <p:anim calcmode="lin" valueType="num">
                                      <p:cBhvr additive="base">
                                        <p:cTn id="20"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74" grpId="0" bldLvl="0" animBg="1"/>
      <p:bldP spid="80" grpId="0" bldLvl="0" animBg="1"/>
      <p:bldP spid="82" grpId="0" bldLvl="0" animBg="1"/>
      <p:bldP spid="3" grpId="0" bldLvl="0" animBg="1"/>
      <p:bldP spid="4" grpId="0" bldLvl="0" animBg="1"/>
      <p:bldP spid="5" grpId="0" bldLvl="0"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9381703" y="2824237"/>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pic>
        <p:nvPicPr>
          <p:cNvPr id="47"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
        <p:nvSpPr>
          <p:cNvPr id="48"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简介概况</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1820863" y="1168053"/>
            <a:ext cx="7632848" cy="4523105"/>
          </a:xfrm>
          <a:prstGeom prst="rect">
            <a:avLst/>
          </a:prstGeom>
          <a:noFill/>
        </p:spPr>
        <p:txBody>
          <a:bodyPr wrap="square" rtlCol="0">
            <a:spAutoFit/>
          </a:bodyPr>
          <a:lstStyle/>
          <a:p>
            <a:r>
              <a:rPr lang="en-US" altLang="zh-CN" sz="3200" dirty="0" smtClean="0">
                <a:solidFill>
                  <a:schemeClr val="bg1"/>
                </a:solidFill>
              </a:rPr>
              <a:t>        </a:t>
            </a:r>
            <a:r>
              <a:rPr lang="zh-CN" altLang="en-US" sz="3200" dirty="0" smtClean="0">
                <a:solidFill>
                  <a:schemeClr val="bg1"/>
                </a:solidFill>
              </a:rPr>
              <a:t>我中心是一家集工业企业设备管理人员、高级工程师、技术人员于一体的高端培训机构。在始终坚持以</a:t>
            </a:r>
            <a:r>
              <a:rPr lang="en-US" altLang="zh-CN" sz="3200" dirty="0" smtClean="0">
                <a:solidFill>
                  <a:schemeClr val="bg1"/>
                </a:solidFill>
              </a:rPr>
              <a:t>"</a:t>
            </a:r>
            <a:r>
              <a:rPr lang="zh-CN" altLang="en-US" sz="3200" dirty="0" smtClean="0">
                <a:solidFill>
                  <a:schemeClr val="bg1"/>
                </a:solidFill>
              </a:rPr>
              <a:t>服务于民族企业、培养先进型人才</a:t>
            </a:r>
            <a:r>
              <a:rPr lang="en-US" altLang="zh-CN" sz="3200" dirty="0" smtClean="0">
                <a:solidFill>
                  <a:schemeClr val="bg1"/>
                </a:solidFill>
              </a:rPr>
              <a:t>"</a:t>
            </a:r>
            <a:r>
              <a:rPr lang="zh-CN" altLang="en-US" sz="3200" dirty="0" smtClean="0">
                <a:solidFill>
                  <a:schemeClr val="bg1"/>
                </a:solidFill>
              </a:rPr>
              <a:t>为战略思想的指导下，取得了较快发展，并定期与欧美等发达国家相关机构开展专业技术交流与先进技术的培训工作，累计培训各种专业性人才</a:t>
            </a:r>
            <a:r>
              <a:rPr lang="en-US" altLang="zh-CN" sz="3200" dirty="0" smtClean="0">
                <a:solidFill>
                  <a:schemeClr val="bg1"/>
                </a:solidFill>
              </a:rPr>
              <a:t>18000</a:t>
            </a:r>
            <a:r>
              <a:rPr lang="zh-CN" altLang="en-US" sz="3200" dirty="0" smtClean="0">
                <a:solidFill>
                  <a:schemeClr val="bg1"/>
                </a:solidFill>
              </a:rPr>
              <a:t>多人次，并得到了广大企业的高度评价和认可。</a:t>
            </a: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权威专家</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3" cstate="print"/>
          <a:srcRect/>
          <a:stretch>
            <a:fillRect/>
          </a:stretch>
        </p:blipFill>
        <p:spPr bwMode="auto">
          <a:xfrm>
            <a:off x="9813751" y="0"/>
            <a:ext cx="2903193" cy="2174197"/>
          </a:xfrm>
          <a:prstGeom prst="rect">
            <a:avLst/>
          </a:prstGeom>
          <a:noFill/>
        </p:spPr>
      </p:pic>
      <p:sp>
        <p:nvSpPr>
          <p:cNvPr id="70" name="矩形 69"/>
          <p:cNvSpPr/>
          <p:nvPr/>
        </p:nvSpPr>
        <p:spPr>
          <a:xfrm>
            <a:off x="6565009" y="3577655"/>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特聘讲师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马老师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6" name="矩形 75"/>
          <p:cNvSpPr/>
          <p:nvPr/>
        </p:nvSpPr>
        <p:spPr>
          <a:xfrm>
            <a:off x="1196975" y="3595370"/>
            <a:ext cx="2376170" cy="38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数控、机器人特聘专家</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耿老师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051" name="Picture 3" descr="D:\360data\重要数据\桌面\4-1.jpg"/>
          <p:cNvPicPr>
            <a:picLocks noChangeAspect="1" noChangeArrowheads="1"/>
          </p:cNvPicPr>
          <p:nvPr/>
        </p:nvPicPr>
        <p:blipFill>
          <a:blip r:embed="rId4" cstate="print"/>
          <a:srcRect/>
          <a:stretch>
            <a:fillRect/>
          </a:stretch>
        </p:blipFill>
        <p:spPr bwMode="auto">
          <a:xfrm>
            <a:off x="6563460" y="1510314"/>
            <a:ext cx="2411759" cy="2008800"/>
          </a:xfrm>
          <a:prstGeom prst="rect">
            <a:avLst/>
          </a:prstGeom>
          <a:noFill/>
        </p:spPr>
      </p:pic>
      <p:pic>
        <p:nvPicPr>
          <p:cNvPr id="8" name="图片 7"/>
          <p:cNvPicPr>
            <a:picLocks noChangeAspect="1"/>
          </p:cNvPicPr>
          <p:nvPr/>
        </p:nvPicPr>
        <p:blipFill>
          <a:blip r:embed="rId5" cstate="print"/>
          <a:stretch>
            <a:fillRect/>
          </a:stretch>
        </p:blipFill>
        <p:spPr>
          <a:xfrm>
            <a:off x="1174750" y="1493520"/>
            <a:ext cx="2397760" cy="2016125"/>
          </a:xfrm>
          <a:prstGeom prst="rect">
            <a:avLst/>
          </a:prstGeom>
        </p:spPr>
      </p:pic>
      <p:sp>
        <p:nvSpPr>
          <p:cNvPr id="10" name="矩形 9"/>
          <p:cNvSpPr/>
          <p:nvPr/>
        </p:nvSpPr>
        <p:spPr>
          <a:xfrm>
            <a:off x="3839846" y="360623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b="1" dirty="0" smtClean="0">
                <a:solidFill>
                  <a:schemeClr val="bg1"/>
                </a:solidFill>
                <a:latin typeface="微软雅黑" panose="020B0503020204020204" pitchFamily="34" charset="-122"/>
                <a:ea typeface="微软雅黑" panose="020B0503020204020204" pitchFamily="34" charset="-122"/>
              </a:rPr>
              <a:t>SIEMENS PLC</a:t>
            </a:r>
            <a:r>
              <a:rPr lang="zh-CN" altLang="en-US" sz="1100" b="1" dirty="0" smtClean="0">
                <a:solidFill>
                  <a:schemeClr val="bg1"/>
                </a:solidFill>
                <a:latin typeface="微软雅黑" panose="020B0503020204020204" pitchFamily="34" charset="-122"/>
                <a:ea typeface="微软雅黑" panose="020B0503020204020204" pitchFamily="34" charset="-122"/>
              </a:rPr>
              <a:t>专业讲师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武老师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1" name="图片 10"/>
          <p:cNvPicPr>
            <a:picLocks noChangeAspect="1"/>
          </p:cNvPicPr>
          <p:nvPr/>
        </p:nvPicPr>
        <p:blipFill>
          <a:blip r:embed="rId6" cstate="print"/>
          <a:stretch>
            <a:fillRect/>
          </a:stretch>
        </p:blipFill>
        <p:spPr>
          <a:xfrm>
            <a:off x="3862070" y="1442085"/>
            <a:ext cx="2375535" cy="2067560"/>
          </a:xfrm>
          <a:prstGeom prst="rect">
            <a:avLst/>
          </a:prstGeom>
        </p:spPr>
      </p:pic>
      <p:sp>
        <p:nvSpPr>
          <p:cNvPr id="12" name="矩形 11"/>
          <p:cNvSpPr/>
          <p:nvPr/>
        </p:nvSpPr>
        <p:spPr>
          <a:xfrm>
            <a:off x="9276459" y="6344350"/>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设备资深讲师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张老师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27" name="Picture 3" descr="D:\360data\重要数据\桌面\4.jpg"/>
          <p:cNvPicPr>
            <a:picLocks noChangeAspect="1" noChangeArrowheads="1"/>
          </p:cNvPicPr>
          <p:nvPr/>
        </p:nvPicPr>
        <p:blipFill>
          <a:blip r:embed="rId7" cstate="print"/>
          <a:stretch>
            <a:fillRect/>
          </a:stretch>
        </p:blipFill>
        <p:spPr bwMode="auto">
          <a:xfrm>
            <a:off x="9288145" y="4180205"/>
            <a:ext cx="2397760" cy="2085975"/>
          </a:xfrm>
          <a:prstGeom prst="rect">
            <a:avLst/>
          </a:prstGeom>
          <a:noFill/>
        </p:spPr>
      </p:pic>
      <p:sp>
        <p:nvSpPr>
          <p:cNvPr id="13" name="矩形 12"/>
          <p:cNvSpPr/>
          <p:nvPr/>
        </p:nvSpPr>
        <p:spPr>
          <a:xfrm>
            <a:off x="3862016" y="6344439"/>
            <a:ext cx="2397832" cy="387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液压气动技术资深讲师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张老师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0" name="Picture 6" descr="D:\360data\重要数据\桌面\1oyf.jpg"/>
          <p:cNvPicPr>
            <a:picLocks noChangeAspect="1" noChangeArrowheads="1"/>
          </p:cNvPicPr>
          <p:nvPr/>
        </p:nvPicPr>
        <p:blipFill>
          <a:blip r:embed="rId8" cstate="print"/>
          <a:srcRect/>
          <a:stretch>
            <a:fillRect/>
          </a:stretch>
        </p:blipFill>
        <p:spPr bwMode="auto">
          <a:xfrm>
            <a:off x="3873500" y="4180205"/>
            <a:ext cx="2375535" cy="2085975"/>
          </a:xfrm>
          <a:prstGeom prst="rect">
            <a:avLst/>
          </a:prstGeom>
          <a:noFill/>
        </p:spPr>
      </p:pic>
      <p:sp>
        <p:nvSpPr>
          <p:cNvPr id="78" name="矩形 77"/>
          <p:cNvSpPr/>
          <p:nvPr/>
        </p:nvSpPr>
        <p:spPr>
          <a:xfrm>
            <a:off x="9286564" y="3586634"/>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latin typeface="微软雅黑" panose="020B0503020204020204" pitchFamily="34" charset="-122"/>
                <a:ea typeface="微软雅黑" panose="020B0503020204020204" pitchFamily="34" charset="-122"/>
              </a:rPr>
              <a:t>西门子</a:t>
            </a:r>
            <a:r>
              <a:rPr lang="en-US" altLang="zh-CN" sz="1100" b="1" dirty="0" smtClean="0">
                <a:latin typeface="微软雅黑" panose="020B0503020204020204" pitchFamily="34" charset="-122"/>
                <a:ea typeface="微软雅黑" panose="020B0503020204020204" pitchFamily="34" charset="-122"/>
              </a:rPr>
              <a:t>PLC</a:t>
            </a:r>
            <a:r>
              <a:rPr lang="zh-CN" altLang="en-US" sz="1100" b="1" dirty="0" smtClean="0">
                <a:latin typeface="微软雅黑" panose="020B0503020204020204" pitchFamily="34" charset="-122"/>
                <a:ea typeface="微软雅黑" panose="020B0503020204020204" pitchFamily="34" charset="-122"/>
              </a:rPr>
              <a:t>特约讲师</a:t>
            </a:r>
            <a:r>
              <a:rPr lang="en-US" altLang="zh-CN" sz="1100" b="1" dirty="0" smtClean="0">
                <a:latin typeface="微软雅黑" panose="020B0503020204020204" pitchFamily="34" charset="-122"/>
                <a:ea typeface="微软雅黑" panose="020B0503020204020204" pitchFamily="34" charset="-122"/>
              </a:rPr>
              <a:t>--</a:t>
            </a:r>
            <a:r>
              <a:rPr lang="zh-CN" altLang="en-US" sz="1100" b="1" dirty="0" smtClean="0">
                <a:latin typeface="微软雅黑" panose="020B0503020204020204" pitchFamily="34" charset="-122"/>
                <a:ea typeface="微软雅黑" panose="020B0503020204020204" pitchFamily="34" charset="-122"/>
              </a:rPr>
              <a:t>廖老师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1031" name="Picture 7" descr="D:\360data\重要数据\桌面\2-1.jpg"/>
          <p:cNvPicPr>
            <a:picLocks noChangeAspect="1" noChangeArrowheads="1"/>
          </p:cNvPicPr>
          <p:nvPr/>
        </p:nvPicPr>
        <p:blipFill>
          <a:blip r:embed="rId9" cstate="print"/>
          <a:srcRect/>
          <a:stretch>
            <a:fillRect/>
          </a:stretch>
        </p:blipFill>
        <p:spPr bwMode="auto">
          <a:xfrm>
            <a:off x="9288044" y="1518990"/>
            <a:ext cx="2386559" cy="1990800"/>
          </a:xfrm>
          <a:prstGeom prst="rect">
            <a:avLst/>
          </a:prstGeom>
          <a:noFill/>
        </p:spPr>
      </p:pic>
      <p:sp>
        <p:nvSpPr>
          <p:cNvPr id="14" name="矩形 13"/>
          <p:cNvSpPr/>
          <p:nvPr/>
        </p:nvSpPr>
        <p:spPr>
          <a:xfrm>
            <a:off x="1196976" y="634435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特检院特聘讲师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宋老师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2" name="图片 1"/>
          <p:cNvPicPr>
            <a:picLocks noChangeAspect="1"/>
          </p:cNvPicPr>
          <p:nvPr/>
        </p:nvPicPr>
        <p:blipFill>
          <a:blip r:embed="rId10" cstate="print"/>
          <a:stretch>
            <a:fillRect/>
          </a:stretch>
        </p:blipFill>
        <p:spPr>
          <a:xfrm>
            <a:off x="1174750" y="4180205"/>
            <a:ext cx="2419985" cy="2085975"/>
          </a:xfrm>
          <a:prstGeom prst="rect">
            <a:avLst/>
          </a:prstGeom>
        </p:spPr>
      </p:pic>
      <p:pic>
        <p:nvPicPr>
          <p:cNvPr id="3" name="图片 2"/>
          <p:cNvPicPr>
            <a:picLocks noChangeAspect="1"/>
          </p:cNvPicPr>
          <p:nvPr/>
        </p:nvPicPr>
        <p:blipFill>
          <a:blip r:embed="rId11" cstate="print"/>
          <a:stretch>
            <a:fillRect/>
          </a:stretch>
        </p:blipFill>
        <p:spPr>
          <a:xfrm>
            <a:off x="6565265" y="4180205"/>
            <a:ext cx="2409190" cy="2085975"/>
          </a:xfrm>
          <a:prstGeom prst="rect">
            <a:avLst/>
          </a:prstGeom>
        </p:spPr>
      </p:pic>
      <p:sp>
        <p:nvSpPr>
          <p:cNvPr id="4" name="矩形 3"/>
          <p:cNvSpPr/>
          <p:nvPr/>
        </p:nvSpPr>
        <p:spPr>
          <a:xfrm>
            <a:off x="6563361" y="6344350"/>
            <a:ext cx="2397832" cy="3872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液压实战讲师</a:t>
            </a:r>
            <a:r>
              <a:rPr lang="en-US" altLang="zh-CN" sz="1100" b="1" dirty="0" smtClean="0">
                <a:solidFill>
                  <a:schemeClr val="bg1"/>
                </a:solidFill>
                <a:latin typeface="微软雅黑" panose="020B0503020204020204" pitchFamily="34" charset="-122"/>
                <a:ea typeface="微软雅黑" panose="020B0503020204020204" pitchFamily="34" charset="-122"/>
              </a:rPr>
              <a:t>--</a:t>
            </a:r>
            <a:r>
              <a:rPr lang="zh-CN" altLang="en-US" sz="1100" b="1" dirty="0" smtClean="0">
                <a:solidFill>
                  <a:schemeClr val="bg1"/>
                </a:solidFill>
                <a:latin typeface="微软雅黑" panose="020B0503020204020204" pitchFamily="34" charset="-122"/>
                <a:ea typeface="微软雅黑" panose="020B0503020204020204" pitchFamily="34" charset="-122"/>
              </a:rPr>
              <a:t>陆老师</a:t>
            </a:r>
            <a:endParaRPr lang="zh-CN" altLang="en-US" sz="11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ppt_x"/>
                                          </p:val>
                                        </p:tav>
                                        <p:tav tm="100000">
                                          <p:val>
                                            <p:strVal val="#ppt_x"/>
                                          </p:val>
                                        </p:tav>
                                      </p:tavLst>
                                    </p:anim>
                                    <p:anim calcmode="lin" valueType="num">
                                      <p:cBhvr additive="base">
                                        <p:cTn id="3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6" grpId="0" bldLvl="0" animBg="1"/>
      <p:bldP spid="10" grpId="0" bldLvl="0" animBg="1"/>
      <p:bldP spid="12" grpId="0" bldLvl="0" animBg="1"/>
      <p:bldP spid="13" grpId="0" bldLvl="0" animBg="1"/>
      <p:bldP spid="78" grpId="0" bldLvl="0" animBg="1"/>
      <p:bldP spid="14" grpId="0" bldLvl="0" animBg="1"/>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学员风采</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2" descr="D:\360data\重要数据\桌面\yclogo2.png"/>
          <p:cNvPicPr>
            <a:picLocks noChangeAspect="1" noChangeArrowheads="1"/>
          </p:cNvPicPr>
          <p:nvPr/>
        </p:nvPicPr>
        <p:blipFill>
          <a:blip r:embed="rId6" cstate="print"/>
          <a:srcRect/>
          <a:stretch>
            <a:fillRect/>
          </a:stretch>
        </p:blipFill>
        <p:spPr bwMode="auto">
          <a:xfrm>
            <a:off x="236687" y="5058453"/>
            <a:ext cx="2903193" cy="2174197"/>
          </a:xfrm>
          <a:prstGeom prst="rect">
            <a:avLst/>
          </a:prstGeom>
          <a:noFill/>
        </p:spPr>
      </p:pic>
    </p:spTree>
    <p:custDataLst>
      <p:tags r:id="rId1"/>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998"/>
            <a:ext cx="1841500" cy="492125"/>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3" cstate="print"/>
          <a:srcRect/>
          <a:stretch>
            <a:fillRect/>
          </a:stretch>
        </p:blipFill>
        <p:spPr bwMode="auto">
          <a:xfrm>
            <a:off x="9813751" y="0"/>
            <a:ext cx="2903193" cy="2174197"/>
          </a:xfrm>
          <a:prstGeom prst="rect">
            <a:avLst/>
          </a:prstGeom>
          <a:noFill/>
        </p:spPr>
      </p:pic>
      <p:pic>
        <p:nvPicPr>
          <p:cNvPr id="1026" name="Picture 2" descr="C:\Users\Administrator\Desktop\图片集\1.jpg1"/>
          <p:cNvPicPr>
            <a:picLocks noChangeAspect="1" noChangeArrowheads="1"/>
          </p:cNvPicPr>
          <p:nvPr/>
        </p:nvPicPr>
        <p:blipFill>
          <a:blip r:embed="rId4" cstate="print"/>
          <a:srcRect/>
          <a:stretch>
            <a:fillRect/>
          </a:stretch>
        </p:blipFill>
        <p:spPr bwMode="auto">
          <a:xfrm>
            <a:off x="884759" y="1528093"/>
            <a:ext cx="5400000" cy="5400000"/>
          </a:xfrm>
          <a:prstGeom prst="rect">
            <a:avLst/>
          </a:prstGeom>
          <a:noFill/>
        </p:spPr>
      </p:pic>
      <p:pic>
        <p:nvPicPr>
          <p:cNvPr id="1027" name="Picture 3" descr="C:\Users\Administrator\Desktop\图片集\2.jpg2"/>
          <p:cNvPicPr>
            <a:picLocks noChangeAspect="1" noChangeArrowheads="1"/>
          </p:cNvPicPr>
          <p:nvPr/>
        </p:nvPicPr>
        <p:blipFill>
          <a:blip r:embed="rId5" cstate="print"/>
          <a:srcRect/>
          <a:stretch>
            <a:fillRect/>
          </a:stretch>
        </p:blipFill>
        <p:spPr bwMode="auto">
          <a:xfrm>
            <a:off x="6645999" y="1528093"/>
            <a:ext cx="5400000" cy="5400000"/>
          </a:xfrm>
          <a:prstGeom prst="rect">
            <a:avLst/>
          </a:prstGeom>
          <a:noFill/>
        </p:spPr>
      </p:pic>
      <p:sp>
        <p:nvSpPr>
          <p:cNvPr id="4" name="文本框 3"/>
          <p:cNvSpPr txBox="1"/>
          <p:nvPr/>
        </p:nvSpPr>
        <p:spPr>
          <a:xfrm>
            <a:off x="884555" y="744855"/>
            <a:ext cx="5427345" cy="829945"/>
          </a:xfrm>
          <a:prstGeom prst="rect">
            <a:avLst/>
          </a:prstGeom>
          <a:noFill/>
        </p:spPr>
        <p:txBody>
          <a:bodyPr wrap="square" rtlCol="0">
            <a:spAutoFit/>
          </a:bodyPr>
          <a:lstStyle/>
          <a:p>
            <a:r>
              <a:rPr lang="zh-CN" altLang="en-US" sz="2400">
                <a:solidFill>
                  <a:schemeClr val="bg2"/>
                </a:solidFill>
              </a:rPr>
              <a:t>重庆</a:t>
            </a:r>
            <a:r>
              <a:rPr lang="en-US" altLang="zh-CN" sz="2400">
                <a:solidFill>
                  <a:schemeClr val="bg2"/>
                </a:solidFill>
              </a:rPr>
              <a:t>-</a:t>
            </a:r>
            <a:r>
              <a:rPr lang="zh-CN" altLang="en-US" sz="2400">
                <a:solidFill>
                  <a:schemeClr val="bg2"/>
                </a:solidFill>
              </a:rPr>
              <a:t>设备管理、</a:t>
            </a:r>
          </a:p>
          <a:p>
            <a:r>
              <a:rPr lang="zh-CN" altLang="en-US" sz="2400">
                <a:solidFill>
                  <a:schemeClr val="bg2"/>
                </a:solidFill>
              </a:rPr>
              <a:t>现代设备管理创新与人工智能维护</a:t>
            </a:r>
          </a:p>
        </p:txBody>
      </p:sp>
      <p:sp>
        <p:nvSpPr>
          <p:cNvPr id="5" name="文本框 4"/>
          <p:cNvSpPr txBox="1"/>
          <p:nvPr/>
        </p:nvSpPr>
        <p:spPr>
          <a:xfrm>
            <a:off x="6645910" y="744855"/>
            <a:ext cx="3638550" cy="829945"/>
          </a:xfrm>
          <a:prstGeom prst="rect">
            <a:avLst/>
          </a:prstGeom>
          <a:noFill/>
        </p:spPr>
        <p:txBody>
          <a:bodyPr wrap="square" rtlCol="0">
            <a:spAutoFit/>
          </a:bodyPr>
          <a:lstStyle/>
          <a:p>
            <a:r>
              <a:rPr lang="zh-CN" altLang="en-US" sz="2400">
                <a:solidFill>
                  <a:schemeClr val="bg2"/>
                </a:solidFill>
              </a:rPr>
              <a:t>重庆</a:t>
            </a:r>
            <a:r>
              <a:rPr lang="en-US" altLang="zh-CN" sz="2400">
                <a:solidFill>
                  <a:schemeClr val="bg2"/>
                </a:solidFill>
              </a:rPr>
              <a:t>-</a:t>
            </a:r>
            <a:r>
              <a:rPr lang="zh-CN" altLang="en-US" sz="2400">
                <a:solidFill>
                  <a:schemeClr val="bg2"/>
                </a:solidFill>
              </a:rPr>
              <a:t>西门子</a:t>
            </a:r>
            <a:r>
              <a:rPr lang="en-US" altLang="zh-CN" sz="2400">
                <a:solidFill>
                  <a:schemeClr val="bg2"/>
                </a:solidFill>
              </a:rPr>
              <a:t>PLC</a:t>
            </a:r>
            <a:r>
              <a:rPr lang="zh-CN" altLang="en-US" sz="2400">
                <a:solidFill>
                  <a:schemeClr val="bg2"/>
                </a:solidFill>
              </a:rPr>
              <a:t>、</a:t>
            </a:r>
          </a:p>
          <a:p>
            <a:r>
              <a:rPr lang="en-US" altLang="zh-CN" sz="2400">
                <a:solidFill>
                  <a:schemeClr val="bg2"/>
                </a:solidFill>
              </a:rPr>
              <a:t>S7-300/400/1500</a:t>
            </a:r>
          </a:p>
        </p:txBody>
      </p:sp>
    </p:spTree>
  </p:cSld>
  <p:clrMapOvr>
    <a:masterClrMapping/>
  </p:clrMapOvr>
  <p:transition spd="slow" advTm="5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pic>
        <p:nvPicPr>
          <p:cNvPr id="2050" name="Picture 2" descr="C:\Users\Administrator\Desktop\图片集\3.jpg3"/>
          <p:cNvPicPr>
            <a:picLocks noChangeAspect="1" noChangeArrowheads="1"/>
          </p:cNvPicPr>
          <p:nvPr/>
        </p:nvPicPr>
        <p:blipFill>
          <a:blip r:embed="rId3" cstate="print"/>
          <a:srcRect/>
          <a:stretch>
            <a:fillRect/>
          </a:stretch>
        </p:blipFill>
        <p:spPr bwMode="auto">
          <a:xfrm>
            <a:off x="812751" y="1528693"/>
            <a:ext cx="5400001" cy="5400000"/>
          </a:xfrm>
          <a:prstGeom prst="rect">
            <a:avLst/>
          </a:prstGeom>
          <a:noFill/>
        </p:spPr>
      </p:pic>
      <p:pic>
        <p:nvPicPr>
          <p:cNvPr id="2051" name="Picture 3" descr="C:\Users\Administrator\Desktop\图片集\4.jpg4"/>
          <p:cNvPicPr>
            <a:picLocks noChangeAspect="1" noChangeArrowheads="1"/>
          </p:cNvPicPr>
          <p:nvPr/>
        </p:nvPicPr>
        <p:blipFill>
          <a:blip r:embed="rId4" cstate="print"/>
          <a:srcRect/>
          <a:stretch>
            <a:fillRect/>
          </a:stretch>
        </p:blipFill>
        <p:spPr bwMode="auto">
          <a:xfrm>
            <a:off x="6501983" y="1528693"/>
            <a:ext cx="5400000" cy="5400000"/>
          </a:xfrm>
          <a:prstGeom prst="rect">
            <a:avLst/>
          </a:prstGeom>
          <a:noFill/>
        </p:spPr>
      </p:pic>
      <p:sp>
        <p:nvSpPr>
          <p:cNvPr id="2" name="文本框 1"/>
          <p:cNvSpPr txBox="1"/>
          <p:nvPr/>
        </p:nvSpPr>
        <p:spPr>
          <a:xfrm>
            <a:off x="803910" y="744855"/>
            <a:ext cx="5491480" cy="829945"/>
          </a:xfrm>
          <a:prstGeom prst="rect">
            <a:avLst/>
          </a:prstGeom>
          <a:noFill/>
        </p:spPr>
        <p:txBody>
          <a:bodyPr wrap="square" rtlCol="0">
            <a:spAutoFit/>
          </a:bodyPr>
          <a:lstStyle/>
          <a:p>
            <a:r>
              <a:rPr lang="zh-CN" altLang="en-US" sz="2400">
                <a:solidFill>
                  <a:schemeClr val="bg2"/>
                </a:solidFill>
              </a:rPr>
              <a:t>成都、青岛</a:t>
            </a:r>
            <a:r>
              <a:rPr lang="en-US" altLang="zh-CN" sz="2400">
                <a:solidFill>
                  <a:schemeClr val="bg2"/>
                </a:solidFill>
              </a:rPr>
              <a:t>-</a:t>
            </a:r>
            <a:r>
              <a:rPr lang="zh-CN" altLang="en-US" sz="2400">
                <a:solidFill>
                  <a:schemeClr val="bg2"/>
                </a:solidFill>
              </a:rPr>
              <a:t>特种设备、</a:t>
            </a:r>
            <a:endParaRPr lang="en-US" altLang="zh-CN" sz="2400">
              <a:solidFill>
                <a:schemeClr val="bg2"/>
              </a:solidFill>
            </a:endParaRPr>
          </a:p>
          <a:p>
            <a:r>
              <a:rPr lang="zh-CN" altLang="en-US" sz="2400">
                <a:solidFill>
                  <a:schemeClr val="bg2"/>
                </a:solidFill>
              </a:rPr>
              <a:t>风险管控、防火防爆、安全生产</a:t>
            </a:r>
          </a:p>
        </p:txBody>
      </p:sp>
      <p:sp>
        <p:nvSpPr>
          <p:cNvPr id="3" name="文本框 2"/>
          <p:cNvSpPr txBox="1"/>
          <p:nvPr/>
        </p:nvSpPr>
        <p:spPr>
          <a:xfrm>
            <a:off x="6501765" y="744855"/>
            <a:ext cx="4739005" cy="829945"/>
          </a:xfrm>
          <a:prstGeom prst="rect">
            <a:avLst/>
          </a:prstGeom>
          <a:noFill/>
        </p:spPr>
        <p:txBody>
          <a:bodyPr wrap="square" rtlCol="0">
            <a:spAutoFit/>
          </a:bodyPr>
          <a:lstStyle/>
          <a:p>
            <a:r>
              <a:rPr lang="zh-CN" altLang="en-US" sz="2400">
                <a:solidFill>
                  <a:schemeClr val="bg2"/>
                </a:solidFill>
              </a:rPr>
              <a:t>烟台、重庆</a:t>
            </a:r>
            <a:r>
              <a:rPr lang="en-US" altLang="zh-CN" sz="2400">
                <a:solidFill>
                  <a:schemeClr val="bg2"/>
                </a:solidFill>
              </a:rPr>
              <a:t>-</a:t>
            </a:r>
            <a:r>
              <a:rPr lang="zh-CN" altLang="en-US" sz="2400">
                <a:solidFill>
                  <a:schemeClr val="bg2"/>
                </a:solidFill>
              </a:rPr>
              <a:t>西门子</a:t>
            </a:r>
            <a:r>
              <a:rPr lang="en-US" altLang="zh-CN" sz="2400">
                <a:solidFill>
                  <a:schemeClr val="bg2"/>
                </a:solidFill>
              </a:rPr>
              <a:t>PLC</a:t>
            </a:r>
            <a:r>
              <a:rPr lang="zh-CN" altLang="en-US" sz="2400">
                <a:solidFill>
                  <a:schemeClr val="bg2"/>
                </a:solidFill>
              </a:rPr>
              <a:t>、</a:t>
            </a:r>
          </a:p>
          <a:p>
            <a:r>
              <a:rPr lang="en-US" altLang="zh-CN" sz="2400">
                <a:solidFill>
                  <a:schemeClr val="bg2"/>
                </a:solidFill>
              </a:rPr>
              <a:t>WINCC</a:t>
            </a:r>
            <a:r>
              <a:rPr lang="zh-CN" altLang="en-US" sz="2400">
                <a:solidFill>
                  <a:schemeClr val="bg2"/>
                </a:solidFill>
              </a:rPr>
              <a:t>、博途、变频器</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pic>
        <p:nvPicPr>
          <p:cNvPr id="1027" name="Picture 3" descr="C:\Users\Administrator\Desktop\图片集\5.jpg5"/>
          <p:cNvPicPr>
            <a:picLocks noChangeAspect="1" noChangeArrowheads="1"/>
          </p:cNvPicPr>
          <p:nvPr/>
        </p:nvPicPr>
        <p:blipFill>
          <a:blip r:embed="rId3" cstate="print"/>
          <a:srcRect/>
          <a:stretch>
            <a:fillRect/>
          </a:stretch>
        </p:blipFill>
        <p:spPr bwMode="auto">
          <a:xfrm>
            <a:off x="857418" y="1528058"/>
            <a:ext cx="5400001" cy="5400000"/>
          </a:xfrm>
          <a:prstGeom prst="rect">
            <a:avLst/>
          </a:prstGeom>
          <a:noFill/>
        </p:spPr>
      </p:pic>
      <p:pic>
        <p:nvPicPr>
          <p:cNvPr id="1028" name="Picture 4" descr="C:\Users\Administrator\Desktop\图片集\6.jpg6"/>
          <p:cNvPicPr>
            <a:picLocks noChangeAspect="1" noChangeArrowheads="1"/>
          </p:cNvPicPr>
          <p:nvPr/>
        </p:nvPicPr>
        <p:blipFill>
          <a:blip r:embed="rId4" cstate="print"/>
          <a:srcRect/>
          <a:stretch>
            <a:fillRect/>
          </a:stretch>
        </p:blipFill>
        <p:spPr bwMode="auto">
          <a:xfrm>
            <a:off x="6573991" y="1528093"/>
            <a:ext cx="5400000" cy="5400000"/>
          </a:xfrm>
          <a:prstGeom prst="rect">
            <a:avLst/>
          </a:prstGeom>
          <a:noFill/>
        </p:spPr>
      </p:pic>
      <p:sp>
        <p:nvSpPr>
          <p:cNvPr id="2" name="文本框 1"/>
          <p:cNvSpPr txBox="1"/>
          <p:nvPr/>
        </p:nvSpPr>
        <p:spPr>
          <a:xfrm>
            <a:off x="857250" y="726440"/>
            <a:ext cx="5857875" cy="829945"/>
          </a:xfrm>
          <a:prstGeom prst="rect">
            <a:avLst/>
          </a:prstGeom>
          <a:noFill/>
        </p:spPr>
        <p:txBody>
          <a:bodyPr wrap="square" rtlCol="0">
            <a:spAutoFit/>
          </a:bodyPr>
          <a:lstStyle/>
          <a:p>
            <a:r>
              <a:rPr lang="zh-CN" altLang="en-US" sz="2400">
                <a:solidFill>
                  <a:schemeClr val="bg2"/>
                </a:solidFill>
              </a:rPr>
              <a:t>烟台</a:t>
            </a:r>
            <a:r>
              <a:rPr lang="en-US" altLang="zh-CN" sz="2400">
                <a:solidFill>
                  <a:schemeClr val="bg2"/>
                </a:solidFill>
              </a:rPr>
              <a:t>-</a:t>
            </a:r>
            <a:r>
              <a:rPr lang="zh-CN" altLang="en-US" sz="2400">
                <a:solidFill>
                  <a:schemeClr val="bg2"/>
                </a:solidFill>
              </a:rPr>
              <a:t>设备管理、</a:t>
            </a:r>
          </a:p>
          <a:p>
            <a:r>
              <a:rPr lang="zh-CN" altLang="en-US" sz="2400">
                <a:solidFill>
                  <a:schemeClr val="bg2"/>
                </a:solidFill>
              </a:rPr>
              <a:t>全面设备管理</a:t>
            </a:r>
            <a:r>
              <a:rPr lang="en-US" altLang="zh-CN" sz="2400">
                <a:solidFill>
                  <a:schemeClr val="bg2"/>
                </a:solidFill>
              </a:rPr>
              <a:t>TPM</a:t>
            </a:r>
            <a:r>
              <a:rPr lang="zh-CN" altLang="en-US" sz="2400">
                <a:solidFill>
                  <a:schemeClr val="bg2"/>
                </a:solidFill>
              </a:rPr>
              <a:t>、零故障管理实务</a:t>
            </a:r>
          </a:p>
        </p:txBody>
      </p:sp>
      <p:sp>
        <p:nvSpPr>
          <p:cNvPr id="4" name="文本框 3"/>
          <p:cNvSpPr txBox="1"/>
          <p:nvPr/>
        </p:nvSpPr>
        <p:spPr>
          <a:xfrm rot="5400000">
            <a:off x="-445770" y="5624830"/>
            <a:ext cx="2146300" cy="460375"/>
          </a:xfrm>
          <a:prstGeom prst="rect">
            <a:avLst/>
          </a:prstGeom>
          <a:noFill/>
        </p:spPr>
        <p:txBody>
          <a:bodyPr wrap="square" rtlCol="0">
            <a:spAutoFit/>
          </a:bodyPr>
          <a:lstStyle/>
          <a:p>
            <a:r>
              <a:rPr lang="zh-CN" altLang="en-US" sz="2400">
                <a:solidFill>
                  <a:schemeClr val="bg2"/>
                </a:solidFill>
              </a:rPr>
              <a:t>乐山</a:t>
            </a:r>
            <a:r>
              <a:rPr lang="en-US" altLang="zh-CN" sz="2400">
                <a:solidFill>
                  <a:schemeClr val="bg2"/>
                </a:solidFill>
              </a:rPr>
              <a:t>-</a:t>
            </a:r>
            <a:r>
              <a:rPr lang="zh-CN" altLang="en-US" sz="2400">
                <a:solidFill>
                  <a:schemeClr val="bg2"/>
                </a:solidFill>
              </a:rPr>
              <a:t>电气一次</a:t>
            </a:r>
          </a:p>
        </p:txBody>
      </p:sp>
      <p:sp>
        <p:nvSpPr>
          <p:cNvPr id="5" name="文本框 4"/>
          <p:cNvSpPr txBox="1"/>
          <p:nvPr/>
        </p:nvSpPr>
        <p:spPr>
          <a:xfrm>
            <a:off x="6456045" y="697865"/>
            <a:ext cx="5857875" cy="829945"/>
          </a:xfrm>
          <a:prstGeom prst="rect">
            <a:avLst/>
          </a:prstGeom>
          <a:noFill/>
        </p:spPr>
        <p:txBody>
          <a:bodyPr wrap="square" rtlCol="0">
            <a:spAutoFit/>
          </a:bodyPr>
          <a:lstStyle/>
          <a:p>
            <a:r>
              <a:rPr lang="zh-CN" altLang="en-US" sz="2400">
                <a:solidFill>
                  <a:schemeClr val="bg2"/>
                </a:solidFill>
              </a:rPr>
              <a:t>乐山</a:t>
            </a:r>
            <a:r>
              <a:rPr lang="en-US" altLang="zh-CN" sz="2400">
                <a:solidFill>
                  <a:schemeClr val="bg2"/>
                </a:solidFill>
              </a:rPr>
              <a:t>-</a:t>
            </a:r>
            <a:r>
              <a:rPr lang="zh-CN" altLang="en-US" sz="2400">
                <a:solidFill>
                  <a:schemeClr val="bg2"/>
                </a:solidFill>
              </a:rPr>
              <a:t>机械技术、</a:t>
            </a:r>
          </a:p>
          <a:p>
            <a:r>
              <a:rPr lang="zh-CN" altLang="en-US" sz="2400">
                <a:solidFill>
                  <a:schemeClr val="bg2"/>
                </a:solidFill>
              </a:rPr>
              <a:t>设备预知维修、液压、振动</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pic>
        <p:nvPicPr>
          <p:cNvPr id="2050" name="Picture 2" descr="C:\Users\Administrator\Desktop\图片集\7.jpg7"/>
          <p:cNvPicPr>
            <a:picLocks noChangeAspect="1" noChangeArrowheads="1"/>
          </p:cNvPicPr>
          <p:nvPr/>
        </p:nvPicPr>
        <p:blipFill>
          <a:blip r:embed="rId3" cstate="print"/>
          <a:srcRect/>
          <a:stretch>
            <a:fillRect/>
          </a:stretch>
        </p:blipFill>
        <p:spPr bwMode="auto">
          <a:xfrm>
            <a:off x="956767" y="1528693"/>
            <a:ext cx="5400000" cy="5400000"/>
          </a:xfrm>
          <a:prstGeom prst="rect">
            <a:avLst/>
          </a:prstGeom>
          <a:noFill/>
        </p:spPr>
      </p:pic>
      <p:pic>
        <p:nvPicPr>
          <p:cNvPr id="2051" name="Picture 3" descr="C:\Users\Administrator\Desktop\图片集\8.jpg8"/>
          <p:cNvPicPr>
            <a:picLocks noChangeAspect="1" noChangeArrowheads="1"/>
          </p:cNvPicPr>
          <p:nvPr/>
        </p:nvPicPr>
        <p:blipFill>
          <a:blip r:embed="rId4" cstate="print"/>
          <a:srcRect/>
          <a:stretch>
            <a:fillRect/>
          </a:stretch>
        </p:blipFill>
        <p:spPr bwMode="auto">
          <a:xfrm>
            <a:off x="6573391" y="1528693"/>
            <a:ext cx="5400000" cy="5400000"/>
          </a:xfrm>
          <a:prstGeom prst="rect">
            <a:avLst/>
          </a:prstGeom>
          <a:noFill/>
        </p:spPr>
      </p:pic>
      <p:sp>
        <p:nvSpPr>
          <p:cNvPr id="2" name="文本框 1"/>
          <p:cNvSpPr txBox="1"/>
          <p:nvPr/>
        </p:nvSpPr>
        <p:spPr>
          <a:xfrm>
            <a:off x="956945" y="732790"/>
            <a:ext cx="5399405" cy="829945"/>
          </a:xfrm>
          <a:prstGeom prst="rect">
            <a:avLst/>
          </a:prstGeom>
          <a:noFill/>
        </p:spPr>
        <p:txBody>
          <a:bodyPr wrap="square" rtlCol="0">
            <a:spAutoFit/>
          </a:bodyPr>
          <a:lstStyle/>
          <a:p>
            <a:r>
              <a:rPr lang="zh-CN" altLang="en-US" sz="2400">
                <a:solidFill>
                  <a:schemeClr val="bg2"/>
                </a:solidFill>
              </a:rPr>
              <a:t>烟台</a:t>
            </a:r>
            <a:r>
              <a:rPr lang="en-US" altLang="zh-CN" sz="2400">
                <a:solidFill>
                  <a:schemeClr val="bg2"/>
                </a:solidFill>
              </a:rPr>
              <a:t>-</a:t>
            </a:r>
            <a:r>
              <a:rPr lang="zh-CN" altLang="en-US" sz="2400">
                <a:solidFill>
                  <a:schemeClr val="bg2"/>
                </a:solidFill>
              </a:rPr>
              <a:t>液压系统</a:t>
            </a:r>
          </a:p>
          <a:p>
            <a:r>
              <a:rPr lang="zh-CN" altLang="en-US" sz="2400">
                <a:solidFill>
                  <a:schemeClr val="bg2"/>
                </a:solidFill>
              </a:rPr>
              <a:t>液压气动系统维护及故障诊断</a:t>
            </a:r>
          </a:p>
        </p:txBody>
      </p:sp>
      <p:sp>
        <p:nvSpPr>
          <p:cNvPr id="3" name="文本框 2"/>
          <p:cNvSpPr txBox="1"/>
          <p:nvPr/>
        </p:nvSpPr>
        <p:spPr>
          <a:xfrm>
            <a:off x="6573520" y="732790"/>
            <a:ext cx="4339590" cy="829945"/>
          </a:xfrm>
          <a:prstGeom prst="rect">
            <a:avLst/>
          </a:prstGeom>
          <a:noFill/>
        </p:spPr>
        <p:txBody>
          <a:bodyPr wrap="square" rtlCol="0">
            <a:spAutoFit/>
          </a:bodyPr>
          <a:lstStyle/>
          <a:p>
            <a:r>
              <a:rPr lang="zh-CN" altLang="en-US" sz="2400">
                <a:solidFill>
                  <a:schemeClr val="bg2"/>
                </a:solidFill>
              </a:rPr>
              <a:t>烟台、武汉</a:t>
            </a:r>
            <a:r>
              <a:rPr lang="en-US" altLang="zh-CN" sz="2400">
                <a:solidFill>
                  <a:schemeClr val="bg2"/>
                </a:solidFill>
              </a:rPr>
              <a:t>-</a:t>
            </a:r>
            <a:r>
              <a:rPr lang="zh-CN" altLang="en-US" sz="2400">
                <a:solidFill>
                  <a:schemeClr val="bg2"/>
                </a:solidFill>
              </a:rPr>
              <a:t>特种设备、</a:t>
            </a:r>
          </a:p>
          <a:p>
            <a:r>
              <a:rPr lang="zh-CN" altLang="en-US" sz="2400">
                <a:solidFill>
                  <a:schemeClr val="bg2"/>
                </a:solidFill>
              </a:rPr>
              <a:t>特种设备、事故应急预案</a:t>
            </a:r>
          </a:p>
        </p:txBody>
      </p:sp>
      <p:sp>
        <p:nvSpPr>
          <p:cNvPr id="4" name="文本框 3"/>
          <p:cNvSpPr txBox="1"/>
          <p:nvPr/>
        </p:nvSpPr>
        <p:spPr>
          <a:xfrm>
            <a:off x="11973560" y="4251960"/>
            <a:ext cx="428625" cy="2676525"/>
          </a:xfrm>
          <a:prstGeom prst="rect">
            <a:avLst/>
          </a:prstGeom>
          <a:noFill/>
        </p:spPr>
        <p:txBody>
          <a:bodyPr wrap="square" rtlCol="0">
            <a:spAutoFit/>
          </a:bodyPr>
          <a:lstStyle/>
          <a:p>
            <a:r>
              <a:rPr lang="zh-CN" altLang="en-US" sz="2400">
                <a:solidFill>
                  <a:schemeClr val="bg2"/>
                </a:solidFill>
              </a:rPr>
              <a:t>武汉</a:t>
            </a:r>
            <a:r>
              <a:rPr lang="en-US" altLang="zh-CN" sz="2400">
                <a:solidFill>
                  <a:schemeClr val="bg2"/>
                </a:solidFill>
              </a:rPr>
              <a:t>-</a:t>
            </a:r>
          </a:p>
          <a:p>
            <a:r>
              <a:rPr lang="zh-CN" altLang="en-US" sz="2400">
                <a:solidFill>
                  <a:schemeClr val="bg2"/>
                </a:solidFill>
              </a:rPr>
              <a:t>设备润滑</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pic>
        <p:nvPicPr>
          <p:cNvPr id="2050" name="Picture 2" descr="C:\Users\Administrator\Desktop\图片集\9.jpg9"/>
          <p:cNvPicPr>
            <a:picLocks noChangeAspect="1" noChangeArrowheads="1"/>
          </p:cNvPicPr>
          <p:nvPr/>
        </p:nvPicPr>
        <p:blipFill>
          <a:blip r:embed="rId3" cstate="print"/>
          <a:srcRect/>
          <a:stretch>
            <a:fillRect/>
          </a:stretch>
        </p:blipFill>
        <p:spPr bwMode="auto">
          <a:xfrm>
            <a:off x="956767" y="1528693"/>
            <a:ext cx="5400000" cy="5400000"/>
          </a:xfrm>
          <a:prstGeom prst="rect">
            <a:avLst/>
          </a:prstGeom>
          <a:noFill/>
        </p:spPr>
      </p:pic>
      <p:pic>
        <p:nvPicPr>
          <p:cNvPr id="2051" name="Picture 3" descr="C:\Users\Administrator\Desktop\图片集\10.jpg10"/>
          <p:cNvPicPr>
            <a:picLocks noChangeAspect="1" noChangeArrowheads="1"/>
          </p:cNvPicPr>
          <p:nvPr/>
        </p:nvPicPr>
        <p:blipFill>
          <a:blip r:embed="rId4" cstate="print"/>
          <a:srcRect/>
          <a:stretch>
            <a:fillRect/>
          </a:stretch>
        </p:blipFill>
        <p:spPr bwMode="auto">
          <a:xfrm>
            <a:off x="6573391" y="1528693"/>
            <a:ext cx="5400000" cy="5400000"/>
          </a:xfrm>
          <a:prstGeom prst="rect">
            <a:avLst/>
          </a:prstGeom>
          <a:noFill/>
        </p:spPr>
      </p:pic>
      <p:sp>
        <p:nvSpPr>
          <p:cNvPr id="2" name="文本框 1"/>
          <p:cNvSpPr txBox="1"/>
          <p:nvPr/>
        </p:nvSpPr>
        <p:spPr>
          <a:xfrm>
            <a:off x="857250" y="726440"/>
            <a:ext cx="5672455" cy="829945"/>
          </a:xfrm>
          <a:prstGeom prst="rect">
            <a:avLst/>
          </a:prstGeom>
          <a:noFill/>
        </p:spPr>
        <p:txBody>
          <a:bodyPr wrap="square" rtlCol="0">
            <a:spAutoFit/>
          </a:bodyPr>
          <a:lstStyle/>
          <a:p>
            <a:r>
              <a:rPr lang="zh-CN" altLang="en-US" sz="2400">
                <a:solidFill>
                  <a:schemeClr val="bg2"/>
                </a:solidFill>
              </a:rPr>
              <a:t>绵阳</a:t>
            </a:r>
            <a:r>
              <a:rPr lang="en-US" altLang="zh-CN" sz="2400">
                <a:solidFill>
                  <a:schemeClr val="bg2"/>
                </a:solidFill>
              </a:rPr>
              <a:t>-</a:t>
            </a:r>
            <a:r>
              <a:rPr lang="zh-CN" altLang="en-US" sz="2400">
                <a:solidFill>
                  <a:schemeClr val="bg2"/>
                </a:solidFill>
              </a:rPr>
              <a:t>特种设备、</a:t>
            </a:r>
          </a:p>
          <a:p>
            <a:r>
              <a:rPr lang="zh-CN" altLang="en-US" sz="2400">
                <a:solidFill>
                  <a:schemeClr val="bg2"/>
                </a:solidFill>
              </a:rPr>
              <a:t>新时期特种设备管理、危化品、防火防爆</a:t>
            </a:r>
          </a:p>
        </p:txBody>
      </p:sp>
      <p:sp>
        <p:nvSpPr>
          <p:cNvPr id="4" name="文本框 3"/>
          <p:cNvSpPr txBox="1"/>
          <p:nvPr/>
        </p:nvSpPr>
        <p:spPr>
          <a:xfrm>
            <a:off x="6573520" y="726440"/>
            <a:ext cx="3850640" cy="829945"/>
          </a:xfrm>
          <a:prstGeom prst="rect">
            <a:avLst/>
          </a:prstGeom>
          <a:noFill/>
        </p:spPr>
        <p:txBody>
          <a:bodyPr wrap="square" rtlCol="0">
            <a:spAutoFit/>
          </a:bodyPr>
          <a:lstStyle/>
          <a:p>
            <a:r>
              <a:rPr lang="zh-CN" altLang="en-US" sz="2400">
                <a:solidFill>
                  <a:schemeClr val="bg2"/>
                </a:solidFill>
              </a:rPr>
              <a:t>青岛</a:t>
            </a:r>
            <a:r>
              <a:rPr lang="en-US" altLang="zh-CN" sz="2400">
                <a:solidFill>
                  <a:schemeClr val="bg2"/>
                </a:solidFill>
              </a:rPr>
              <a:t>-</a:t>
            </a:r>
            <a:r>
              <a:rPr lang="zh-CN" altLang="en-US" sz="2400">
                <a:solidFill>
                  <a:schemeClr val="bg2"/>
                </a:solidFill>
              </a:rPr>
              <a:t>备品、备件</a:t>
            </a:r>
          </a:p>
          <a:p>
            <a:r>
              <a:rPr lang="zh-CN" altLang="en-US" sz="2400">
                <a:solidFill>
                  <a:schemeClr val="bg2"/>
                </a:solidFill>
              </a:rPr>
              <a:t>价值下的备件优化、降本</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pic>
        <p:nvPicPr>
          <p:cNvPr id="2050" name="Picture 2" descr="C:\Users\Administrator\Desktop\图片集\11.jpg11"/>
          <p:cNvPicPr>
            <a:picLocks noChangeAspect="1" noChangeArrowheads="1"/>
          </p:cNvPicPr>
          <p:nvPr/>
        </p:nvPicPr>
        <p:blipFill>
          <a:blip r:embed="rId3" cstate="print"/>
          <a:srcRect/>
          <a:stretch>
            <a:fillRect/>
          </a:stretch>
        </p:blipFill>
        <p:spPr bwMode="auto">
          <a:xfrm>
            <a:off x="956767" y="1528693"/>
            <a:ext cx="5400000" cy="5400000"/>
          </a:xfrm>
          <a:prstGeom prst="rect">
            <a:avLst/>
          </a:prstGeom>
          <a:noFill/>
        </p:spPr>
      </p:pic>
      <p:pic>
        <p:nvPicPr>
          <p:cNvPr id="2051" name="Picture 3" descr="C:\Users\Administrator\Desktop\图片集\12.jpg12"/>
          <p:cNvPicPr>
            <a:picLocks noChangeAspect="1" noChangeArrowheads="1"/>
          </p:cNvPicPr>
          <p:nvPr/>
        </p:nvPicPr>
        <p:blipFill>
          <a:blip r:embed="rId4" cstate="print"/>
          <a:srcRect/>
          <a:stretch>
            <a:fillRect/>
          </a:stretch>
        </p:blipFill>
        <p:spPr bwMode="auto">
          <a:xfrm>
            <a:off x="6573391" y="1528693"/>
            <a:ext cx="5400000" cy="5400000"/>
          </a:xfrm>
          <a:prstGeom prst="rect">
            <a:avLst/>
          </a:prstGeom>
          <a:noFill/>
        </p:spPr>
      </p:pic>
      <p:sp>
        <p:nvSpPr>
          <p:cNvPr id="4" name="文本框 3"/>
          <p:cNvSpPr txBox="1"/>
          <p:nvPr/>
        </p:nvSpPr>
        <p:spPr>
          <a:xfrm>
            <a:off x="956945" y="726440"/>
            <a:ext cx="5399405" cy="829945"/>
          </a:xfrm>
          <a:prstGeom prst="rect">
            <a:avLst/>
          </a:prstGeom>
          <a:noFill/>
        </p:spPr>
        <p:txBody>
          <a:bodyPr wrap="square" rtlCol="0">
            <a:spAutoFit/>
          </a:bodyPr>
          <a:lstStyle/>
          <a:p>
            <a:r>
              <a:rPr lang="zh-CN" altLang="en-US" sz="2400">
                <a:solidFill>
                  <a:schemeClr val="bg2"/>
                </a:solidFill>
              </a:rPr>
              <a:t>潍坊</a:t>
            </a:r>
            <a:r>
              <a:rPr lang="en-US" altLang="zh-CN" sz="2400">
                <a:solidFill>
                  <a:schemeClr val="bg2"/>
                </a:solidFill>
              </a:rPr>
              <a:t>-</a:t>
            </a:r>
            <a:r>
              <a:rPr lang="zh-CN" altLang="en-US" sz="2400">
                <a:solidFill>
                  <a:schemeClr val="bg2"/>
                </a:solidFill>
              </a:rPr>
              <a:t>特种设备</a:t>
            </a:r>
          </a:p>
          <a:p>
            <a:r>
              <a:rPr lang="zh-CN" altLang="en-US" sz="2400">
                <a:solidFill>
                  <a:schemeClr val="bg2"/>
                </a:solidFill>
              </a:rPr>
              <a:t>隐患排查、风险预控、应急预案</a:t>
            </a:r>
          </a:p>
        </p:txBody>
      </p:sp>
      <p:sp>
        <p:nvSpPr>
          <p:cNvPr id="3" name="文本框 2"/>
          <p:cNvSpPr txBox="1"/>
          <p:nvPr/>
        </p:nvSpPr>
        <p:spPr>
          <a:xfrm>
            <a:off x="6573520" y="726440"/>
            <a:ext cx="3626485" cy="829945"/>
          </a:xfrm>
          <a:prstGeom prst="rect">
            <a:avLst/>
          </a:prstGeom>
          <a:noFill/>
        </p:spPr>
        <p:txBody>
          <a:bodyPr wrap="square" rtlCol="0">
            <a:spAutoFit/>
          </a:bodyPr>
          <a:lstStyle/>
          <a:p>
            <a:r>
              <a:rPr lang="zh-CN" altLang="en-US" sz="2400">
                <a:solidFill>
                  <a:schemeClr val="bg2"/>
                </a:solidFill>
              </a:rPr>
              <a:t>长春</a:t>
            </a:r>
            <a:r>
              <a:rPr lang="en-US" altLang="zh-CN" sz="2400">
                <a:solidFill>
                  <a:schemeClr val="bg2"/>
                </a:solidFill>
              </a:rPr>
              <a:t>-</a:t>
            </a:r>
            <a:r>
              <a:rPr lang="zh-CN" altLang="en-US" sz="2400">
                <a:solidFill>
                  <a:schemeClr val="bg2"/>
                </a:solidFill>
              </a:rPr>
              <a:t>备品、备件</a:t>
            </a:r>
          </a:p>
          <a:p>
            <a:r>
              <a:rPr lang="zh-CN" altLang="en-US" sz="2400">
                <a:solidFill>
                  <a:schemeClr val="bg2"/>
                </a:solidFill>
              </a:rPr>
              <a:t>价值下的备件优化、降本</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8"/>
          <p:cNvSpPr txBox="1"/>
          <p:nvPr/>
        </p:nvSpPr>
        <p:spPr>
          <a:xfrm>
            <a:off x="857250" y="233568"/>
            <a:ext cx="3949155"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学员风采</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67" name="Picture 2" descr="D:\360data\重要数据\桌面\yclogo2.png"/>
          <p:cNvPicPr>
            <a:picLocks noChangeAspect="1" noChangeArrowheads="1"/>
          </p:cNvPicPr>
          <p:nvPr/>
        </p:nvPicPr>
        <p:blipFill>
          <a:blip r:embed="rId2" cstate="print"/>
          <a:srcRect/>
          <a:stretch>
            <a:fillRect/>
          </a:stretch>
        </p:blipFill>
        <p:spPr bwMode="auto">
          <a:xfrm>
            <a:off x="9813751" y="0"/>
            <a:ext cx="2903193" cy="2174197"/>
          </a:xfrm>
          <a:prstGeom prst="rect">
            <a:avLst/>
          </a:prstGeom>
          <a:noFill/>
        </p:spPr>
      </p:pic>
      <p:sp>
        <p:nvSpPr>
          <p:cNvPr id="2" name="文本框 1"/>
          <p:cNvSpPr txBox="1"/>
          <p:nvPr/>
        </p:nvSpPr>
        <p:spPr>
          <a:xfrm>
            <a:off x="189865" y="1355090"/>
            <a:ext cx="12478385" cy="4523105"/>
          </a:xfrm>
          <a:prstGeom prst="rect">
            <a:avLst/>
          </a:prstGeom>
          <a:noFill/>
        </p:spPr>
        <p:txBody>
          <a:bodyPr wrap="square" rtlCol="0">
            <a:spAutoFit/>
          </a:bodyPr>
          <a:lstStyle/>
          <a:p>
            <a:pPr algn="ctr"/>
            <a:r>
              <a:rPr lang="zh-CN" altLang="en-US" sz="9600">
                <a:solidFill>
                  <a:schemeClr val="bg2"/>
                </a:solidFill>
              </a:rPr>
              <a:t>持续更新中</a:t>
            </a:r>
          </a:p>
          <a:p>
            <a:pPr algn="ctr"/>
            <a:r>
              <a:rPr lang="zh-CN" altLang="en-US" sz="9600">
                <a:solidFill>
                  <a:schemeClr val="bg2"/>
                </a:solidFill>
              </a:rPr>
              <a:t>更多精彩内容，请关注官网</a:t>
            </a:r>
            <a:r>
              <a:rPr lang="en-US" altLang="zh-CN" sz="9600">
                <a:solidFill>
                  <a:schemeClr val="bg2"/>
                </a:solidFill>
              </a:rPr>
              <a:t>WWW.zqycgk.com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259"/>
          <p:cNvSpPr>
            <a:spLocks noChangeArrowheads="1"/>
          </p:cNvSpPr>
          <p:nvPr/>
        </p:nvSpPr>
        <p:spPr bwMode="auto">
          <a:xfrm>
            <a:off x="-8255" y="2465070"/>
            <a:ext cx="12829540" cy="1477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9600" b="1" dirty="0">
                <a:ln w="22225">
                  <a:solidFill>
                    <a:schemeClr val="accent2"/>
                  </a:solidFill>
                  <a:prstDash val="solid"/>
                </a:ln>
                <a:solidFill>
                  <a:schemeClr val="accent2">
                    <a:lumMod val="40000"/>
                    <a:lumOff val="60000"/>
                  </a:schemeClr>
                </a:solidFill>
                <a:effectLst/>
                <a:cs typeface="Arial" panose="020B0604020202020204" pitchFamily="34" charset="0"/>
              </a:rPr>
              <a:t>我们将竭诚为您服务</a:t>
            </a:r>
          </a:p>
        </p:txBody>
      </p:sp>
      <p:pic>
        <p:nvPicPr>
          <p:cNvPr id="4" name="Picture 2" descr="D:\360data\重要数据\桌面\yclogo2.png"/>
          <p:cNvPicPr>
            <a:picLocks noChangeAspect="1" noChangeArrowheads="1"/>
          </p:cNvPicPr>
          <p:nvPr/>
        </p:nvPicPr>
        <p:blipFill>
          <a:blip r:embed="rId3" cstate="print"/>
          <a:srcRect/>
          <a:stretch>
            <a:fillRect/>
          </a:stretch>
        </p:blipFill>
        <p:spPr bwMode="auto">
          <a:xfrm>
            <a:off x="4053111" y="3832349"/>
            <a:ext cx="4540403" cy="3400301"/>
          </a:xfrm>
          <a:prstGeom prst="rect">
            <a:avLst/>
          </a:prstGeom>
          <a:noFill/>
        </p:spPr>
      </p:pic>
      <p:sp>
        <p:nvSpPr>
          <p:cNvPr id="3" name="矩形 2"/>
          <p:cNvSpPr/>
          <p:nvPr/>
        </p:nvSpPr>
        <p:spPr>
          <a:xfrm>
            <a:off x="4590415" y="6052185"/>
            <a:ext cx="3677920" cy="829945"/>
          </a:xfrm>
          <a:prstGeom prst="rect">
            <a:avLst/>
          </a:prstGeom>
          <a:noFill/>
          <a:ln>
            <a:noFill/>
          </a:ln>
        </p:spPr>
        <p:txBody>
          <a:bodyPr wrap="square" rtlCol="0" anchor="t">
            <a:spAutoFit/>
          </a:bodyPr>
          <a:lstStyle/>
          <a:p>
            <a:pPr algn="ctr"/>
            <a:r>
              <a:rPr lang="zh-CN" altLang="en-US" sz="2400" b="1">
                <a:solidFill>
                  <a:schemeClr val="bg2"/>
                </a:solidFill>
                <a:effectLst>
                  <a:outerShdw blurRad="38100" dist="19050" dir="2700000" algn="tl" rotWithShape="0">
                    <a:schemeClr val="dk1">
                      <a:alpha val="40000"/>
                    </a:schemeClr>
                  </a:outerShdw>
                </a:effectLst>
              </a:rPr>
              <a:t>咨询热线：</a:t>
            </a:r>
            <a:r>
              <a:rPr lang="en-US" altLang="zh-CN" sz="2400" b="1">
                <a:solidFill>
                  <a:schemeClr val="bg2"/>
                </a:solidFill>
                <a:effectLst>
                  <a:outerShdw blurRad="38100" dist="19050" dir="2700000" algn="tl" rotWithShape="0">
                    <a:schemeClr val="dk1">
                      <a:alpha val="40000"/>
                    </a:schemeClr>
                  </a:outerShdw>
                </a:effectLst>
              </a:rPr>
              <a:t>010-82789475</a:t>
            </a:r>
          </a:p>
          <a:p>
            <a:pPr algn="ctr"/>
            <a:r>
              <a:rPr lang="zh-CN" altLang="en-US" sz="2400" b="1">
                <a:solidFill>
                  <a:schemeClr val="bg2"/>
                </a:solidFill>
                <a:effectLst>
                  <a:outerShdw blurRad="38100" dist="19050" dir="2700000" algn="tl" rotWithShape="0">
                    <a:schemeClr val="dk1">
                      <a:alpha val="40000"/>
                    </a:schemeClr>
                  </a:outerShdw>
                </a:effectLst>
              </a:rPr>
              <a:t>传         真：</a:t>
            </a:r>
            <a:r>
              <a:rPr lang="en-US" altLang="zh-CN" sz="2400" b="1">
                <a:solidFill>
                  <a:schemeClr val="bg2"/>
                </a:solidFill>
                <a:effectLst>
                  <a:outerShdw blurRad="38100" dist="19050" dir="2700000" algn="tl" rotWithShape="0">
                    <a:schemeClr val="dk1">
                      <a:alpha val="40000"/>
                    </a:schemeClr>
                  </a:outerShdw>
                </a:effectLst>
              </a:rPr>
              <a:t>010-82789478</a:t>
            </a:r>
          </a:p>
        </p:txBody>
      </p:sp>
      <p:pic>
        <p:nvPicPr>
          <p:cNvPr id="5" name="图片 4" descr="网站二维码"/>
          <p:cNvPicPr>
            <a:picLocks noChangeAspect="1"/>
          </p:cNvPicPr>
          <p:nvPr/>
        </p:nvPicPr>
        <p:blipFill>
          <a:blip r:embed="rId4" cstate="print"/>
          <a:stretch>
            <a:fillRect/>
          </a:stretch>
        </p:blipFill>
        <p:spPr>
          <a:xfrm>
            <a:off x="10701020" y="5098415"/>
            <a:ext cx="2130425" cy="2130425"/>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1886869" y="1735551"/>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3900176" y="1735551"/>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7982513" y="1735551"/>
            <a:ext cx="1170755" cy="2999495"/>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5967693" y="1735551"/>
            <a:ext cx="1362857" cy="2999495"/>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7982513"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1886871"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3900177"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2256579"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5967694"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8" name="TextBox 24"/>
          <p:cNvSpPr txBox="1"/>
          <p:nvPr/>
        </p:nvSpPr>
        <p:spPr>
          <a:xfrm>
            <a:off x="1419171" y="5056485"/>
            <a:ext cx="2011680" cy="423545"/>
          </a:xfrm>
          <a:prstGeom prst="rect">
            <a:avLst/>
          </a:prstGeom>
          <a:noFill/>
          <a:extLst>
            <a:ext uri="{909E8E84-426E-40DD-AFC4-6F175D3DCCD1}">
              <a14:hiddenFill xmlns:a14="http://schemas.microsoft.com/office/drawing/2010/main" xmlns="">
                <a:solidFill>
                  <a:schemeClr val="bg2"/>
                </a:solidFill>
              </a14:hiddenFill>
            </a:ext>
          </a:extLst>
        </p:spPr>
        <p:txBody>
          <a:bodyPr wrap="none" rtlCol="0">
            <a:spAutoFit/>
          </a:bodyPr>
          <a:lstStyle/>
          <a:p>
            <a:pPr>
              <a:lnSpc>
                <a:spcPct val="120000"/>
              </a:lnSpc>
            </a:pPr>
            <a:r>
              <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特种设备、安全类</a:t>
            </a:r>
          </a:p>
        </p:txBody>
      </p:sp>
      <p:sp>
        <p:nvSpPr>
          <p:cNvPr id="50" name="TextBox 24"/>
          <p:cNvSpPr txBox="1"/>
          <p:nvPr/>
        </p:nvSpPr>
        <p:spPr>
          <a:xfrm>
            <a:off x="3606538" y="5056340"/>
            <a:ext cx="2037080" cy="423545"/>
          </a:xfrm>
          <a:prstGeom prst="rect">
            <a:avLst/>
          </a:prstGeom>
          <a:noFill/>
          <a:extLst>
            <a:ext uri="{909E8E84-426E-40DD-AFC4-6F175D3DCCD1}">
              <a14:hiddenFill xmlns:a14="http://schemas.microsoft.com/office/drawing/2010/main" xmlns="">
                <a:solidFill>
                  <a:srgbClr val="FF0000"/>
                </a:solidFill>
              </a14:hiddenFill>
            </a:ext>
          </a:extLst>
        </p:spPr>
        <p:txBody>
          <a:bodyPr wrap="none" rtlCol="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设备管理、</a:t>
            </a: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TPM</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类</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5874767" y="5056340"/>
            <a:ext cx="1783080" cy="423545"/>
          </a:xfrm>
          <a:prstGeom prst="rect">
            <a:avLst/>
          </a:prstGeom>
          <a:noFill/>
          <a:extLst>
            <a:ext uri="{909E8E84-426E-40DD-AFC4-6F175D3DCCD1}">
              <a14:hiddenFill xmlns:a14="http://schemas.microsoft.com/office/drawing/2010/main" xmlns="">
                <a:solidFill>
                  <a:srgbClr val="FF0000"/>
                </a:solidFill>
              </a14:hiddenFill>
            </a:ext>
          </a:extLst>
        </p:spPr>
        <p:txBody>
          <a:bodyPr wrap="none" rtlCol="0">
            <a:spAutoFit/>
          </a:bodyPr>
          <a:lstStyle/>
          <a:p>
            <a:pPr>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控制系统类</a:t>
            </a:r>
            <a:endPar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7828652" y="5056340"/>
            <a:ext cx="2430780" cy="423545"/>
          </a:xfrm>
          <a:prstGeom prst="rect">
            <a:avLst/>
          </a:prstGeom>
          <a:noFill/>
          <a:extLst>
            <a:ext uri="{909E8E84-426E-40DD-AFC4-6F175D3DCCD1}">
              <a14:hiddenFill xmlns:a14="http://schemas.microsoft.com/office/drawing/2010/main" xmlns="">
                <a:solidFill>
                  <a:srgbClr val="FF0000"/>
                </a:solidFill>
              </a14:hiddenFill>
            </a:ext>
          </a:extLst>
        </p:spPr>
        <p:txBody>
          <a:bodyPr wrap="none" rtlCol="0">
            <a:spAutoFit/>
          </a:bodyPr>
          <a:lstStyle/>
          <a:p>
            <a:pPr>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数控、液压、机器人</a:t>
            </a: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60"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热门课程</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8"/>
          <p:cNvSpPr txBox="1"/>
          <p:nvPr/>
        </p:nvSpPr>
        <p:spPr>
          <a:xfrm>
            <a:off x="9309695" y="2608213"/>
            <a:ext cx="1944216" cy="492443"/>
          </a:xfrm>
          <a:prstGeom prst="rect">
            <a:avLst/>
          </a:prstGeom>
          <a:noFill/>
        </p:spPr>
        <p:txBody>
          <a:bodyPr wrap="square" lIns="0" tIns="0" rIns="0" bIns="0" rtlCol="0" anchor="ctr">
            <a:spAutoFit/>
          </a:bodyPr>
          <a:lstStyle/>
          <a:p>
            <a:r>
              <a:rPr lang="en-US" altLang="zh-CN"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 …</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59" name="Picture 2" descr="D:\360data\重要数据\桌面\yclogo2.png"/>
          <p:cNvPicPr>
            <a:picLocks noChangeAspect="1" noChangeArrowheads="1"/>
          </p:cNvPicPr>
          <p:nvPr/>
        </p:nvPicPr>
        <p:blipFill>
          <a:blip r:embed="rId3" cstate="print"/>
          <a:srcRect/>
          <a:stretch>
            <a:fillRect/>
          </a:stretch>
        </p:blipFill>
        <p:spPr bwMode="auto">
          <a:xfrm>
            <a:off x="248752" y="5056548"/>
            <a:ext cx="2903193" cy="2174197"/>
          </a:xfrm>
          <a:prstGeom prst="rect">
            <a:avLst/>
          </a:prstGeom>
          <a:noFill/>
        </p:spPr>
      </p:pic>
      <p:pic>
        <p:nvPicPr>
          <p:cNvPr id="61"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p:tgtEl>
                                          <p:spTgt spid="48"/>
                                        </p:tgtEl>
                                        <p:attrNameLst>
                                          <p:attrName>ppt_y</p:attrName>
                                        </p:attrNameLst>
                                      </p:cBhvr>
                                      <p:tavLst>
                                        <p:tav tm="0">
                                          <p:val>
                                            <p:strVal val="#ppt_y-#ppt_h*1.125000"/>
                                          </p:val>
                                        </p:tav>
                                        <p:tav tm="100000">
                                          <p:val>
                                            <p:strVal val="#ppt_y"/>
                                          </p:val>
                                        </p:tav>
                                      </p:tavLst>
                                    </p:anim>
                                    <p:animEffect transition="in" filter="wipe(down)">
                                      <p:cBhvr>
                                        <p:cTn id="43" dur="500"/>
                                        <p:tgtEl>
                                          <p:spTgt spid="48"/>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p:tgtEl>
                                          <p:spTgt spid="50"/>
                                        </p:tgtEl>
                                        <p:attrNameLst>
                                          <p:attrName>ppt_y</p:attrName>
                                        </p:attrNameLst>
                                      </p:cBhvr>
                                      <p:tavLst>
                                        <p:tav tm="0">
                                          <p:val>
                                            <p:strVal val="#ppt_y-#ppt_h*1.125000"/>
                                          </p:val>
                                        </p:tav>
                                        <p:tav tm="100000">
                                          <p:val>
                                            <p:strVal val="#ppt_y"/>
                                          </p:val>
                                        </p:tav>
                                      </p:tavLst>
                                    </p:anim>
                                    <p:animEffect transition="in" filter="wipe(down)">
                                      <p:cBhvr>
                                        <p:cTn id="47" dur="500"/>
                                        <p:tgtEl>
                                          <p:spTgt spid="50"/>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ppt_y</p:attrName>
                                        </p:attrNameLst>
                                      </p:cBhvr>
                                      <p:tavLst>
                                        <p:tav tm="0">
                                          <p:val>
                                            <p:strVal val="#ppt_y-#ppt_h*1.125000"/>
                                          </p:val>
                                        </p:tav>
                                        <p:tav tm="100000">
                                          <p:val>
                                            <p:strVal val="#ppt_y"/>
                                          </p:val>
                                        </p:tav>
                                      </p:tavLst>
                                    </p:anim>
                                    <p:animEffect transition="in" filter="wipe(down)">
                                      <p:cBhvr>
                                        <p:cTn id="51" dur="500"/>
                                        <p:tgtEl>
                                          <p:spTgt spid="52"/>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additive="base">
                                        <p:cTn id="54" dur="500"/>
                                        <p:tgtEl>
                                          <p:spTgt spid="54"/>
                                        </p:tgtEl>
                                        <p:attrNameLst>
                                          <p:attrName>ppt_y</p:attrName>
                                        </p:attrNameLst>
                                      </p:cBhvr>
                                      <p:tavLst>
                                        <p:tav tm="0">
                                          <p:val>
                                            <p:strVal val="#ppt_y-#ppt_h*1.125000"/>
                                          </p:val>
                                        </p:tav>
                                        <p:tav tm="100000">
                                          <p:val>
                                            <p:strVal val="#ppt_y"/>
                                          </p:val>
                                        </p:tav>
                                      </p:tavLst>
                                    </p:anim>
                                    <p:animEffect transition="in" filter="wipe(down)">
                                      <p:cBhvr>
                                        <p:cTn id="5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8" grpId="0" bldLvl="0" animBg="1"/>
      <p:bldP spid="50" grpId="0" bldLvl="0" animBg="1"/>
      <p:bldP spid="52" grpId="0" bldLvl="0" animBg="1"/>
      <p:bldP spid="5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6847" y="3040261"/>
            <a:ext cx="2308531" cy="590931"/>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通过课堂交流互动，共商解决之道，整合企业资源，集思广益、群策群力，共同寻求更有效、科学、可持续性的方法与标准；</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927225" y="2661285"/>
            <a:ext cx="1807845" cy="349250"/>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全方位互动交流学习</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7000" y="4882784"/>
            <a:ext cx="2308531" cy="742767"/>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技术领域</a:t>
            </a:r>
            <a:r>
              <a:rPr lang="en-US" altLang="zh-CN"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100</a:t>
            </a: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多位顶尖师资，涉及现代设备管理、设备润滑、液压技术、数控技术、特种设备、精益求精生产等领域，帮助提升技术技能；</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2473960" y="4546600"/>
            <a:ext cx="1299210" cy="349250"/>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权威专家主讲</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728464"/>
            <a:ext cx="1494909" cy="609398"/>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服务于民族企业，培养先进型人才</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90931"/>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通过研修学习与精英交流、主题沙龙等活动载体，集结行业人员齐聚交流学习，营造广布人脉、整合资源的优质平台；</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1189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人脉整合平台</a:t>
            </a:r>
            <a:endParaRPr lang="id-ID"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a:off x="7027321" y="5177444"/>
            <a:ext cx="1728387" cy="377133"/>
          </a:xfrm>
          <a:prstGeom prst="bentConnector3">
            <a:avLst>
              <a:gd name="adj1" fmla="val 50000"/>
            </a:avLst>
          </a:prstGeom>
          <a:ln w="63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857250" y="172013"/>
            <a:ext cx="3949155" cy="615553"/>
          </a:xfrm>
          <a:prstGeom prst="rect">
            <a:avLst/>
          </a:prstGeom>
          <a:noFill/>
        </p:spPr>
        <p:txBody>
          <a:bodyPr wrap="square" lIns="0" tIns="0" rIns="0" bIns="0" rtlCol="0" anchor="ctr">
            <a:spAutoFit/>
          </a:bodyPr>
          <a:lstStyle/>
          <a:p>
            <a:r>
              <a:rPr lang="zh-CN" altLang="en-US" sz="40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我们的教学理念</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49" name="Picture 2" descr="D:\360data\重要数据\桌面\yclogo2.png"/>
          <p:cNvPicPr>
            <a:picLocks noChangeAspect="1" noChangeArrowheads="1"/>
          </p:cNvPicPr>
          <p:nvPr/>
        </p:nvPicPr>
        <p:blipFill>
          <a:blip r:embed="rId3" cstate="print"/>
          <a:srcRect/>
          <a:stretch>
            <a:fillRect/>
          </a:stretch>
        </p:blipFill>
        <p:spPr bwMode="auto">
          <a:xfrm>
            <a:off x="236687" y="5058453"/>
            <a:ext cx="2903193" cy="2174197"/>
          </a:xfrm>
          <a:prstGeom prst="rect">
            <a:avLst/>
          </a:prstGeom>
          <a:noFill/>
        </p:spPr>
      </p:pic>
      <p:sp>
        <p:nvSpPr>
          <p:cNvPr id="51" name="TextBox 50"/>
          <p:cNvSpPr txBox="1"/>
          <p:nvPr/>
        </p:nvSpPr>
        <p:spPr>
          <a:xfrm>
            <a:off x="8729821" y="2337832"/>
            <a:ext cx="2308531" cy="742767"/>
          </a:xfrm>
          <a:prstGeom prst="rect">
            <a:avLst/>
          </a:prstGeom>
          <a:noFill/>
        </p:spPr>
        <p:txBody>
          <a:bodyPr wrap="square" rtlCol="0">
            <a:spAutoFit/>
          </a:bodyPr>
          <a:lstStyle/>
          <a:p>
            <a:pPr algn="just">
              <a:lnSpc>
                <a:spcPct val="120000"/>
              </a:lnSpc>
              <a:spcBef>
                <a:spcPts val="0"/>
              </a:spcBef>
              <a:spcAft>
                <a:spcPts val="0"/>
              </a:spcAft>
            </a:pP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定期与欧美等发达国家相关机构开展专业技术交流与先进技术的培训工作，累计培训各种专业性人才</a:t>
            </a:r>
            <a:r>
              <a:rPr lang="en-US" altLang="zh-CN"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18000</a:t>
            </a:r>
            <a:r>
              <a:rPr lang="zh-CN" altLang="en-US" sz="9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多人次，并得到了广大企业的高度评价与认可</a:t>
            </a:r>
            <a:endParaRPr lang="id-ID" sz="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8" name="Picture 2" descr="D:\360data\重要数据\桌面\未命名_meitu_0.jpg"/>
          <p:cNvPicPr>
            <a:picLocks noChangeAspect="1" noChangeArrowheads="1"/>
          </p:cNvPicPr>
          <p:nvPr/>
        </p:nvPicPr>
        <p:blipFill>
          <a:blip r:embed="rId4" cstate="print"/>
          <a:srcRect/>
          <a:stretch>
            <a:fillRect/>
          </a:stretch>
        </p:blipFill>
        <p:spPr bwMode="auto">
          <a:xfrm>
            <a:off x="10424028" y="3616325"/>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right)">
                                      <p:cBhvr>
                                        <p:cTn id="41" dur="500"/>
                                        <p:tgtEl>
                                          <p:spTgt spid="42"/>
                                        </p:tgtEl>
                                      </p:cBhvr>
                                    </p:animEffect>
                                  </p:childTnLst>
                                </p:cTn>
                              </p:par>
                            </p:childTnLst>
                          </p:cTn>
                        </p:par>
                        <p:par>
                          <p:cTn id="42" fill="hold">
                            <p:stCondLst>
                              <p:cond delay="5000"/>
                            </p:stCondLst>
                            <p:childTnLst>
                              <p:par>
                                <p:cTn id="43" presetID="22" presetClass="entr" presetSubtype="2"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right)">
                                      <p:cBhvr>
                                        <p:cTn id="45" dur="500"/>
                                        <p:tgtEl>
                                          <p:spTgt spid="43"/>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500"/>
                                        <p:tgtEl>
                                          <p:spTgt spid="46"/>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7" grpId="0"/>
      <p:bldP spid="38" grpId="0"/>
      <p:bldP spid="39"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205313" y="2748544"/>
            <a:ext cx="4468623" cy="830997"/>
          </a:xfrm>
          <a:prstGeom prst="rect">
            <a:avLst/>
          </a:prstGeom>
        </p:spPr>
        <p:txBody>
          <a:bodyPr wrap="square" lIns="0" tIns="0" rIns="0" bIns="0">
            <a:spAutoFit/>
          </a:bodyPr>
          <a:lstStyle/>
          <a:p>
            <a:r>
              <a:rPr lang="zh-CN" altLang="en-US" sz="5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课程介绍</a:t>
            </a:r>
            <a:endPar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TextBox 11"/>
          <p:cNvSpPr txBox="1"/>
          <p:nvPr/>
        </p:nvSpPr>
        <p:spPr>
          <a:xfrm>
            <a:off x="6205313" y="3696141"/>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公开课程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1"/>
          <p:cNvSpPr txBox="1"/>
          <p:nvPr/>
        </p:nvSpPr>
        <p:spPr>
          <a:xfrm>
            <a:off x="6205313" y="4070553"/>
            <a:ext cx="1178528"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内训课程</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
          <p:cNvSpPr txBox="1">
            <a:spLocks noChangeArrowheads="1"/>
          </p:cNvSpPr>
          <p:nvPr>
            <p:custDataLst>
              <p:tags r:id="rId2"/>
            </p:custDataLst>
          </p:nvPr>
        </p:nvSpPr>
        <p:spPr bwMode="auto">
          <a:xfrm>
            <a:off x="1582725" y="1955417"/>
            <a:ext cx="4434778" cy="3229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endParaRPr lang="zh-CN" altLang="en-US" sz="2098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5" name="直接连接符 14"/>
          <p:cNvCxnSpPr/>
          <p:nvPr>
            <p:custDataLst>
              <p:tags r:id="rId3"/>
            </p:custDataLst>
          </p:nvPr>
        </p:nvCxnSpPr>
        <p:spPr>
          <a:xfrm>
            <a:off x="5813930" y="3616325"/>
            <a:ext cx="486000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9" name="Picture 2" descr="D:\360data\重要数据\桌面\yclogo2.png"/>
          <p:cNvPicPr>
            <a:picLocks noChangeAspect="1" noChangeArrowheads="1"/>
          </p:cNvPicPr>
          <p:nvPr/>
        </p:nvPicPr>
        <p:blipFill>
          <a:blip r:embed="rId6" cstate="print"/>
          <a:srcRect/>
          <a:stretch>
            <a:fillRect/>
          </a:stretch>
        </p:blipFill>
        <p:spPr bwMode="auto">
          <a:xfrm>
            <a:off x="236687" y="5058453"/>
            <a:ext cx="2903193" cy="2174197"/>
          </a:xfrm>
          <a:prstGeom prst="rect">
            <a:avLst/>
          </a:prstGeom>
          <a:noFill/>
        </p:spPr>
      </p:pic>
    </p:spTree>
    <p:custDataLst>
      <p:tags r:id="rId1"/>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4*#ppt_w"/>
                                          </p:val>
                                        </p:tav>
                                        <p:tav tm="100000">
                                          <p:val>
                                            <p:strVal val="#ppt_w"/>
                                          </p:val>
                                        </p:tav>
                                      </p:tavLst>
                                    </p:anim>
                                    <p:anim calcmode="lin" valueType="num">
                                      <p:cBhvr>
                                        <p:cTn id="13"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ppt_x</p:attrName>
                                        </p:attrNameLst>
                                      </p:cBhvr>
                                      <p:tavLst>
                                        <p:tav tm="0">
                                          <p:val>
                                            <p:strVal val="#ppt_x-#ppt_w*1.125000"/>
                                          </p:val>
                                        </p:tav>
                                        <p:tav tm="100000">
                                          <p:val>
                                            <p:strVal val="#ppt_x"/>
                                          </p:val>
                                        </p:tav>
                                      </p:tavLst>
                                    </p:anim>
                                    <p:animEffect transition="in" filter="wipe(right)">
                                      <p:cBhvr>
                                        <p:cTn id="23" dur="500"/>
                                        <p:tgtEl>
                                          <p:spTgt spid="11"/>
                                        </p:tgtEl>
                                      </p:cBhvr>
                                    </p:animEffect>
                                  </p:childTnLst>
                                </p:cTn>
                              </p:par>
                            </p:childTnLst>
                          </p:cTn>
                        </p:par>
                        <p:par>
                          <p:cTn id="24" fill="hold">
                            <p:stCondLst>
                              <p:cond delay="1000"/>
                            </p:stCondLst>
                            <p:childTnLst>
                              <p:par>
                                <p:cTn id="25" presetID="1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ppt_x</p:attrName>
                                        </p:attrNameLst>
                                      </p:cBhvr>
                                      <p:tavLst>
                                        <p:tav tm="0">
                                          <p:val>
                                            <p:strVal val="#ppt_x-#ppt_w*1.125000"/>
                                          </p:val>
                                        </p:tav>
                                        <p:tav tm="100000">
                                          <p:val>
                                            <p:strVal val="#ppt_x"/>
                                          </p:val>
                                        </p:tav>
                                      </p:tavLst>
                                    </p:anim>
                                    <p:animEffect transition="in" filter="wipe(righ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9"/>
          <p:cNvGrpSpPr/>
          <p:nvPr/>
        </p:nvGrpSpPr>
        <p:grpSpPr>
          <a:xfrm>
            <a:off x="3821326" y="4552429"/>
            <a:ext cx="2607421" cy="1359683"/>
            <a:chOff x="3821326" y="3817808"/>
            <a:chExt cx="2607421" cy="1359683"/>
          </a:xfrm>
        </p:grpSpPr>
        <p:sp>
          <p:nvSpPr>
            <p:cNvPr id="6" name="Freeform 3720"/>
            <p:cNvSpPr/>
            <p:nvPr/>
          </p:nvSpPr>
          <p:spPr bwMode="auto">
            <a:xfrm>
              <a:off x="3821326" y="3846737"/>
              <a:ext cx="2607421" cy="1330754"/>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6"/>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3721"/>
            <p:cNvSpPr/>
            <p:nvPr/>
          </p:nvSpPr>
          <p:spPr bwMode="auto">
            <a:xfrm>
              <a:off x="3821326" y="3817808"/>
              <a:ext cx="2607421" cy="1329495"/>
            </a:xfrm>
            <a:custGeom>
              <a:avLst/>
              <a:gdLst>
                <a:gd name="T0" fmla="*/ 876 w 876"/>
                <a:gd name="T1" fmla="*/ 154 h 447"/>
                <a:gd name="T2" fmla="*/ 797 w 876"/>
                <a:gd name="T3" fmla="*/ 75 h 447"/>
                <a:gd name="T4" fmla="*/ 233 w 876"/>
                <a:gd name="T5" fmla="*/ 75 h 447"/>
                <a:gd name="T6" fmla="*/ 233 w 876"/>
                <a:gd name="T7" fmla="*/ 25 h 447"/>
                <a:gd name="T8" fmla="*/ 207 w 876"/>
                <a:gd name="T9" fmla="*/ 13 h 447"/>
                <a:gd name="T10" fmla="*/ 14 w 876"/>
                <a:gd name="T11" fmla="*/ 187 h 447"/>
                <a:gd name="T12" fmla="*/ 14 w 876"/>
                <a:gd name="T13" fmla="*/ 235 h 447"/>
                <a:gd name="T14" fmla="*/ 207 w 876"/>
                <a:gd name="T15" fmla="*/ 409 h 447"/>
                <a:gd name="T16" fmla="*/ 233 w 876"/>
                <a:gd name="T17" fmla="*/ 397 h 447"/>
                <a:gd name="T18" fmla="*/ 233 w 876"/>
                <a:gd name="T19" fmla="*/ 353 h 447"/>
                <a:gd name="T20" fmla="*/ 743 w 876"/>
                <a:gd name="T21" fmla="*/ 353 h 447"/>
                <a:gd name="T22" fmla="*/ 775 w 876"/>
                <a:gd name="T23" fmla="*/ 353 h 447"/>
                <a:gd name="T24" fmla="*/ 876 w 876"/>
                <a:gd name="T25" fmla="*/ 447 h 447"/>
                <a:gd name="T26" fmla="*/ 876 w 876"/>
                <a:gd name="T27" fmla="*/ 282 h 447"/>
                <a:gd name="T28" fmla="*/ 876 w 876"/>
                <a:gd name="T29" fmla="*/ 282 h 447"/>
                <a:gd name="T30" fmla="*/ 876 w 876"/>
                <a:gd name="T31" fmla="*/ 274 h 447"/>
                <a:gd name="T32" fmla="*/ 876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876" y="154"/>
                  </a:moveTo>
                  <a:cubicBezTo>
                    <a:pt x="876" y="110"/>
                    <a:pt x="841" y="75"/>
                    <a:pt x="797" y="75"/>
                  </a:cubicBezTo>
                  <a:cubicBezTo>
                    <a:pt x="233" y="75"/>
                    <a:pt x="233" y="75"/>
                    <a:pt x="233" y="75"/>
                  </a:cubicBezTo>
                  <a:cubicBezTo>
                    <a:pt x="233" y="25"/>
                    <a:pt x="233" y="25"/>
                    <a:pt x="233" y="25"/>
                  </a:cubicBezTo>
                  <a:cubicBezTo>
                    <a:pt x="233" y="5"/>
                    <a:pt x="221" y="0"/>
                    <a:pt x="207" y="13"/>
                  </a:cubicBezTo>
                  <a:cubicBezTo>
                    <a:pt x="14" y="187"/>
                    <a:pt x="14" y="187"/>
                    <a:pt x="14" y="187"/>
                  </a:cubicBezTo>
                  <a:cubicBezTo>
                    <a:pt x="0" y="200"/>
                    <a:pt x="0" y="222"/>
                    <a:pt x="14" y="235"/>
                  </a:cubicBezTo>
                  <a:cubicBezTo>
                    <a:pt x="207" y="409"/>
                    <a:pt x="207" y="409"/>
                    <a:pt x="207" y="409"/>
                  </a:cubicBezTo>
                  <a:cubicBezTo>
                    <a:pt x="221" y="422"/>
                    <a:pt x="233" y="417"/>
                    <a:pt x="233" y="397"/>
                  </a:cubicBezTo>
                  <a:cubicBezTo>
                    <a:pt x="233" y="353"/>
                    <a:pt x="233" y="353"/>
                    <a:pt x="233" y="353"/>
                  </a:cubicBezTo>
                  <a:cubicBezTo>
                    <a:pt x="743" y="353"/>
                    <a:pt x="743" y="353"/>
                    <a:pt x="743" y="353"/>
                  </a:cubicBezTo>
                  <a:cubicBezTo>
                    <a:pt x="775" y="353"/>
                    <a:pt x="775" y="353"/>
                    <a:pt x="775" y="353"/>
                  </a:cubicBezTo>
                  <a:cubicBezTo>
                    <a:pt x="829" y="353"/>
                    <a:pt x="873" y="395"/>
                    <a:pt x="876" y="447"/>
                  </a:cubicBezTo>
                  <a:cubicBezTo>
                    <a:pt x="876" y="282"/>
                    <a:pt x="876" y="282"/>
                    <a:pt x="876" y="282"/>
                  </a:cubicBezTo>
                  <a:cubicBezTo>
                    <a:pt x="876" y="282"/>
                    <a:pt x="876" y="282"/>
                    <a:pt x="876" y="282"/>
                  </a:cubicBezTo>
                  <a:cubicBezTo>
                    <a:pt x="876" y="279"/>
                    <a:pt x="876" y="277"/>
                    <a:pt x="876" y="274"/>
                  </a:cubicBezTo>
                  <a:lnTo>
                    <a:pt x="876" y="154"/>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组合 93"/>
          <p:cNvGrpSpPr/>
          <p:nvPr/>
        </p:nvGrpSpPr>
        <p:grpSpPr>
          <a:xfrm>
            <a:off x="4050244" y="2394042"/>
            <a:ext cx="2378502" cy="1241451"/>
            <a:chOff x="4050244" y="1659421"/>
            <a:chExt cx="2378502" cy="1241451"/>
          </a:xfrm>
        </p:grpSpPr>
        <p:sp>
          <p:nvSpPr>
            <p:cNvPr id="9" name="Freeform 3723"/>
            <p:cNvSpPr/>
            <p:nvPr/>
          </p:nvSpPr>
          <p:spPr bwMode="auto">
            <a:xfrm>
              <a:off x="4050244" y="1685836"/>
              <a:ext cx="2378502" cy="1215036"/>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5"/>
                    <a:pt x="799" y="252"/>
                    <a:pt x="799" y="250"/>
                  </a:cubicBezTo>
                  <a:lnTo>
                    <a:pt x="799" y="140"/>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3724"/>
            <p:cNvSpPr/>
            <p:nvPr/>
          </p:nvSpPr>
          <p:spPr bwMode="auto">
            <a:xfrm>
              <a:off x="4050244" y="1659421"/>
              <a:ext cx="2378502" cy="1213777"/>
            </a:xfrm>
            <a:custGeom>
              <a:avLst/>
              <a:gdLst>
                <a:gd name="T0" fmla="*/ 799 w 799"/>
                <a:gd name="T1" fmla="*/ 140 h 408"/>
                <a:gd name="T2" fmla="*/ 727 w 799"/>
                <a:gd name="T3" fmla="*/ 68 h 408"/>
                <a:gd name="T4" fmla="*/ 212 w 799"/>
                <a:gd name="T5" fmla="*/ 68 h 408"/>
                <a:gd name="T6" fmla="*/ 212 w 799"/>
                <a:gd name="T7" fmla="*/ 23 h 408"/>
                <a:gd name="T8" fmla="*/ 188 w 799"/>
                <a:gd name="T9" fmla="*/ 12 h 408"/>
                <a:gd name="T10" fmla="*/ 13 w 799"/>
                <a:gd name="T11" fmla="*/ 171 h 408"/>
                <a:gd name="T12" fmla="*/ 13 w 799"/>
                <a:gd name="T13" fmla="*/ 214 h 408"/>
                <a:gd name="T14" fmla="*/ 188 w 799"/>
                <a:gd name="T15" fmla="*/ 373 h 408"/>
                <a:gd name="T16" fmla="*/ 212 w 799"/>
                <a:gd name="T17" fmla="*/ 362 h 408"/>
                <a:gd name="T18" fmla="*/ 212 w 799"/>
                <a:gd name="T19" fmla="*/ 322 h 408"/>
                <a:gd name="T20" fmla="*/ 677 w 799"/>
                <a:gd name="T21" fmla="*/ 322 h 408"/>
                <a:gd name="T22" fmla="*/ 707 w 799"/>
                <a:gd name="T23" fmla="*/ 322 h 408"/>
                <a:gd name="T24" fmla="*/ 799 w 799"/>
                <a:gd name="T25" fmla="*/ 408 h 408"/>
                <a:gd name="T26" fmla="*/ 799 w 799"/>
                <a:gd name="T27" fmla="*/ 257 h 408"/>
                <a:gd name="T28" fmla="*/ 799 w 799"/>
                <a:gd name="T29" fmla="*/ 257 h 408"/>
                <a:gd name="T30" fmla="*/ 799 w 799"/>
                <a:gd name="T31" fmla="*/ 250 h 408"/>
                <a:gd name="T32" fmla="*/ 799 w 799"/>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08">
                  <a:moveTo>
                    <a:pt x="799" y="140"/>
                  </a:moveTo>
                  <a:cubicBezTo>
                    <a:pt x="799" y="100"/>
                    <a:pt x="767" y="68"/>
                    <a:pt x="727" y="68"/>
                  </a:cubicBezTo>
                  <a:cubicBezTo>
                    <a:pt x="212" y="68"/>
                    <a:pt x="212" y="68"/>
                    <a:pt x="212" y="68"/>
                  </a:cubicBezTo>
                  <a:cubicBezTo>
                    <a:pt x="212" y="23"/>
                    <a:pt x="212" y="23"/>
                    <a:pt x="212" y="23"/>
                  </a:cubicBezTo>
                  <a:cubicBezTo>
                    <a:pt x="212" y="5"/>
                    <a:pt x="201" y="0"/>
                    <a:pt x="188" y="12"/>
                  </a:cubicBezTo>
                  <a:cubicBezTo>
                    <a:pt x="13" y="171"/>
                    <a:pt x="13" y="171"/>
                    <a:pt x="13" y="171"/>
                  </a:cubicBezTo>
                  <a:cubicBezTo>
                    <a:pt x="0" y="183"/>
                    <a:pt x="0" y="202"/>
                    <a:pt x="13" y="214"/>
                  </a:cubicBezTo>
                  <a:cubicBezTo>
                    <a:pt x="188" y="373"/>
                    <a:pt x="188" y="373"/>
                    <a:pt x="188" y="373"/>
                  </a:cubicBezTo>
                  <a:cubicBezTo>
                    <a:pt x="201" y="385"/>
                    <a:pt x="212" y="380"/>
                    <a:pt x="212" y="362"/>
                  </a:cubicBezTo>
                  <a:cubicBezTo>
                    <a:pt x="212" y="322"/>
                    <a:pt x="212" y="322"/>
                    <a:pt x="212" y="322"/>
                  </a:cubicBezTo>
                  <a:cubicBezTo>
                    <a:pt x="677" y="322"/>
                    <a:pt x="677" y="322"/>
                    <a:pt x="677" y="322"/>
                  </a:cubicBezTo>
                  <a:cubicBezTo>
                    <a:pt x="707" y="322"/>
                    <a:pt x="707" y="322"/>
                    <a:pt x="707" y="322"/>
                  </a:cubicBezTo>
                  <a:cubicBezTo>
                    <a:pt x="756" y="322"/>
                    <a:pt x="796" y="360"/>
                    <a:pt x="799" y="408"/>
                  </a:cubicBezTo>
                  <a:cubicBezTo>
                    <a:pt x="799" y="257"/>
                    <a:pt x="799" y="257"/>
                    <a:pt x="799" y="257"/>
                  </a:cubicBezTo>
                  <a:cubicBezTo>
                    <a:pt x="799" y="257"/>
                    <a:pt x="799" y="257"/>
                    <a:pt x="799" y="257"/>
                  </a:cubicBezTo>
                  <a:cubicBezTo>
                    <a:pt x="799" y="254"/>
                    <a:pt x="799" y="252"/>
                    <a:pt x="799" y="250"/>
                  </a:cubicBezTo>
                  <a:lnTo>
                    <a:pt x="799" y="140"/>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组合 100"/>
          <p:cNvGrpSpPr/>
          <p:nvPr/>
        </p:nvGrpSpPr>
        <p:grpSpPr>
          <a:xfrm>
            <a:off x="3359712" y="3295884"/>
            <a:ext cx="3069033" cy="1601181"/>
            <a:chOff x="3359712" y="2561263"/>
            <a:chExt cx="3069033" cy="1601181"/>
          </a:xfrm>
        </p:grpSpPr>
        <p:sp>
          <p:nvSpPr>
            <p:cNvPr id="15" name="Freeform 3729"/>
            <p:cNvSpPr/>
            <p:nvPr/>
          </p:nvSpPr>
          <p:spPr bwMode="auto">
            <a:xfrm>
              <a:off x="3359712" y="2593967"/>
              <a:ext cx="3069033" cy="1568477"/>
            </a:xfrm>
            <a:custGeom>
              <a:avLst/>
              <a:gdLst>
                <a:gd name="T0" fmla="*/ 1031 w 1031"/>
                <a:gd name="T1" fmla="*/ 181 h 527"/>
                <a:gd name="T2" fmla="*/ 938 w 1031"/>
                <a:gd name="T3" fmla="*/ 88 h 527"/>
                <a:gd name="T4" fmla="*/ 274 w 1031"/>
                <a:gd name="T5" fmla="*/ 88 h 527"/>
                <a:gd name="T6" fmla="*/ 274 w 1031"/>
                <a:gd name="T7" fmla="*/ 30 h 527"/>
                <a:gd name="T8" fmla="*/ 243 w 1031"/>
                <a:gd name="T9" fmla="*/ 16 h 527"/>
                <a:gd name="T10" fmla="*/ 17 w 1031"/>
                <a:gd name="T11" fmla="*/ 221 h 527"/>
                <a:gd name="T12" fmla="*/ 17 w 1031"/>
                <a:gd name="T13" fmla="*/ 277 h 527"/>
                <a:gd name="T14" fmla="*/ 243 w 1031"/>
                <a:gd name="T15" fmla="*/ 482 h 527"/>
                <a:gd name="T16" fmla="*/ 274 w 1031"/>
                <a:gd name="T17" fmla="*/ 468 h 527"/>
                <a:gd name="T18" fmla="*/ 274 w 1031"/>
                <a:gd name="T19" fmla="*/ 416 h 527"/>
                <a:gd name="T20" fmla="*/ 874 w 1031"/>
                <a:gd name="T21" fmla="*/ 416 h 527"/>
                <a:gd name="T22" fmla="*/ 912 w 1031"/>
                <a:gd name="T23" fmla="*/ 416 h 527"/>
                <a:gd name="T24" fmla="*/ 1031 w 1031"/>
                <a:gd name="T25" fmla="*/ 527 h 527"/>
                <a:gd name="T26" fmla="*/ 1031 w 1031"/>
                <a:gd name="T27" fmla="*/ 332 h 527"/>
                <a:gd name="T28" fmla="*/ 1031 w 1031"/>
                <a:gd name="T29" fmla="*/ 332 h 527"/>
                <a:gd name="T30" fmla="*/ 1031 w 1031"/>
                <a:gd name="T31" fmla="*/ 323 h 527"/>
                <a:gd name="T32" fmla="*/ 1031 w 1031"/>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7">
                  <a:moveTo>
                    <a:pt x="1031" y="181"/>
                  </a:moveTo>
                  <a:cubicBezTo>
                    <a:pt x="1031" y="130"/>
                    <a:pt x="990" y="88"/>
                    <a:pt x="938" y="88"/>
                  </a:cubicBezTo>
                  <a:cubicBezTo>
                    <a:pt x="274" y="88"/>
                    <a:pt x="274" y="88"/>
                    <a:pt x="274" y="88"/>
                  </a:cubicBezTo>
                  <a:cubicBezTo>
                    <a:pt x="274" y="30"/>
                    <a:pt x="274" y="30"/>
                    <a:pt x="274" y="30"/>
                  </a:cubicBezTo>
                  <a:cubicBezTo>
                    <a:pt x="274" y="7"/>
                    <a:pt x="260" y="0"/>
                    <a:pt x="243" y="16"/>
                  </a:cubicBezTo>
                  <a:cubicBezTo>
                    <a:pt x="17" y="221"/>
                    <a:pt x="17" y="221"/>
                    <a:pt x="17" y="221"/>
                  </a:cubicBezTo>
                  <a:cubicBezTo>
                    <a:pt x="0" y="236"/>
                    <a:pt x="0" y="261"/>
                    <a:pt x="17" y="277"/>
                  </a:cubicBezTo>
                  <a:cubicBezTo>
                    <a:pt x="243" y="482"/>
                    <a:pt x="243" y="482"/>
                    <a:pt x="243" y="482"/>
                  </a:cubicBezTo>
                  <a:cubicBezTo>
                    <a:pt x="260" y="497"/>
                    <a:pt x="274" y="491"/>
                    <a:pt x="274" y="468"/>
                  </a:cubicBezTo>
                  <a:cubicBezTo>
                    <a:pt x="274" y="416"/>
                    <a:pt x="274" y="416"/>
                    <a:pt x="274" y="416"/>
                  </a:cubicBezTo>
                  <a:cubicBezTo>
                    <a:pt x="874" y="416"/>
                    <a:pt x="874" y="416"/>
                    <a:pt x="874" y="416"/>
                  </a:cubicBezTo>
                  <a:cubicBezTo>
                    <a:pt x="912" y="416"/>
                    <a:pt x="912" y="416"/>
                    <a:pt x="912" y="416"/>
                  </a:cubicBezTo>
                  <a:cubicBezTo>
                    <a:pt x="975" y="416"/>
                    <a:pt x="1027" y="465"/>
                    <a:pt x="1031" y="527"/>
                  </a:cubicBezTo>
                  <a:cubicBezTo>
                    <a:pt x="1031" y="332"/>
                    <a:pt x="1031" y="332"/>
                    <a:pt x="1031" y="332"/>
                  </a:cubicBezTo>
                  <a:cubicBezTo>
                    <a:pt x="1031" y="332"/>
                    <a:pt x="1031" y="332"/>
                    <a:pt x="1031" y="332"/>
                  </a:cubicBezTo>
                  <a:cubicBezTo>
                    <a:pt x="1031" y="329"/>
                    <a:pt x="1031" y="326"/>
                    <a:pt x="1031" y="323"/>
                  </a:cubicBezTo>
                  <a:lnTo>
                    <a:pt x="1031" y="181"/>
                  </a:lnTo>
                  <a:close/>
                </a:path>
              </a:pathLst>
            </a:custGeom>
            <a:solidFill>
              <a:schemeClr val="accent2">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730"/>
            <p:cNvSpPr/>
            <p:nvPr/>
          </p:nvSpPr>
          <p:spPr bwMode="auto">
            <a:xfrm>
              <a:off x="3359712" y="2561263"/>
              <a:ext cx="3069033" cy="1565963"/>
            </a:xfrm>
            <a:custGeom>
              <a:avLst/>
              <a:gdLst>
                <a:gd name="T0" fmla="*/ 1031 w 1031"/>
                <a:gd name="T1" fmla="*/ 180 h 526"/>
                <a:gd name="T2" fmla="*/ 938 w 1031"/>
                <a:gd name="T3" fmla="*/ 87 h 526"/>
                <a:gd name="T4" fmla="*/ 274 w 1031"/>
                <a:gd name="T5" fmla="*/ 87 h 526"/>
                <a:gd name="T6" fmla="*/ 274 w 1031"/>
                <a:gd name="T7" fmla="*/ 29 h 526"/>
                <a:gd name="T8" fmla="*/ 243 w 1031"/>
                <a:gd name="T9" fmla="*/ 15 h 526"/>
                <a:gd name="T10" fmla="*/ 17 w 1031"/>
                <a:gd name="T11" fmla="*/ 220 h 526"/>
                <a:gd name="T12" fmla="*/ 17 w 1031"/>
                <a:gd name="T13" fmla="*/ 276 h 526"/>
                <a:gd name="T14" fmla="*/ 243 w 1031"/>
                <a:gd name="T15" fmla="*/ 481 h 526"/>
                <a:gd name="T16" fmla="*/ 274 w 1031"/>
                <a:gd name="T17" fmla="*/ 467 h 526"/>
                <a:gd name="T18" fmla="*/ 274 w 1031"/>
                <a:gd name="T19" fmla="*/ 415 h 526"/>
                <a:gd name="T20" fmla="*/ 874 w 1031"/>
                <a:gd name="T21" fmla="*/ 415 h 526"/>
                <a:gd name="T22" fmla="*/ 912 w 1031"/>
                <a:gd name="T23" fmla="*/ 415 h 526"/>
                <a:gd name="T24" fmla="*/ 1031 w 1031"/>
                <a:gd name="T25" fmla="*/ 526 h 526"/>
                <a:gd name="T26" fmla="*/ 1031 w 1031"/>
                <a:gd name="T27" fmla="*/ 331 h 526"/>
                <a:gd name="T28" fmla="*/ 1031 w 1031"/>
                <a:gd name="T29" fmla="*/ 331 h 526"/>
                <a:gd name="T30" fmla="*/ 1031 w 1031"/>
                <a:gd name="T31" fmla="*/ 322 h 526"/>
                <a:gd name="T32" fmla="*/ 1031 w 1031"/>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1" h="526">
                  <a:moveTo>
                    <a:pt x="1031" y="180"/>
                  </a:moveTo>
                  <a:cubicBezTo>
                    <a:pt x="1031" y="129"/>
                    <a:pt x="990" y="87"/>
                    <a:pt x="938" y="87"/>
                  </a:cubicBezTo>
                  <a:cubicBezTo>
                    <a:pt x="274" y="87"/>
                    <a:pt x="274" y="87"/>
                    <a:pt x="274" y="87"/>
                  </a:cubicBezTo>
                  <a:cubicBezTo>
                    <a:pt x="274" y="29"/>
                    <a:pt x="274" y="29"/>
                    <a:pt x="274" y="29"/>
                  </a:cubicBezTo>
                  <a:cubicBezTo>
                    <a:pt x="274" y="6"/>
                    <a:pt x="260" y="0"/>
                    <a:pt x="243" y="15"/>
                  </a:cubicBezTo>
                  <a:cubicBezTo>
                    <a:pt x="17" y="220"/>
                    <a:pt x="17" y="220"/>
                    <a:pt x="17" y="220"/>
                  </a:cubicBezTo>
                  <a:cubicBezTo>
                    <a:pt x="0" y="235"/>
                    <a:pt x="0" y="261"/>
                    <a:pt x="17" y="276"/>
                  </a:cubicBezTo>
                  <a:cubicBezTo>
                    <a:pt x="243" y="481"/>
                    <a:pt x="243" y="481"/>
                    <a:pt x="243" y="481"/>
                  </a:cubicBezTo>
                  <a:cubicBezTo>
                    <a:pt x="260" y="496"/>
                    <a:pt x="274" y="490"/>
                    <a:pt x="274" y="467"/>
                  </a:cubicBezTo>
                  <a:cubicBezTo>
                    <a:pt x="274" y="415"/>
                    <a:pt x="274" y="415"/>
                    <a:pt x="274" y="415"/>
                  </a:cubicBezTo>
                  <a:cubicBezTo>
                    <a:pt x="874" y="415"/>
                    <a:pt x="874" y="415"/>
                    <a:pt x="874" y="415"/>
                  </a:cubicBezTo>
                  <a:cubicBezTo>
                    <a:pt x="912" y="415"/>
                    <a:pt x="912" y="415"/>
                    <a:pt x="912" y="415"/>
                  </a:cubicBezTo>
                  <a:cubicBezTo>
                    <a:pt x="975" y="415"/>
                    <a:pt x="1027" y="464"/>
                    <a:pt x="1031" y="526"/>
                  </a:cubicBezTo>
                  <a:cubicBezTo>
                    <a:pt x="1031" y="331"/>
                    <a:pt x="1031" y="331"/>
                    <a:pt x="1031" y="331"/>
                  </a:cubicBezTo>
                  <a:cubicBezTo>
                    <a:pt x="1031" y="331"/>
                    <a:pt x="1031" y="331"/>
                    <a:pt x="1031" y="331"/>
                  </a:cubicBezTo>
                  <a:cubicBezTo>
                    <a:pt x="1031" y="328"/>
                    <a:pt x="1031" y="325"/>
                    <a:pt x="1031" y="322"/>
                  </a:cubicBezTo>
                  <a:lnTo>
                    <a:pt x="1031" y="180"/>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组合 96"/>
          <p:cNvGrpSpPr/>
          <p:nvPr/>
        </p:nvGrpSpPr>
        <p:grpSpPr>
          <a:xfrm>
            <a:off x="6428745" y="4087043"/>
            <a:ext cx="2606163" cy="1360941"/>
            <a:chOff x="6428745" y="3352422"/>
            <a:chExt cx="2606163" cy="1360941"/>
          </a:xfrm>
        </p:grpSpPr>
        <p:sp>
          <p:nvSpPr>
            <p:cNvPr id="18" name="Freeform 3732"/>
            <p:cNvSpPr/>
            <p:nvPr/>
          </p:nvSpPr>
          <p:spPr bwMode="auto">
            <a:xfrm>
              <a:off x="6428745" y="3382609"/>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2 h 447"/>
                <a:gd name="T28" fmla="*/ 1 w 876"/>
                <a:gd name="T29" fmla="*/ 282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6"/>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2"/>
                    <a:pt x="0" y="282"/>
                    <a:pt x="0" y="282"/>
                  </a:cubicBezTo>
                  <a:cubicBezTo>
                    <a:pt x="1" y="282"/>
                    <a:pt x="1" y="282"/>
                    <a:pt x="1" y="282"/>
                  </a:cubicBezTo>
                  <a:cubicBezTo>
                    <a:pt x="0" y="279"/>
                    <a:pt x="0" y="277"/>
                    <a:pt x="0" y="274"/>
                  </a:cubicBezTo>
                  <a:lnTo>
                    <a:pt x="0" y="154"/>
                  </a:lnTo>
                  <a:close/>
                </a:path>
              </a:pathLst>
            </a:custGeom>
            <a:solidFill>
              <a:schemeClr val="accent4">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733"/>
            <p:cNvSpPr/>
            <p:nvPr/>
          </p:nvSpPr>
          <p:spPr bwMode="auto">
            <a:xfrm>
              <a:off x="6428745" y="3352422"/>
              <a:ext cx="2606163" cy="1330754"/>
            </a:xfrm>
            <a:custGeom>
              <a:avLst/>
              <a:gdLst>
                <a:gd name="T0" fmla="*/ 0 w 876"/>
                <a:gd name="T1" fmla="*/ 154 h 447"/>
                <a:gd name="T2" fmla="*/ 79 w 876"/>
                <a:gd name="T3" fmla="*/ 75 h 447"/>
                <a:gd name="T4" fmla="*/ 643 w 876"/>
                <a:gd name="T5" fmla="*/ 75 h 447"/>
                <a:gd name="T6" fmla="*/ 643 w 876"/>
                <a:gd name="T7" fmla="*/ 25 h 447"/>
                <a:gd name="T8" fmla="*/ 670 w 876"/>
                <a:gd name="T9" fmla="*/ 13 h 447"/>
                <a:gd name="T10" fmla="*/ 862 w 876"/>
                <a:gd name="T11" fmla="*/ 187 h 447"/>
                <a:gd name="T12" fmla="*/ 862 w 876"/>
                <a:gd name="T13" fmla="*/ 235 h 447"/>
                <a:gd name="T14" fmla="*/ 670 w 876"/>
                <a:gd name="T15" fmla="*/ 409 h 447"/>
                <a:gd name="T16" fmla="*/ 643 w 876"/>
                <a:gd name="T17" fmla="*/ 397 h 447"/>
                <a:gd name="T18" fmla="*/ 643 w 876"/>
                <a:gd name="T19" fmla="*/ 353 h 447"/>
                <a:gd name="T20" fmla="*/ 134 w 876"/>
                <a:gd name="T21" fmla="*/ 353 h 447"/>
                <a:gd name="T22" fmla="*/ 101 w 876"/>
                <a:gd name="T23" fmla="*/ 353 h 447"/>
                <a:gd name="T24" fmla="*/ 0 w 876"/>
                <a:gd name="T25" fmla="*/ 447 h 447"/>
                <a:gd name="T26" fmla="*/ 0 w 876"/>
                <a:gd name="T27" fmla="*/ 281 h 447"/>
                <a:gd name="T28" fmla="*/ 1 w 876"/>
                <a:gd name="T29" fmla="*/ 281 h 447"/>
                <a:gd name="T30" fmla="*/ 0 w 876"/>
                <a:gd name="T31" fmla="*/ 274 h 447"/>
                <a:gd name="T32" fmla="*/ 0 w 876"/>
                <a:gd name="T33" fmla="*/ 1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447">
                  <a:moveTo>
                    <a:pt x="0" y="154"/>
                  </a:moveTo>
                  <a:cubicBezTo>
                    <a:pt x="0" y="110"/>
                    <a:pt x="35" y="75"/>
                    <a:pt x="79" y="75"/>
                  </a:cubicBezTo>
                  <a:cubicBezTo>
                    <a:pt x="643" y="75"/>
                    <a:pt x="643" y="75"/>
                    <a:pt x="643" y="75"/>
                  </a:cubicBezTo>
                  <a:cubicBezTo>
                    <a:pt x="643" y="25"/>
                    <a:pt x="643" y="25"/>
                    <a:pt x="643" y="25"/>
                  </a:cubicBezTo>
                  <a:cubicBezTo>
                    <a:pt x="643" y="5"/>
                    <a:pt x="655" y="0"/>
                    <a:pt x="670" y="13"/>
                  </a:cubicBezTo>
                  <a:cubicBezTo>
                    <a:pt x="862" y="187"/>
                    <a:pt x="862" y="187"/>
                    <a:pt x="862" y="187"/>
                  </a:cubicBezTo>
                  <a:cubicBezTo>
                    <a:pt x="876" y="200"/>
                    <a:pt x="876" y="222"/>
                    <a:pt x="862" y="235"/>
                  </a:cubicBezTo>
                  <a:cubicBezTo>
                    <a:pt x="670" y="409"/>
                    <a:pt x="670" y="409"/>
                    <a:pt x="670" y="409"/>
                  </a:cubicBezTo>
                  <a:cubicBezTo>
                    <a:pt x="655" y="422"/>
                    <a:pt x="643" y="417"/>
                    <a:pt x="643" y="397"/>
                  </a:cubicBezTo>
                  <a:cubicBezTo>
                    <a:pt x="643" y="353"/>
                    <a:pt x="643" y="353"/>
                    <a:pt x="643" y="353"/>
                  </a:cubicBezTo>
                  <a:cubicBezTo>
                    <a:pt x="134" y="353"/>
                    <a:pt x="134" y="353"/>
                    <a:pt x="134" y="353"/>
                  </a:cubicBezTo>
                  <a:cubicBezTo>
                    <a:pt x="101" y="353"/>
                    <a:pt x="101" y="353"/>
                    <a:pt x="101" y="353"/>
                  </a:cubicBezTo>
                  <a:cubicBezTo>
                    <a:pt x="48" y="353"/>
                    <a:pt x="4" y="395"/>
                    <a:pt x="0" y="447"/>
                  </a:cubicBezTo>
                  <a:cubicBezTo>
                    <a:pt x="0" y="281"/>
                    <a:pt x="0" y="281"/>
                    <a:pt x="0" y="281"/>
                  </a:cubicBezTo>
                  <a:cubicBezTo>
                    <a:pt x="1" y="281"/>
                    <a:pt x="1" y="281"/>
                    <a:pt x="1" y="281"/>
                  </a:cubicBezTo>
                  <a:cubicBezTo>
                    <a:pt x="0" y="279"/>
                    <a:pt x="0" y="276"/>
                    <a:pt x="0" y="274"/>
                  </a:cubicBezTo>
                  <a:lnTo>
                    <a:pt x="0" y="154"/>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94"/>
          <p:cNvGrpSpPr/>
          <p:nvPr/>
        </p:nvGrpSpPr>
        <p:grpSpPr>
          <a:xfrm>
            <a:off x="6428745" y="1929915"/>
            <a:ext cx="2381016" cy="1241449"/>
            <a:chOff x="6428745" y="1195294"/>
            <a:chExt cx="2381016" cy="1241449"/>
          </a:xfrm>
        </p:grpSpPr>
        <p:sp>
          <p:nvSpPr>
            <p:cNvPr id="21" name="Freeform 3735"/>
            <p:cNvSpPr/>
            <p:nvPr/>
          </p:nvSpPr>
          <p:spPr bwMode="auto">
            <a:xfrm>
              <a:off x="6428745" y="1221707"/>
              <a:ext cx="2381016" cy="1215036"/>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5"/>
                    <a:pt x="0" y="252"/>
                    <a:pt x="0" y="250"/>
                  </a:cubicBezTo>
                  <a:lnTo>
                    <a:pt x="0" y="140"/>
                  </a:lnTo>
                  <a:close/>
                </a:path>
              </a:pathLst>
            </a:custGeom>
            <a:solidFill>
              <a:schemeClr val="accent3">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736"/>
            <p:cNvSpPr/>
            <p:nvPr/>
          </p:nvSpPr>
          <p:spPr bwMode="auto">
            <a:xfrm>
              <a:off x="6428745" y="1195294"/>
              <a:ext cx="2381016" cy="1213777"/>
            </a:xfrm>
            <a:custGeom>
              <a:avLst/>
              <a:gdLst>
                <a:gd name="T0" fmla="*/ 0 w 800"/>
                <a:gd name="T1" fmla="*/ 140 h 408"/>
                <a:gd name="T2" fmla="*/ 72 w 800"/>
                <a:gd name="T3" fmla="*/ 68 h 408"/>
                <a:gd name="T4" fmla="*/ 587 w 800"/>
                <a:gd name="T5" fmla="*/ 68 h 408"/>
                <a:gd name="T6" fmla="*/ 587 w 800"/>
                <a:gd name="T7" fmla="*/ 23 h 408"/>
                <a:gd name="T8" fmla="*/ 611 w 800"/>
                <a:gd name="T9" fmla="*/ 12 h 408"/>
                <a:gd name="T10" fmla="*/ 786 w 800"/>
                <a:gd name="T11" fmla="*/ 171 h 408"/>
                <a:gd name="T12" fmla="*/ 786 w 800"/>
                <a:gd name="T13" fmla="*/ 214 h 408"/>
                <a:gd name="T14" fmla="*/ 611 w 800"/>
                <a:gd name="T15" fmla="*/ 373 h 408"/>
                <a:gd name="T16" fmla="*/ 587 w 800"/>
                <a:gd name="T17" fmla="*/ 362 h 408"/>
                <a:gd name="T18" fmla="*/ 587 w 800"/>
                <a:gd name="T19" fmla="*/ 322 h 408"/>
                <a:gd name="T20" fmla="*/ 122 w 800"/>
                <a:gd name="T21" fmla="*/ 322 h 408"/>
                <a:gd name="T22" fmla="*/ 92 w 800"/>
                <a:gd name="T23" fmla="*/ 322 h 408"/>
                <a:gd name="T24" fmla="*/ 0 w 800"/>
                <a:gd name="T25" fmla="*/ 408 h 408"/>
                <a:gd name="T26" fmla="*/ 0 w 800"/>
                <a:gd name="T27" fmla="*/ 257 h 408"/>
                <a:gd name="T28" fmla="*/ 0 w 800"/>
                <a:gd name="T29" fmla="*/ 257 h 408"/>
                <a:gd name="T30" fmla="*/ 0 w 800"/>
                <a:gd name="T31" fmla="*/ 250 h 408"/>
                <a:gd name="T32" fmla="*/ 0 w 800"/>
                <a:gd name="T33" fmla="*/ 14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408">
                  <a:moveTo>
                    <a:pt x="0" y="140"/>
                  </a:moveTo>
                  <a:cubicBezTo>
                    <a:pt x="0" y="100"/>
                    <a:pt x="32" y="68"/>
                    <a:pt x="72" y="68"/>
                  </a:cubicBezTo>
                  <a:cubicBezTo>
                    <a:pt x="587" y="68"/>
                    <a:pt x="587" y="68"/>
                    <a:pt x="587" y="68"/>
                  </a:cubicBezTo>
                  <a:cubicBezTo>
                    <a:pt x="587" y="23"/>
                    <a:pt x="587" y="23"/>
                    <a:pt x="587" y="23"/>
                  </a:cubicBezTo>
                  <a:cubicBezTo>
                    <a:pt x="587" y="5"/>
                    <a:pt x="598" y="0"/>
                    <a:pt x="611" y="12"/>
                  </a:cubicBezTo>
                  <a:cubicBezTo>
                    <a:pt x="786" y="171"/>
                    <a:pt x="786" y="171"/>
                    <a:pt x="786" y="171"/>
                  </a:cubicBezTo>
                  <a:cubicBezTo>
                    <a:pt x="800" y="183"/>
                    <a:pt x="800" y="202"/>
                    <a:pt x="786" y="214"/>
                  </a:cubicBezTo>
                  <a:cubicBezTo>
                    <a:pt x="611" y="373"/>
                    <a:pt x="611" y="373"/>
                    <a:pt x="611" y="373"/>
                  </a:cubicBezTo>
                  <a:cubicBezTo>
                    <a:pt x="598" y="385"/>
                    <a:pt x="587" y="380"/>
                    <a:pt x="587" y="362"/>
                  </a:cubicBezTo>
                  <a:cubicBezTo>
                    <a:pt x="587" y="322"/>
                    <a:pt x="587" y="322"/>
                    <a:pt x="587" y="322"/>
                  </a:cubicBezTo>
                  <a:cubicBezTo>
                    <a:pt x="122" y="322"/>
                    <a:pt x="122" y="322"/>
                    <a:pt x="122" y="322"/>
                  </a:cubicBezTo>
                  <a:cubicBezTo>
                    <a:pt x="92" y="322"/>
                    <a:pt x="92" y="322"/>
                    <a:pt x="92" y="322"/>
                  </a:cubicBezTo>
                  <a:cubicBezTo>
                    <a:pt x="43" y="322"/>
                    <a:pt x="3" y="360"/>
                    <a:pt x="0" y="408"/>
                  </a:cubicBezTo>
                  <a:cubicBezTo>
                    <a:pt x="0" y="257"/>
                    <a:pt x="0" y="257"/>
                    <a:pt x="0" y="257"/>
                  </a:cubicBezTo>
                  <a:cubicBezTo>
                    <a:pt x="0" y="257"/>
                    <a:pt x="0" y="257"/>
                    <a:pt x="0" y="257"/>
                  </a:cubicBezTo>
                  <a:cubicBezTo>
                    <a:pt x="0" y="254"/>
                    <a:pt x="0" y="252"/>
                    <a:pt x="0" y="250"/>
                  </a:cubicBezTo>
                  <a:lnTo>
                    <a:pt x="0" y="140"/>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组合 95"/>
          <p:cNvGrpSpPr/>
          <p:nvPr/>
        </p:nvGrpSpPr>
        <p:grpSpPr>
          <a:xfrm>
            <a:off x="6428747" y="2831757"/>
            <a:ext cx="3070292" cy="1601181"/>
            <a:chOff x="6428747" y="2097136"/>
            <a:chExt cx="3070292" cy="1601181"/>
          </a:xfrm>
        </p:grpSpPr>
        <p:sp>
          <p:nvSpPr>
            <p:cNvPr id="27" name="Freeform 3741"/>
            <p:cNvSpPr/>
            <p:nvPr/>
          </p:nvSpPr>
          <p:spPr bwMode="auto">
            <a:xfrm>
              <a:off x="6428747" y="2129840"/>
              <a:ext cx="3070292" cy="1568477"/>
            </a:xfrm>
            <a:custGeom>
              <a:avLst/>
              <a:gdLst>
                <a:gd name="T0" fmla="*/ 0 w 1032"/>
                <a:gd name="T1" fmla="*/ 181 h 527"/>
                <a:gd name="T2" fmla="*/ 93 w 1032"/>
                <a:gd name="T3" fmla="*/ 88 h 527"/>
                <a:gd name="T4" fmla="*/ 757 w 1032"/>
                <a:gd name="T5" fmla="*/ 88 h 527"/>
                <a:gd name="T6" fmla="*/ 757 w 1032"/>
                <a:gd name="T7" fmla="*/ 30 h 527"/>
                <a:gd name="T8" fmla="*/ 788 w 1032"/>
                <a:gd name="T9" fmla="*/ 16 h 527"/>
                <a:gd name="T10" fmla="*/ 1014 w 1032"/>
                <a:gd name="T11" fmla="*/ 221 h 527"/>
                <a:gd name="T12" fmla="*/ 1014 w 1032"/>
                <a:gd name="T13" fmla="*/ 277 h 527"/>
                <a:gd name="T14" fmla="*/ 788 w 1032"/>
                <a:gd name="T15" fmla="*/ 482 h 527"/>
                <a:gd name="T16" fmla="*/ 757 w 1032"/>
                <a:gd name="T17" fmla="*/ 468 h 527"/>
                <a:gd name="T18" fmla="*/ 757 w 1032"/>
                <a:gd name="T19" fmla="*/ 416 h 527"/>
                <a:gd name="T20" fmla="*/ 157 w 1032"/>
                <a:gd name="T21" fmla="*/ 416 h 527"/>
                <a:gd name="T22" fmla="*/ 119 w 1032"/>
                <a:gd name="T23" fmla="*/ 416 h 527"/>
                <a:gd name="T24" fmla="*/ 0 w 1032"/>
                <a:gd name="T25" fmla="*/ 527 h 527"/>
                <a:gd name="T26" fmla="*/ 0 w 1032"/>
                <a:gd name="T27" fmla="*/ 332 h 527"/>
                <a:gd name="T28" fmla="*/ 1 w 1032"/>
                <a:gd name="T29" fmla="*/ 332 h 527"/>
                <a:gd name="T30" fmla="*/ 0 w 1032"/>
                <a:gd name="T31" fmla="*/ 323 h 527"/>
                <a:gd name="T32" fmla="*/ 0 w 1032"/>
                <a:gd name="T33" fmla="*/ 18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7">
                  <a:moveTo>
                    <a:pt x="0" y="181"/>
                  </a:moveTo>
                  <a:cubicBezTo>
                    <a:pt x="0" y="130"/>
                    <a:pt x="42" y="88"/>
                    <a:pt x="93" y="88"/>
                  </a:cubicBezTo>
                  <a:cubicBezTo>
                    <a:pt x="757" y="88"/>
                    <a:pt x="757" y="88"/>
                    <a:pt x="757" y="88"/>
                  </a:cubicBezTo>
                  <a:cubicBezTo>
                    <a:pt x="757" y="30"/>
                    <a:pt x="757" y="30"/>
                    <a:pt x="757" y="30"/>
                  </a:cubicBezTo>
                  <a:cubicBezTo>
                    <a:pt x="757" y="7"/>
                    <a:pt x="771" y="0"/>
                    <a:pt x="788" y="16"/>
                  </a:cubicBezTo>
                  <a:cubicBezTo>
                    <a:pt x="1014" y="221"/>
                    <a:pt x="1014" y="221"/>
                    <a:pt x="1014" y="221"/>
                  </a:cubicBezTo>
                  <a:cubicBezTo>
                    <a:pt x="1032" y="236"/>
                    <a:pt x="1032" y="261"/>
                    <a:pt x="1014" y="277"/>
                  </a:cubicBezTo>
                  <a:cubicBezTo>
                    <a:pt x="788" y="482"/>
                    <a:pt x="788" y="482"/>
                    <a:pt x="788" y="482"/>
                  </a:cubicBezTo>
                  <a:cubicBezTo>
                    <a:pt x="771" y="497"/>
                    <a:pt x="757" y="491"/>
                    <a:pt x="757" y="468"/>
                  </a:cubicBezTo>
                  <a:cubicBezTo>
                    <a:pt x="757" y="416"/>
                    <a:pt x="757" y="416"/>
                    <a:pt x="757" y="416"/>
                  </a:cubicBezTo>
                  <a:cubicBezTo>
                    <a:pt x="157" y="416"/>
                    <a:pt x="157" y="416"/>
                    <a:pt x="157" y="416"/>
                  </a:cubicBezTo>
                  <a:cubicBezTo>
                    <a:pt x="119" y="416"/>
                    <a:pt x="119" y="416"/>
                    <a:pt x="119" y="416"/>
                  </a:cubicBezTo>
                  <a:cubicBezTo>
                    <a:pt x="56" y="416"/>
                    <a:pt x="4" y="465"/>
                    <a:pt x="0" y="527"/>
                  </a:cubicBezTo>
                  <a:cubicBezTo>
                    <a:pt x="0" y="332"/>
                    <a:pt x="0" y="332"/>
                    <a:pt x="0" y="332"/>
                  </a:cubicBezTo>
                  <a:cubicBezTo>
                    <a:pt x="1" y="332"/>
                    <a:pt x="1" y="332"/>
                    <a:pt x="1" y="332"/>
                  </a:cubicBezTo>
                  <a:cubicBezTo>
                    <a:pt x="0" y="329"/>
                    <a:pt x="0" y="326"/>
                    <a:pt x="0" y="323"/>
                  </a:cubicBezTo>
                  <a:lnTo>
                    <a:pt x="0" y="181"/>
                  </a:ln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742"/>
            <p:cNvSpPr/>
            <p:nvPr/>
          </p:nvSpPr>
          <p:spPr bwMode="auto">
            <a:xfrm>
              <a:off x="6428747" y="2097136"/>
              <a:ext cx="3070292" cy="1565963"/>
            </a:xfrm>
            <a:custGeom>
              <a:avLst/>
              <a:gdLst>
                <a:gd name="T0" fmla="*/ 0 w 1032"/>
                <a:gd name="T1" fmla="*/ 180 h 526"/>
                <a:gd name="T2" fmla="*/ 93 w 1032"/>
                <a:gd name="T3" fmla="*/ 87 h 526"/>
                <a:gd name="T4" fmla="*/ 757 w 1032"/>
                <a:gd name="T5" fmla="*/ 87 h 526"/>
                <a:gd name="T6" fmla="*/ 757 w 1032"/>
                <a:gd name="T7" fmla="*/ 29 h 526"/>
                <a:gd name="T8" fmla="*/ 788 w 1032"/>
                <a:gd name="T9" fmla="*/ 15 h 526"/>
                <a:gd name="T10" fmla="*/ 1014 w 1032"/>
                <a:gd name="T11" fmla="*/ 220 h 526"/>
                <a:gd name="T12" fmla="*/ 1014 w 1032"/>
                <a:gd name="T13" fmla="*/ 276 h 526"/>
                <a:gd name="T14" fmla="*/ 788 w 1032"/>
                <a:gd name="T15" fmla="*/ 481 h 526"/>
                <a:gd name="T16" fmla="*/ 757 w 1032"/>
                <a:gd name="T17" fmla="*/ 467 h 526"/>
                <a:gd name="T18" fmla="*/ 757 w 1032"/>
                <a:gd name="T19" fmla="*/ 415 h 526"/>
                <a:gd name="T20" fmla="*/ 157 w 1032"/>
                <a:gd name="T21" fmla="*/ 415 h 526"/>
                <a:gd name="T22" fmla="*/ 119 w 1032"/>
                <a:gd name="T23" fmla="*/ 415 h 526"/>
                <a:gd name="T24" fmla="*/ 0 w 1032"/>
                <a:gd name="T25" fmla="*/ 526 h 526"/>
                <a:gd name="T26" fmla="*/ 0 w 1032"/>
                <a:gd name="T27" fmla="*/ 331 h 526"/>
                <a:gd name="T28" fmla="*/ 1 w 1032"/>
                <a:gd name="T29" fmla="*/ 331 h 526"/>
                <a:gd name="T30" fmla="*/ 0 w 1032"/>
                <a:gd name="T31" fmla="*/ 322 h 526"/>
                <a:gd name="T32" fmla="*/ 0 w 1032"/>
                <a:gd name="T33" fmla="*/ 18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2" h="526">
                  <a:moveTo>
                    <a:pt x="0" y="180"/>
                  </a:moveTo>
                  <a:cubicBezTo>
                    <a:pt x="0" y="129"/>
                    <a:pt x="42" y="87"/>
                    <a:pt x="93" y="87"/>
                  </a:cubicBezTo>
                  <a:cubicBezTo>
                    <a:pt x="757" y="87"/>
                    <a:pt x="757" y="87"/>
                    <a:pt x="757" y="87"/>
                  </a:cubicBezTo>
                  <a:cubicBezTo>
                    <a:pt x="757" y="29"/>
                    <a:pt x="757" y="29"/>
                    <a:pt x="757" y="29"/>
                  </a:cubicBezTo>
                  <a:cubicBezTo>
                    <a:pt x="757" y="6"/>
                    <a:pt x="771" y="0"/>
                    <a:pt x="788" y="15"/>
                  </a:cubicBezTo>
                  <a:cubicBezTo>
                    <a:pt x="1014" y="220"/>
                    <a:pt x="1014" y="220"/>
                    <a:pt x="1014" y="220"/>
                  </a:cubicBezTo>
                  <a:cubicBezTo>
                    <a:pt x="1032" y="235"/>
                    <a:pt x="1032" y="261"/>
                    <a:pt x="1014" y="276"/>
                  </a:cubicBezTo>
                  <a:cubicBezTo>
                    <a:pt x="788" y="481"/>
                    <a:pt x="788" y="481"/>
                    <a:pt x="788" y="481"/>
                  </a:cubicBezTo>
                  <a:cubicBezTo>
                    <a:pt x="771" y="496"/>
                    <a:pt x="757" y="490"/>
                    <a:pt x="757" y="467"/>
                  </a:cubicBezTo>
                  <a:cubicBezTo>
                    <a:pt x="757" y="415"/>
                    <a:pt x="757" y="415"/>
                    <a:pt x="757" y="415"/>
                  </a:cubicBezTo>
                  <a:cubicBezTo>
                    <a:pt x="157" y="415"/>
                    <a:pt x="157" y="415"/>
                    <a:pt x="157" y="415"/>
                  </a:cubicBezTo>
                  <a:cubicBezTo>
                    <a:pt x="119" y="415"/>
                    <a:pt x="119" y="415"/>
                    <a:pt x="119" y="415"/>
                  </a:cubicBezTo>
                  <a:cubicBezTo>
                    <a:pt x="56" y="415"/>
                    <a:pt x="4" y="464"/>
                    <a:pt x="0" y="526"/>
                  </a:cubicBezTo>
                  <a:cubicBezTo>
                    <a:pt x="0" y="331"/>
                    <a:pt x="0" y="331"/>
                    <a:pt x="0" y="331"/>
                  </a:cubicBezTo>
                  <a:cubicBezTo>
                    <a:pt x="1" y="331"/>
                    <a:pt x="1" y="331"/>
                    <a:pt x="1" y="331"/>
                  </a:cubicBezTo>
                  <a:cubicBezTo>
                    <a:pt x="0" y="328"/>
                    <a:pt x="0" y="325"/>
                    <a:pt x="0" y="322"/>
                  </a:cubicBezTo>
                  <a:lnTo>
                    <a:pt x="0" y="180"/>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组合 101"/>
          <p:cNvGrpSpPr/>
          <p:nvPr/>
        </p:nvGrpSpPr>
        <p:grpSpPr>
          <a:xfrm>
            <a:off x="4261556" y="2688368"/>
            <a:ext cx="586135" cy="586135"/>
            <a:chOff x="4261556" y="2688368"/>
            <a:chExt cx="586135" cy="586135"/>
          </a:xfrm>
        </p:grpSpPr>
        <p:sp>
          <p:nvSpPr>
            <p:cNvPr id="11" name="Oval 3725"/>
            <p:cNvSpPr>
              <a:spLocks noChangeArrowheads="1"/>
            </p:cNvSpPr>
            <p:nvPr/>
          </p:nvSpPr>
          <p:spPr bwMode="auto">
            <a:xfrm>
              <a:off x="4261556" y="2688368"/>
              <a:ext cx="586135"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组合 73"/>
            <p:cNvGrpSpPr/>
            <p:nvPr/>
          </p:nvGrpSpPr>
          <p:grpSpPr>
            <a:xfrm>
              <a:off x="4392367" y="2733020"/>
              <a:ext cx="324513" cy="496831"/>
              <a:chOff x="4383563" y="2507028"/>
              <a:chExt cx="324513" cy="496831"/>
            </a:xfrm>
          </p:grpSpPr>
          <p:sp>
            <p:nvSpPr>
              <p:cNvPr id="30" name="Oval 3744"/>
              <p:cNvSpPr>
                <a:spLocks noChangeArrowheads="1"/>
              </p:cNvSpPr>
              <p:nvPr/>
            </p:nvSpPr>
            <p:spPr bwMode="auto">
              <a:xfrm>
                <a:off x="4529467" y="2714566"/>
                <a:ext cx="56601" cy="60374"/>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745"/>
              <p:cNvSpPr>
                <a:spLocks noChangeArrowheads="1"/>
              </p:cNvSpPr>
              <p:nvPr/>
            </p:nvSpPr>
            <p:spPr bwMode="auto">
              <a:xfrm>
                <a:off x="4518146" y="2598847"/>
                <a:ext cx="41508" cy="4150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746"/>
              <p:cNvSpPr>
                <a:spLocks noChangeArrowheads="1"/>
              </p:cNvSpPr>
              <p:nvPr/>
            </p:nvSpPr>
            <p:spPr bwMode="auto">
              <a:xfrm>
                <a:off x="4538272" y="2522121"/>
                <a:ext cx="23899" cy="23899"/>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747"/>
              <p:cNvSpPr>
                <a:spLocks noEditPoints="1"/>
              </p:cNvSpPr>
              <p:nvPr/>
            </p:nvSpPr>
            <p:spPr bwMode="auto">
              <a:xfrm>
                <a:off x="4383563" y="2507028"/>
                <a:ext cx="324513" cy="496831"/>
              </a:xfrm>
              <a:custGeom>
                <a:avLst/>
                <a:gdLst>
                  <a:gd name="T0" fmla="*/ 75 w 109"/>
                  <a:gd name="T1" fmla="*/ 61 h 167"/>
                  <a:gd name="T2" fmla="*/ 75 w 109"/>
                  <a:gd name="T3" fmla="*/ 10 h 167"/>
                  <a:gd name="T4" fmla="*/ 75 w 109"/>
                  <a:gd name="T5" fmla="*/ 10 h 167"/>
                  <a:gd name="T6" fmla="*/ 76 w 109"/>
                  <a:gd name="T7" fmla="*/ 9 h 167"/>
                  <a:gd name="T8" fmla="*/ 76 w 109"/>
                  <a:gd name="T9" fmla="*/ 1 h 167"/>
                  <a:gd name="T10" fmla="*/ 75 w 109"/>
                  <a:gd name="T11" fmla="*/ 0 h 167"/>
                  <a:gd name="T12" fmla="*/ 74 w 109"/>
                  <a:gd name="T13" fmla="*/ 0 h 167"/>
                  <a:gd name="T14" fmla="*/ 35 w 109"/>
                  <a:gd name="T15" fmla="*/ 0 h 167"/>
                  <a:gd name="T16" fmla="*/ 34 w 109"/>
                  <a:gd name="T17" fmla="*/ 0 h 167"/>
                  <a:gd name="T18" fmla="*/ 33 w 109"/>
                  <a:gd name="T19" fmla="*/ 1 h 167"/>
                  <a:gd name="T20" fmla="*/ 33 w 109"/>
                  <a:gd name="T21" fmla="*/ 9 h 167"/>
                  <a:gd name="T22" fmla="*/ 34 w 109"/>
                  <a:gd name="T23" fmla="*/ 10 h 167"/>
                  <a:gd name="T24" fmla="*/ 35 w 109"/>
                  <a:gd name="T25" fmla="*/ 10 h 167"/>
                  <a:gd name="T26" fmla="*/ 35 w 109"/>
                  <a:gd name="T27" fmla="*/ 61 h 167"/>
                  <a:gd name="T28" fmla="*/ 0 w 109"/>
                  <a:gd name="T29" fmla="*/ 112 h 167"/>
                  <a:gd name="T30" fmla="*/ 55 w 109"/>
                  <a:gd name="T31" fmla="*/ 167 h 167"/>
                  <a:gd name="T32" fmla="*/ 109 w 109"/>
                  <a:gd name="T33" fmla="*/ 112 h 167"/>
                  <a:gd name="T34" fmla="*/ 75 w 109"/>
                  <a:gd name="T35" fmla="*/ 61 h 167"/>
                  <a:gd name="T36" fmla="*/ 42 w 109"/>
                  <a:gd name="T37" fmla="*/ 138 h 167"/>
                  <a:gd name="T38" fmla="*/ 35 w 109"/>
                  <a:gd name="T39" fmla="*/ 131 h 167"/>
                  <a:gd name="T40" fmla="*/ 42 w 109"/>
                  <a:gd name="T41" fmla="*/ 124 h 167"/>
                  <a:gd name="T42" fmla="*/ 49 w 109"/>
                  <a:gd name="T43" fmla="*/ 131 h 167"/>
                  <a:gd name="T44" fmla="*/ 42 w 109"/>
                  <a:gd name="T45" fmla="*/ 138 h 167"/>
                  <a:gd name="T46" fmla="*/ 47 w 109"/>
                  <a:gd name="T47" fmla="*/ 108 h 167"/>
                  <a:gd name="T48" fmla="*/ 51 w 109"/>
                  <a:gd name="T49" fmla="*/ 104 h 167"/>
                  <a:gd name="T50" fmla="*/ 55 w 109"/>
                  <a:gd name="T51" fmla="*/ 108 h 167"/>
                  <a:gd name="T52" fmla="*/ 51 w 109"/>
                  <a:gd name="T53" fmla="*/ 112 h 167"/>
                  <a:gd name="T54" fmla="*/ 47 w 109"/>
                  <a:gd name="T55" fmla="*/ 108 h 167"/>
                  <a:gd name="T56" fmla="*/ 59 w 109"/>
                  <a:gd name="T57" fmla="*/ 155 h 167"/>
                  <a:gd name="T58" fmla="*/ 52 w 109"/>
                  <a:gd name="T59" fmla="*/ 148 h 167"/>
                  <a:gd name="T60" fmla="*/ 59 w 109"/>
                  <a:gd name="T61" fmla="*/ 141 h 167"/>
                  <a:gd name="T62" fmla="*/ 66 w 109"/>
                  <a:gd name="T63" fmla="*/ 148 h 167"/>
                  <a:gd name="T64" fmla="*/ 59 w 109"/>
                  <a:gd name="T65" fmla="*/ 155 h 167"/>
                  <a:gd name="T66" fmla="*/ 70 w 109"/>
                  <a:gd name="T67" fmla="*/ 110 h 167"/>
                  <a:gd name="T68" fmla="*/ 66 w 109"/>
                  <a:gd name="T69" fmla="*/ 106 h 167"/>
                  <a:gd name="T70" fmla="*/ 70 w 109"/>
                  <a:gd name="T71" fmla="*/ 102 h 167"/>
                  <a:gd name="T72" fmla="*/ 74 w 109"/>
                  <a:gd name="T73" fmla="*/ 106 h 167"/>
                  <a:gd name="T74" fmla="*/ 70 w 109"/>
                  <a:gd name="T75" fmla="*/ 110 h 167"/>
                  <a:gd name="T76" fmla="*/ 9 w 109"/>
                  <a:gd name="T77" fmla="*/ 97 h 167"/>
                  <a:gd name="T78" fmla="*/ 41 w 109"/>
                  <a:gd name="T79" fmla="*/ 66 h 167"/>
                  <a:gd name="T80" fmla="*/ 41 w 109"/>
                  <a:gd name="T81" fmla="*/ 5 h 167"/>
                  <a:gd name="T82" fmla="*/ 42 w 109"/>
                  <a:gd name="T83" fmla="*/ 5 h 167"/>
                  <a:gd name="T84" fmla="*/ 68 w 109"/>
                  <a:gd name="T85" fmla="*/ 5 h 167"/>
                  <a:gd name="T86" fmla="*/ 68 w 109"/>
                  <a:gd name="T87" fmla="*/ 5 h 167"/>
                  <a:gd name="T88" fmla="*/ 68 w 109"/>
                  <a:gd name="T89" fmla="*/ 66 h 167"/>
                  <a:gd name="T90" fmla="*/ 100 w 109"/>
                  <a:gd name="T91" fmla="*/ 97 h 167"/>
                  <a:gd name="T92" fmla="*/ 9 w 109"/>
                  <a:gd name="T9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67">
                    <a:moveTo>
                      <a:pt x="75" y="61"/>
                    </a:moveTo>
                    <a:cubicBezTo>
                      <a:pt x="75" y="10"/>
                      <a:pt x="75" y="10"/>
                      <a:pt x="75" y="10"/>
                    </a:cubicBezTo>
                    <a:cubicBezTo>
                      <a:pt x="75" y="10"/>
                      <a:pt x="75" y="10"/>
                      <a:pt x="75" y="10"/>
                    </a:cubicBezTo>
                    <a:cubicBezTo>
                      <a:pt x="76" y="10"/>
                      <a:pt x="76" y="10"/>
                      <a:pt x="76" y="9"/>
                    </a:cubicBezTo>
                    <a:cubicBezTo>
                      <a:pt x="76" y="1"/>
                      <a:pt x="76" y="1"/>
                      <a:pt x="76" y="1"/>
                    </a:cubicBezTo>
                    <a:cubicBezTo>
                      <a:pt x="76" y="0"/>
                      <a:pt x="76" y="0"/>
                      <a:pt x="75" y="0"/>
                    </a:cubicBezTo>
                    <a:cubicBezTo>
                      <a:pt x="74" y="0"/>
                      <a:pt x="74" y="0"/>
                      <a:pt x="74" y="0"/>
                    </a:cubicBezTo>
                    <a:cubicBezTo>
                      <a:pt x="35" y="0"/>
                      <a:pt x="35" y="0"/>
                      <a:pt x="35" y="0"/>
                    </a:cubicBezTo>
                    <a:cubicBezTo>
                      <a:pt x="34" y="0"/>
                      <a:pt x="34" y="0"/>
                      <a:pt x="34" y="0"/>
                    </a:cubicBezTo>
                    <a:cubicBezTo>
                      <a:pt x="34" y="0"/>
                      <a:pt x="33" y="0"/>
                      <a:pt x="33" y="1"/>
                    </a:cubicBezTo>
                    <a:cubicBezTo>
                      <a:pt x="33" y="9"/>
                      <a:pt x="33" y="9"/>
                      <a:pt x="33" y="9"/>
                    </a:cubicBezTo>
                    <a:cubicBezTo>
                      <a:pt x="33" y="10"/>
                      <a:pt x="34" y="10"/>
                      <a:pt x="34" y="10"/>
                    </a:cubicBezTo>
                    <a:cubicBezTo>
                      <a:pt x="35" y="10"/>
                      <a:pt x="35" y="10"/>
                      <a:pt x="35" y="10"/>
                    </a:cubicBezTo>
                    <a:cubicBezTo>
                      <a:pt x="35" y="61"/>
                      <a:pt x="35" y="61"/>
                      <a:pt x="35" y="61"/>
                    </a:cubicBezTo>
                    <a:cubicBezTo>
                      <a:pt x="15" y="69"/>
                      <a:pt x="0" y="89"/>
                      <a:pt x="0" y="112"/>
                    </a:cubicBezTo>
                    <a:cubicBezTo>
                      <a:pt x="0" y="142"/>
                      <a:pt x="25" y="167"/>
                      <a:pt x="55" y="167"/>
                    </a:cubicBezTo>
                    <a:cubicBezTo>
                      <a:pt x="85" y="167"/>
                      <a:pt x="109" y="142"/>
                      <a:pt x="109" y="112"/>
                    </a:cubicBezTo>
                    <a:cubicBezTo>
                      <a:pt x="109" y="89"/>
                      <a:pt x="95" y="69"/>
                      <a:pt x="75" y="61"/>
                    </a:cubicBezTo>
                    <a:close/>
                    <a:moveTo>
                      <a:pt x="42" y="138"/>
                    </a:moveTo>
                    <a:cubicBezTo>
                      <a:pt x="38" y="138"/>
                      <a:pt x="35" y="135"/>
                      <a:pt x="35" y="131"/>
                    </a:cubicBezTo>
                    <a:cubicBezTo>
                      <a:pt x="35" y="127"/>
                      <a:pt x="38" y="124"/>
                      <a:pt x="42" y="124"/>
                    </a:cubicBezTo>
                    <a:cubicBezTo>
                      <a:pt x="46" y="124"/>
                      <a:pt x="49" y="127"/>
                      <a:pt x="49" y="131"/>
                    </a:cubicBezTo>
                    <a:cubicBezTo>
                      <a:pt x="49" y="135"/>
                      <a:pt x="46" y="138"/>
                      <a:pt x="42" y="138"/>
                    </a:cubicBezTo>
                    <a:close/>
                    <a:moveTo>
                      <a:pt x="47" y="108"/>
                    </a:moveTo>
                    <a:cubicBezTo>
                      <a:pt x="47" y="106"/>
                      <a:pt x="48" y="104"/>
                      <a:pt x="51" y="104"/>
                    </a:cubicBezTo>
                    <a:cubicBezTo>
                      <a:pt x="53" y="104"/>
                      <a:pt x="55" y="106"/>
                      <a:pt x="55" y="108"/>
                    </a:cubicBezTo>
                    <a:cubicBezTo>
                      <a:pt x="55" y="110"/>
                      <a:pt x="53" y="112"/>
                      <a:pt x="51" y="112"/>
                    </a:cubicBezTo>
                    <a:cubicBezTo>
                      <a:pt x="48" y="112"/>
                      <a:pt x="47" y="110"/>
                      <a:pt x="47" y="108"/>
                    </a:cubicBezTo>
                    <a:close/>
                    <a:moveTo>
                      <a:pt x="59" y="155"/>
                    </a:moveTo>
                    <a:cubicBezTo>
                      <a:pt x="55" y="155"/>
                      <a:pt x="52" y="151"/>
                      <a:pt x="52" y="148"/>
                    </a:cubicBezTo>
                    <a:cubicBezTo>
                      <a:pt x="52" y="144"/>
                      <a:pt x="55" y="141"/>
                      <a:pt x="59" y="141"/>
                    </a:cubicBezTo>
                    <a:cubicBezTo>
                      <a:pt x="63" y="141"/>
                      <a:pt x="66" y="144"/>
                      <a:pt x="66" y="148"/>
                    </a:cubicBezTo>
                    <a:cubicBezTo>
                      <a:pt x="66" y="151"/>
                      <a:pt x="63" y="155"/>
                      <a:pt x="59" y="155"/>
                    </a:cubicBezTo>
                    <a:close/>
                    <a:moveTo>
                      <a:pt x="70" y="110"/>
                    </a:moveTo>
                    <a:cubicBezTo>
                      <a:pt x="68" y="110"/>
                      <a:pt x="66" y="108"/>
                      <a:pt x="66" y="106"/>
                    </a:cubicBezTo>
                    <a:cubicBezTo>
                      <a:pt x="66" y="104"/>
                      <a:pt x="68" y="102"/>
                      <a:pt x="70" y="102"/>
                    </a:cubicBezTo>
                    <a:cubicBezTo>
                      <a:pt x="72" y="102"/>
                      <a:pt x="74" y="104"/>
                      <a:pt x="74" y="106"/>
                    </a:cubicBezTo>
                    <a:cubicBezTo>
                      <a:pt x="74" y="108"/>
                      <a:pt x="72" y="110"/>
                      <a:pt x="70" y="110"/>
                    </a:cubicBezTo>
                    <a:close/>
                    <a:moveTo>
                      <a:pt x="9" y="97"/>
                    </a:moveTo>
                    <a:cubicBezTo>
                      <a:pt x="14" y="82"/>
                      <a:pt x="26" y="70"/>
                      <a:pt x="41" y="66"/>
                    </a:cubicBezTo>
                    <a:cubicBezTo>
                      <a:pt x="41" y="5"/>
                      <a:pt x="41" y="5"/>
                      <a:pt x="41" y="5"/>
                    </a:cubicBezTo>
                    <a:cubicBezTo>
                      <a:pt x="41" y="5"/>
                      <a:pt x="41" y="5"/>
                      <a:pt x="42" y="5"/>
                    </a:cubicBezTo>
                    <a:cubicBezTo>
                      <a:pt x="68" y="5"/>
                      <a:pt x="68" y="5"/>
                      <a:pt x="68" y="5"/>
                    </a:cubicBezTo>
                    <a:cubicBezTo>
                      <a:pt x="68" y="5"/>
                      <a:pt x="68" y="5"/>
                      <a:pt x="68" y="5"/>
                    </a:cubicBezTo>
                    <a:cubicBezTo>
                      <a:pt x="68" y="66"/>
                      <a:pt x="68" y="66"/>
                      <a:pt x="68" y="66"/>
                    </a:cubicBezTo>
                    <a:cubicBezTo>
                      <a:pt x="83" y="70"/>
                      <a:pt x="95" y="82"/>
                      <a:pt x="100" y="97"/>
                    </a:cubicBezTo>
                    <a:lnTo>
                      <a:pt x="9" y="9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组合 102"/>
          <p:cNvGrpSpPr/>
          <p:nvPr/>
        </p:nvGrpSpPr>
        <p:grpSpPr>
          <a:xfrm>
            <a:off x="8008544" y="2224241"/>
            <a:ext cx="589908" cy="586135"/>
            <a:chOff x="8008544" y="2224241"/>
            <a:chExt cx="589908" cy="586135"/>
          </a:xfrm>
        </p:grpSpPr>
        <p:sp>
          <p:nvSpPr>
            <p:cNvPr id="23" name="Oval 3737"/>
            <p:cNvSpPr>
              <a:spLocks noChangeArrowheads="1"/>
            </p:cNvSpPr>
            <p:nvPr/>
          </p:nvSpPr>
          <p:spPr bwMode="auto">
            <a:xfrm>
              <a:off x="8008544" y="2224241"/>
              <a:ext cx="589908" cy="586135"/>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765"/>
            <p:cNvSpPr>
              <a:spLocks noEditPoints="1"/>
            </p:cNvSpPr>
            <p:nvPr/>
          </p:nvSpPr>
          <p:spPr bwMode="auto">
            <a:xfrm>
              <a:off x="8208534" y="2244994"/>
              <a:ext cx="189928" cy="544628"/>
            </a:xfrm>
            <a:custGeom>
              <a:avLst/>
              <a:gdLst>
                <a:gd name="T0" fmla="*/ 32 w 64"/>
                <a:gd name="T1" fmla="*/ 28 h 183"/>
                <a:gd name="T2" fmla="*/ 46 w 64"/>
                <a:gd name="T3" fmla="*/ 14 h 183"/>
                <a:gd name="T4" fmla="*/ 32 w 64"/>
                <a:gd name="T5" fmla="*/ 0 h 183"/>
                <a:gd name="T6" fmla="*/ 19 w 64"/>
                <a:gd name="T7" fmla="*/ 14 h 183"/>
                <a:gd name="T8" fmla="*/ 32 w 64"/>
                <a:gd name="T9" fmla="*/ 28 h 183"/>
                <a:gd name="T10" fmla="*/ 64 w 64"/>
                <a:gd name="T11" fmla="*/ 45 h 183"/>
                <a:gd name="T12" fmla="*/ 51 w 64"/>
                <a:gd name="T13" fmla="*/ 33 h 183"/>
                <a:gd name="T14" fmla="*/ 13 w 64"/>
                <a:gd name="T15" fmla="*/ 33 h 183"/>
                <a:gd name="T16" fmla="*/ 0 w 64"/>
                <a:gd name="T17" fmla="*/ 45 h 183"/>
                <a:gd name="T18" fmla="*/ 0 w 64"/>
                <a:gd name="T19" fmla="*/ 96 h 183"/>
                <a:gd name="T20" fmla="*/ 5 w 64"/>
                <a:gd name="T21" fmla="*/ 102 h 183"/>
                <a:gd name="T22" fmla="*/ 11 w 64"/>
                <a:gd name="T23" fmla="*/ 96 h 183"/>
                <a:gd name="T24" fmla="*/ 11 w 64"/>
                <a:gd name="T25" fmla="*/ 50 h 183"/>
                <a:gd name="T26" fmla="*/ 13 w 64"/>
                <a:gd name="T27" fmla="*/ 50 h 183"/>
                <a:gd name="T28" fmla="*/ 13 w 64"/>
                <a:gd name="T29" fmla="*/ 174 h 183"/>
                <a:gd name="T30" fmla="*/ 22 w 64"/>
                <a:gd name="T31" fmla="*/ 183 h 183"/>
                <a:gd name="T32" fmla="*/ 30 w 64"/>
                <a:gd name="T33" fmla="*/ 174 h 183"/>
                <a:gd name="T34" fmla="*/ 30 w 64"/>
                <a:gd name="T35" fmla="*/ 106 h 183"/>
                <a:gd name="T36" fmla="*/ 34 w 64"/>
                <a:gd name="T37" fmla="*/ 106 h 183"/>
                <a:gd name="T38" fmla="*/ 34 w 64"/>
                <a:gd name="T39" fmla="*/ 174 h 183"/>
                <a:gd name="T40" fmla="*/ 43 w 64"/>
                <a:gd name="T41" fmla="*/ 183 h 183"/>
                <a:gd name="T42" fmla="*/ 51 w 64"/>
                <a:gd name="T43" fmla="*/ 174 h 183"/>
                <a:gd name="T44" fmla="*/ 51 w 64"/>
                <a:gd name="T45" fmla="*/ 50 h 183"/>
                <a:gd name="T46" fmla="*/ 53 w 64"/>
                <a:gd name="T47" fmla="*/ 50 h 183"/>
                <a:gd name="T48" fmla="*/ 53 w 64"/>
                <a:gd name="T49" fmla="*/ 96 h 183"/>
                <a:gd name="T50" fmla="*/ 59 w 64"/>
                <a:gd name="T51" fmla="*/ 102 h 183"/>
                <a:gd name="T52" fmla="*/ 64 w 64"/>
                <a:gd name="T53" fmla="*/ 96 h 183"/>
                <a:gd name="T54" fmla="*/ 64 w 64"/>
                <a:gd name="T55" fmla="*/ 4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83">
                  <a:moveTo>
                    <a:pt x="32" y="28"/>
                  </a:moveTo>
                  <a:cubicBezTo>
                    <a:pt x="40" y="28"/>
                    <a:pt x="46" y="21"/>
                    <a:pt x="46" y="14"/>
                  </a:cubicBezTo>
                  <a:cubicBezTo>
                    <a:pt x="46" y="6"/>
                    <a:pt x="40" y="0"/>
                    <a:pt x="32" y="0"/>
                  </a:cubicBezTo>
                  <a:cubicBezTo>
                    <a:pt x="25" y="0"/>
                    <a:pt x="19" y="6"/>
                    <a:pt x="19" y="14"/>
                  </a:cubicBezTo>
                  <a:cubicBezTo>
                    <a:pt x="19" y="21"/>
                    <a:pt x="25" y="28"/>
                    <a:pt x="32" y="28"/>
                  </a:cubicBezTo>
                  <a:moveTo>
                    <a:pt x="64" y="45"/>
                  </a:moveTo>
                  <a:cubicBezTo>
                    <a:pt x="64" y="38"/>
                    <a:pt x="58" y="33"/>
                    <a:pt x="51" y="33"/>
                  </a:cubicBezTo>
                  <a:cubicBezTo>
                    <a:pt x="13" y="33"/>
                    <a:pt x="13" y="33"/>
                    <a:pt x="13" y="33"/>
                  </a:cubicBezTo>
                  <a:cubicBezTo>
                    <a:pt x="6" y="33"/>
                    <a:pt x="0" y="38"/>
                    <a:pt x="0" y="45"/>
                  </a:cubicBezTo>
                  <a:cubicBezTo>
                    <a:pt x="0" y="96"/>
                    <a:pt x="0" y="96"/>
                    <a:pt x="0" y="96"/>
                  </a:cubicBezTo>
                  <a:cubicBezTo>
                    <a:pt x="0" y="99"/>
                    <a:pt x="2" y="102"/>
                    <a:pt x="5" y="102"/>
                  </a:cubicBezTo>
                  <a:cubicBezTo>
                    <a:pt x="9" y="102"/>
                    <a:pt x="11" y="99"/>
                    <a:pt x="11" y="96"/>
                  </a:cubicBezTo>
                  <a:cubicBezTo>
                    <a:pt x="11" y="50"/>
                    <a:pt x="11" y="50"/>
                    <a:pt x="11" y="50"/>
                  </a:cubicBezTo>
                  <a:cubicBezTo>
                    <a:pt x="13" y="50"/>
                    <a:pt x="13" y="50"/>
                    <a:pt x="13" y="50"/>
                  </a:cubicBezTo>
                  <a:cubicBezTo>
                    <a:pt x="13" y="174"/>
                    <a:pt x="13" y="174"/>
                    <a:pt x="13" y="174"/>
                  </a:cubicBezTo>
                  <a:cubicBezTo>
                    <a:pt x="13" y="179"/>
                    <a:pt x="17" y="183"/>
                    <a:pt x="22" y="183"/>
                  </a:cubicBezTo>
                  <a:cubicBezTo>
                    <a:pt x="26" y="183"/>
                    <a:pt x="30" y="179"/>
                    <a:pt x="30" y="174"/>
                  </a:cubicBezTo>
                  <a:cubicBezTo>
                    <a:pt x="30" y="106"/>
                    <a:pt x="30" y="106"/>
                    <a:pt x="30" y="106"/>
                  </a:cubicBezTo>
                  <a:cubicBezTo>
                    <a:pt x="34" y="106"/>
                    <a:pt x="34" y="106"/>
                    <a:pt x="34" y="106"/>
                  </a:cubicBezTo>
                  <a:cubicBezTo>
                    <a:pt x="34" y="174"/>
                    <a:pt x="34" y="174"/>
                    <a:pt x="34" y="174"/>
                  </a:cubicBezTo>
                  <a:cubicBezTo>
                    <a:pt x="34" y="179"/>
                    <a:pt x="38" y="183"/>
                    <a:pt x="43" y="183"/>
                  </a:cubicBezTo>
                  <a:cubicBezTo>
                    <a:pt x="47" y="183"/>
                    <a:pt x="51" y="179"/>
                    <a:pt x="51" y="174"/>
                  </a:cubicBezTo>
                  <a:cubicBezTo>
                    <a:pt x="51" y="50"/>
                    <a:pt x="51" y="50"/>
                    <a:pt x="51" y="50"/>
                  </a:cubicBezTo>
                  <a:cubicBezTo>
                    <a:pt x="53" y="50"/>
                    <a:pt x="53" y="50"/>
                    <a:pt x="53" y="50"/>
                  </a:cubicBezTo>
                  <a:cubicBezTo>
                    <a:pt x="53" y="96"/>
                    <a:pt x="53" y="96"/>
                    <a:pt x="53" y="96"/>
                  </a:cubicBezTo>
                  <a:cubicBezTo>
                    <a:pt x="53" y="99"/>
                    <a:pt x="56" y="102"/>
                    <a:pt x="59" y="102"/>
                  </a:cubicBezTo>
                  <a:cubicBezTo>
                    <a:pt x="62" y="102"/>
                    <a:pt x="64" y="99"/>
                    <a:pt x="64" y="96"/>
                  </a:cubicBezTo>
                  <a:lnTo>
                    <a:pt x="64"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组合 105"/>
          <p:cNvGrpSpPr/>
          <p:nvPr/>
        </p:nvGrpSpPr>
        <p:grpSpPr>
          <a:xfrm>
            <a:off x="8160737" y="4409039"/>
            <a:ext cx="642736" cy="642736"/>
            <a:chOff x="8160737" y="4409039"/>
            <a:chExt cx="642736" cy="642736"/>
          </a:xfrm>
        </p:grpSpPr>
        <p:sp>
          <p:nvSpPr>
            <p:cNvPr id="20" name="Oval 3734"/>
            <p:cNvSpPr>
              <a:spLocks noChangeArrowheads="1"/>
            </p:cNvSpPr>
            <p:nvPr/>
          </p:nvSpPr>
          <p:spPr bwMode="auto">
            <a:xfrm>
              <a:off x="8160737" y="4409039"/>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91"/>
            <p:cNvGrpSpPr/>
            <p:nvPr/>
          </p:nvGrpSpPr>
          <p:grpSpPr>
            <a:xfrm>
              <a:off x="8288405" y="4480104"/>
              <a:ext cx="387401" cy="500606"/>
              <a:chOff x="8285261" y="4274238"/>
              <a:chExt cx="387401" cy="500606"/>
            </a:xfrm>
          </p:grpSpPr>
          <p:sp>
            <p:nvSpPr>
              <p:cNvPr id="52" name="Freeform 3766"/>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3767"/>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3768"/>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69"/>
              <p:cNvSpPr/>
              <p:nvPr/>
            </p:nvSpPr>
            <p:spPr bwMode="auto">
              <a:xfrm>
                <a:off x="8374565" y="4646548"/>
                <a:ext cx="110687" cy="128296"/>
              </a:xfrm>
              <a:custGeom>
                <a:avLst/>
                <a:gdLst>
                  <a:gd name="T0" fmla="*/ 26 w 37"/>
                  <a:gd name="T1" fmla="*/ 2 h 43"/>
                  <a:gd name="T2" fmla="*/ 26 w 37"/>
                  <a:gd name="T3" fmla="*/ 16 h 43"/>
                  <a:gd name="T4" fmla="*/ 15 w 37"/>
                  <a:gd name="T5" fmla="*/ 25 h 43"/>
                  <a:gd name="T6" fmla="*/ 1 w 37"/>
                  <a:gd name="T7" fmla="*/ 35 h 43"/>
                  <a:gd name="T8" fmla="*/ 37 w 37"/>
                  <a:gd name="T9" fmla="*/ 43 h 43"/>
                  <a:gd name="T10" fmla="*/ 37 w 37"/>
                  <a:gd name="T11" fmla="*/ 0 h 43"/>
                  <a:gd name="T12" fmla="*/ 26 w 37"/>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26" y="2"/>
                    </a:moveTo>
                    <a:cubicBezTo>
                      <a:pt x="26" y="16"/>
                      <a:pt x="26" y="16"/>
                      <a:pt x="26" y="16"/>
                    </a:cubicBezTo>
                    <a:cubicBezTo>
                      <a:pt x="26" y="16"/>
                      <a:pt x="22" y="22"/>
                      <a:pt x="15" y="25"/>
                    </a:cubicBezTo>
                    <a:cubicBezTo>
                      <a:pt x="7" y="27"/>
                      <a:pt x="0" y="31"/>
                      <a:pt x="1" y="35"/>
                    </a:cubicBezTo>
                    <a:cubicBezTo>
                      <a:pt x="2" y="39"/>
                      <a:pt x="11" y="43"/>
                      <a:pt x="37" y="43"/>
                    </a:cubicBezTo>
                    <a:cubicBezTo>
                      <a:pt x="37" y="0"/>
                      <a:pt x="37" y="0"/>
                      <a:pt x="37" y="0"/>
                    </a:cubicBezTo>
                    <a:lnTo>
                      <a:pt x="26"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770"/>
              <p:cNvSpPr/>
              <p:nvPr/>
            </p:nvSpPr>
            <p:spPr bwMode="auto">
              <a:xfrm>
                <a:off x="8472672" y="4646548"/>
                <a:ext cx="101882" cy="128296"/>
              </a:xfrm>
              <a:custGeom>
                <a:avLst/>
                <a:gdLst>
                  <a:gd name="T0" fmla="*/ 8 w 34"/>
                  <a:gd name="T1" fmla="*/ 2 h 43"/>
                  <a:gd name="T2" fmla="*/ 8 w 34"/>
                  <a:gd name="T3" fmla="*/ 16 h 43"/>
                  <a:gd name="T4" fmla="*/ 18 w 34"/>
                  <a:gd name="T5" fmla="*/ 25 h 43"/>
                  <a:gd name="T6" fmla="*/ 34 w 34"/>
                  <a:gd name="T7" fmla="*/ 35 h 43"/>
                  <a:gd name="T8" fmla="*/ 0 w 34"/>
                  <a:gd name="T9" fmla="*/ 43 h 43"/>
                  <a:gd name="T10" fmla="*/ 0 w 34"/>
                  <a:gd name="T11" fmla="*/ 0 h 43"/>
                  <a:gd name="T12" fmla="*/ 8 w 34"/>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34" h="43">
                    <a:moveTo>
                      <a:pt x="8" y="2"/>
                    </a:moveTo>
                    <a:cubicBezTo>
                      <a:pt x="8" y="16"/>
                      <a:pt x="8" y="16"/>
                      <a:pt x="8" y="16"/>
                    </a:cubicBezTo>
                    <a:cubicBezTo>
                      <a:pt x="8" y="16"/>
                      <a:pt x="10" y="22"/>
                      <a:pt x="18" y="25"/>
                    </a:cubicBezTo>
                    <a:cubicBezTo>
                      <a:pt x="25" y="27"/>
                      <a:pt x="34" y="31"/>
                      <a:pt x="34" y="35"/>
                    </a:cubicBezTo>
                    <a:cubicBezTo>
                      <a:pt x="33" y="39"/>
                      <a:pt x="19" y="43"/>
                      <a:pt x="0" y="43"/>
                    </a:cubicBezTo>
                    <a:cubicBezTo>
                      <a:pt x="0" y="0"/>
                      <a:pt x="0" y="0"/>
                      <a:pt x="0" y="0"/>
                    </a:cubicBezTo>
                    <a:lnTo>
                      <a:pt x="8" y="2"/>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3771"/>
              <p:cNvSpPr/>
              <p:nvPr/>
            </p:nvSpPr>
            <p:spPr bwMode="auto">
              <a:xfrm>
                <a:off x="8291548" y="4274238"/>
                <a:ext cx="381114" cy="384887"/>
              </a:xfrm>
              <a:custGeom>
                <a:avLst/>
                <a:gdLst>
                  <a:gd name="T0" fmla="*/ 94 w 128"/>
                  <a:gd name="T1" fmla="*/ 7 h 129"/>
                  <a:gd name="T2" fmla="*/ 120 w 128"/>
                  <a:gd name="T3" fmla="*/ 58 h 129"/>
                  <a:gd name="T4" fmla="*/ 57 w 128"/>
                  <a:gd name="T5" fmla="*/ 121 h 129"/>
                  <a:gd name="T6" fmla="*/ 7 w 128"/>
                  <a:gd name="T7" fmla="*/ 96 h 129"/>
                  <a:gd name="T8" fmla="*/ 0 w 128"/>
                  <a:gd name="T9" fmla="*/ 101 h 129"/>
                  <a:gd name="T10" fmla="*/ 57 w 128"/>
                  <a:gd name="T11" fmla="*/ 129 h 129"/>
                  <a:gd name="T12" fmla="*/ 128 w 128"/>
                  <a:gd name="T13" fmla="*/ 58 h 129"/>
                  <a:gd name="T14" fmla="*/ 99 w 128"/>
                  <a:gd name="T15" fmla="*/ 0 h 129"/>
                  <a:gd name="T16" fmla="*/ 94 w 128"/>
                  <a:gd name="T17"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29">
                    <a:moveTo>
                      <a:pt x="94" y="7"/>
                    </a:moveTo>
                    <a:cubicBezTo>
                      <a:pt x="110" y="18"/>
                      <a:pt x="120" y="37"/>
                      <a:pt x="120" y="58"/>
                    </a:cubicBezTo>
                    <a:cubicBezTo>
                      <a:pt x="120" y="93"/>
                      <a:pt x="92" y="121"/>
                      <a:pt x="57" y="121"/>
                    </a:cubicBezTo>
                    <a:cubicBezTo>
                      <a:pt x="37" y="121"/>
                      <a:pt x="18" y="111"/>
                      <a:pt x="7" y="96"/>
                    </a:cubicBezTo>
                    <a:cubicBezTo>
                      <a:pt x="0" y="101"/>
                      <a:pt x="0" y="101"/>
                      <a:pt x="0" y="101"/>
                    </a:cubicBezTo>
                    <a:cubicBezTo>
                      <a:pt x="13" y="118"/>
                      <a:pt x="34" y="129"/>
                      <a:pt x="57" y="129"/>
                    </a:cubicBezTo>
                    <a:cubicBezTo>
                      <a:pt x="97" y="129"/>
                      <a:pt x="128" y="97"/>
                      <a:pt x="128" y="58"/>
                    </a:cubicBezTo>
                    <a:cubicBezTo>
                      <a:pt x="128" y="34"/>
                      <a:pt x="117" y="13"/>
                      <a:pt x="99" y="0"/>
                    </a:cubicBezTo>
                    <a:lnTo>
                      <a:pt x="94" y="7"/>
                    </a:ln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3772"/>
              <p:cNvSpPr>
                <a:spLocks noEditPoints="1"/>
              </p:cNvSpPr>
              <p:nvPr/>
            </p:nvSpPr>
            <p:spPr bwMode="auto">
              <a:xfrm>
                <a:off x="8294064" y="4284301"/>
                <a:ext cx="339606" cy="335833"/>
              </a:xfrm>
              <a:custGeom>
                <a:avLst/>
                <a:gdLst>
                  <a:gd name="T0" fmla="*/ 57 w 114"/>
                  <a:gd name="T1" fmla="*/ 0 h 113"/>
                  <a:gd name="T2" fmla="*/ 0 w 114"/>
                  <a:gd name="T3" fmla="*/ 56 h 113"/>
                  <a:gd name="T4" fmla="*/ 57 w 114"/>
                  <a:gd name="T5" fmla="*/ 113 h 113"/>
                  <a:gd name="T6" fmla="*/ 114 w 114"/>
                  <a:gd name="T7" fmla="*/ 56 h 113"/>
                  <a:gd name="T8" fmla="*/ 57 w 114"/>
                  <a:gd name="T9" fmla="*/ 0 h 113"/>
                  <a:gd name="T10" fmla="*/ 57 w 114"/>
                  <a:gd name="T11" fmla="*/ 110 h 113"/>
                  <a:gd name="T12" fmla="*/ 3 w 114"/>
                  <a:gd name="T13" fmla="*/ 56 h 113"/>
                  <a:gd name="T14" fmla="*/ 57 w 114"/>
                  <a:gd name="T15" fmla="*/ 2 h 113"/>
                  <a:gd name="T16" fmla="*/ 111 w 114"/>
                  <a:gd name="T17" fmla="*/ 56 h 113"/>
                  <a:gd name="T18" fmla="*/ 57 w 114"/>
                  <a:gd name="T19" fmla="*/ 11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0"/>
                    </a:moveTo>
                    <a:cubicBezTo>
                      <a:pt x="26" y="0"/>
                      <a:pt x="0" y="25"/>
                      <a:pt x="0" y="56"/>
                    </a:cubicBezTo>
                    <a:cubicBezTo>
                      <a:pt x="0" y="87"/>
                      <a:pt x="26" y="113"/>
                      <a:pt x="57" y="113"/>
                    </a:cubicBezTo>
                    <a:cubicBezTo>
                      <a:pt x="88" y="113"/>
                      <a:pt x="114" y="87"/>
                      <a:pt x="114" y="56"/>
                    </a:cubicBezTo>
                    <a:cubicBezTo>
                      <a:pt x="114" y="25"/>
                      <a:pt x="88" y="0"/>
                      <a:pt x="57" y="0"/>
                    </a:cubicBezTo>
                    <a:close/>
                    <a:moveTo>
                      <a:pt x="57" y="110"/>
                    </a:moveTo>
                    <a:cubicBezTo>
                      <a:pt x="27" y="110"/>
                      <a:pt x="3" y="86"/>
                      <a:pt x="3" y="56"/>
                    </a:cubicBezTo>
                    <a:cubicBezTo>
                      <a:pt x="3" y="26"/>
                      <a:pt x="27" y="2"/>
                      <a:pt x="57" y="2"/>
                    </a:cubicBezTo>
                    <a:cubicBezTo>
                      <a:pt x="87" y="2"/>
                      <a:pt x="111" y="26"/>
                      <a:pt x="111" y="56"/>
                    </a:cubicBezTo>
                    <a:cubicBezTo>
                      <a:pt x="111" y="86"/>
                      <a:pt x="87" y="110"/>
                      <a:pt x="57" y="11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3773"/>
              <p:cNvSpPr/>
              <p:nvPr/>
            </p:nvSpPr>
            <p:spPr bwMode="auto">
              <a:xfrm>
                <a:off x="8285261" y="4289332"/>
                <a:ext cx="378597" cy="330800"/>
              </a:xfrm>
              <a:custGeom>
                <a:avLst/>
                <a:gdLst>
                  <a:gd name="T0" fmla="*/ 37 w 127"/>
                  <a:gd name="T1" fmla="*/ 8 h 111"/>
                  <a:gd name="T2" fmla="*/ 35 w 127"/>
                  <a:gd name="T3" fmla="*/ 13 h 111"/>
                  <a:gd name="T4" fmla="*/ 32 w 127"/>
                  <a:gd name="T5" fmla="*/ 16 h 111"/>
                  <a:gd name="T6" fmla="*/ 30 w 127"/>
                  <a:gd name="T7" fmla="*/ 14 h 111"/>
                  <a:gd name="T8" fmla="*/ 30 w 127"/>
                  <a:gd name="T9" fmla="*/ 18 h 111"/>
                  <a:gd name="T10" fmla="*/ 24 w 127"/>
                  <a:gd name="T11" fmla="*/ 19 h 111"/>
                  <a:gd name="T12" fmla="*/ 20 w 127"/>
                  <a:gd name="T13" fmla="*/ 23 h 111"/>
                  <a:gd name="T14" fmla="*/ 16 w 127"/>
                  <a:gd name="T15" fmla="*/ 30 h 111"/>
                  <a:gd name="T16" fmla="*/ 12 w 127"/>
                  <a:gd name="T17" fmla="*/ 34 h 111"/>
                  <a:gd name="T18" fmla="*/ 15 w 127"/>
                  <a:gd name="T19" fmla="*/ 37 h 111"/>
                  <a:gd name="T20" fmla="*/ 16 w 127"/>
                  <a:gd name="T21" fmla="*/ 39 h 111"/>
                  <a:gd name="T22" fmla="*/ 13 w 127"/>
                  <a:gd name="T23" fmla="*/ 36 h 111"/>
                  <a:gd name="T24" fmla="*/ 11 w 127"/>
                  <a:gd name="T25" fmla="*/ 33 h 111"/>
                  <a:gd name="T26" fmla="*/ 10 w 127"/>
                  <a:gd name="T27" fmla="*/ 38 h 111"/>
                  <a:gd name="T28" fmla="*/ 10 w 127"/>
                  <a:gd name="T29" fmla="*/ 46 h 111"/>
                  <a:gd name="T30" fmla="*/ 14 w 127"/>
                  <a:gd name="T31" fmla="*/ 44 h 111"/>
                  <a:gd name="T32" fmla="*/ 18 w 127"/>
                  <a:gd name="T33" fmla="*/ 49 h 111"/>
                  <a:gd name="T34" fmla="*/ 23 w 127"/>
                  <a:gd name="T35" fmla="*/ 54 h 111"/>
                  <a:gd name="T36" fmla="*/ 28 w 127"/>
                  <a:gd name="T37" fmla="*/ 59 h 111"/>
                  <a:gd name="T38" fmla="*/ 35 w 127"/>
                  <a:gd name="T39" fmla="*/ 65 h 111"/>
                  <a:gd name="T40" fmla="*/ 33 w 127"/>
                  <a:gd name="T41" fmla="*/ 75 h 111"/>
                  <a:gd name="T42" fmla="*/ 28 w 127"/>
                  <a:gd name="T43" fmla="*/ 86 h 111"/>
                  <a:gd name="T44" fmla="*/ 29 w 127"/>
                  <a:gd name="T45" fmla="*/ 94 h 111"/>
                  <a:gd name="T46" fmla="*/ 26 w 127"/>
                  <a:gd name="T47" fmla="*/ 95 h 111"/>
                  <a:gd name="T48" fmla="*/ 18 w 127"/>
                  <a:gd name="T49" fmla="*/ 82 h 111"/>
                  <a:gd name="T50" fmla="*/ 10 w 127"/>
                  <a:gd name="T51" fmla="*/ 63 h 111"/>
                  <a:gd name="T52" fmla="*/ 7 w 127"/>
                  <a:gd name="T53" fmla="*/ 48 h 111"/>
                  <a:gd name="T54" fmla="*/ 41 w 127"/>
                  <a:gd name="T55" fmla="*/ 102 h 111"/>
                  <a:gd name="T56" fmla="*/ 50 w 127"/>
                  <a:gd name="T57" fmla="*/ 101 h 111"/>
                  <a:gd name="T58" fmla="*/ 62 w 127"/>
                  <a:gd name="T59" fmla="*/ 99 h 111"/>
                  <a:gd name="T60" fmla="*/ 61 w 127"/>
                  <a:gd name="T61" fmla="*/ 104 h 111"/>
                  <a:gd name="T62" fmla="*/ 68 w 127"/>
                  <a:gd name="T63" fmla="*/ 104 h 111"/>
                  <a:gd name="T64" fmla="*/ 78 w 127"/>
                  <a:gd name="T65" fmla="*/ 102 h 111"/>
                  <a:gd name="T66" fmla="*/ 77 w 127"/>
                  <a:gd name="T67" fmla="*/ 1 h 111"/>
                  <a:gd name="T68" fmla="*/ 110 w 127"/>
                  <a:gd name="T69" fmla="*/ 35 h 111"/>
                  <a:gd name="T70" fmla="*/ 106 w 127"/>
                  <a:gd name="T71" fmla="*/ 32 h 111"/>
                  <a:gd name="T72" fmla="*/ 101 w 127"/>
                  <a:gd name="T73" fmla="*/ 41 h 111"/>
                  <a:gd name="T74" fmla="*/ 95 w 127"/>
                  <a:gd name="T75" fmla="*/ 33 h 111"/>
                  <a:gd name="T76" fmla="*/ 98 w 127"/>
                  <a:gd name="T77" fmla="*/ 41 h 111"/>
                  <a:gd name="T78" fmla="*/ 104 w 127"/>
                  <a:gd name="T79" fmla="*/ 44 h 111"/>
                  <a:gd name="T80" fmla="*/ 101 w 127"/>
                  <a:gd name="T81" fmla="*/ 56 h 111"/>
                  <a:gd name="T82" fmla="*/ 98 w 127"/>
                  <a:gd name="T83" fmla="*/ 68 h 111"/>
                  <a:gd name="T84" fmla="*/ 94 w 127"/>
                  <a:gd name="T85" fmla="*/ 76 h 111"/>
                  <a:gd name="T86" fmla="*/ 82 w 127"/>
                  <a:gd name="T87" fmla="*/ 86 h 111"/>
                  <a:gd name="T88" fmla="*/ 79 w 127"/>
                  <a:gd name="T89" fmla="*/ 77 h 111"/>
                  <a:gd name="T90" fmla="*/ 80 w 127"/>
                  <a:gd name="T91" fmla="*/ 67 h 111"/>
                  <a:gd name="T92" fmla="*/ 76 w 127"/>
                  <a:gd name="T93" fmla="*/ 56 h 111"/>
                  <a:gd name="T94" fmla="*/ 70 w 127"/>
                  <a:gd name="T95" fmla="*/ 50 h 111"/>
                  <a:gd name="T96" fmla="*/ 56 w 127"/>
                  <a:gd name="T97" fmla="*/ 50 h 111"/>
                  <a:gd name="T98" fmla="*/ 50 w 127"/>
                  <a:gd name="T99" fmla="*/ 42 h 111"/>
                  <a:gd name="T100" fmla="*/ 56 w 127"/>
                  <a:gd name="T101" fmla="*/ 27 h 111"/>
                  <a:gd name="T102" fmla="*/ 67 w 127"/>
                  <a:gd name="T103" fmla="*/ 23 h 111"/>
                  <a:gd name="T104" fmla="*/ 73 w 127"/>
                  <a:gd name="T105" fmla="*/ 26 h 111"/>
                  <a:gd name="T106" fmla="*/ 82 w 127"/>
                  <a:gd name="T107" fmla="*/ 26 h 111"/>
                  <a:gd name="T108" fmla="*/ 91 w 127"/>
                  <a:gd name="T109" fmla="*/ 24 h 111"/>
                  <a:gd name="T110" fmla="*/ 83 w 127"/>
                  <a:gd name="T111" fmla="*/ 21 h 111"/>
                  <a:gd name="T112" fmla="*/ 82 w 127"/>
                  <a:gd name="T113" fmla="*/ 18 h 111"/>
                  <a:gd name="T114" fmla="*/ 71 w 127"/>
                  <a:gd name="T115" fmla="*/ 18 h 111"/>
                  <a:gd name="T116" fmla="*/ 62 w 127"/>
                  <a:gd name="T117" fmla="*/ 21 h 111"/>
                  <a:gd name="T118" fmla="*/ 60 w 127"/>
                  <a:gd name="T119" fmla="*/ 11 h 111"/>
                  <a:gd name="T120" fmla="*/ 54 w 127"/>
                  <a:gd name="T121" fmla="*/ 6 h 111"/>
                  <a:gd name="T122" fmla="*/ 61 w 127"/>
                  <a:gd name="T12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111">
                    <a:moveTo>
                      <a:pt x="52" y="0"/>
                    </a:moveTo>
                    <a:cubicBezTo>
                      <a:pt x="52" y="0"/>
                      <a:pt x="33" y="3"/>
                      <a:pt x="20" y="17"/>
                    </a:cubicBezTo>
                    <a:cubicBezTo>
                      <a:pt x="20" y="17"/>
                      <a:pt x="30" y="7"/>
                      <a:pt x="36" y="7"/>
                    </a:cubicBezTo>
                    <a:cubicBezTo>
                      <a:pt x="37" y="8"/>
                      <a:pt x="37" y="8"/>
                      <a:pt x="37" y="8"/>
                    </a:cubicBezTo>
                    <a:cubicBezTo>
                      <a:pt x="37" y="8"/>
                      <a:pt x="37" y="8"/>
                      <a:pt x="37" y="8"/>
                    </a:cubicBezTo>
                    <a:cubicBezTo>
                      <a:pt x="37" y="9"/>
                      <a:pt x="36" y="10"/>
                      <a:pt x="36" y="10"/>
                    </a:cubicBezTo>
                    <a:cubicBezTo>
                      <a:pt x="36" y="10"/>
                      <a:pt x="36" y="11"/>
                      <a:pt x="36" y="11"/>
                    </a:cubicBezTo>
                    <a:cubicBezTo>
                      <a:pt x="36" y="12"/>
                      <a:pt x="36" y="12"/>
                      <a:pt x="36" y="12"/>
                    </a:cubicBezTo>
                    <a:cubicBezTo>
                      <a:pt x="36" y="12"/>
                      <a:pt x="35" y="12"/>
                      <a:pt x="35" y="12"/>
                    </a:cubicBezTo>
                    <a:cubicBezTo>
                      <a:pt x="35" y="12"/>
                      <a:pt x="35" y="12"/>
                      <a:pt x="35" y="13"/>
                    </a:cubicBezTo>
                    <a:cubicBezTo>
                      <a:pt x="35" y="13"/>
                      <a:pt x="35" y="14"/>
                      <a:pt x="35" y="14"/>
                    </a:cubicBezTo>
                    <a:cubicBezTo>
                      <a:pt x="35" y="15"/>
                      <a:pt x="35" y="15"/>
                      <a:pt x="35" y="15"/>
                    </a:cubicBezTo>
                    <a:cubicBezTo>
                      <a:pt x="35" y="16"/>
                      <a:pt x="35" y="16"/>
                      <a:pt x="35" y="16"/>
                    </a:cubicBezTo>
                    <a:cubicBezTo>
                      <a:pt x="34" y="16"/>
                      <a:pt x="34" y="16"/>
                      <a:pt x="34" y="16"/>
                    </a:cubicBezTo>
                    <a:cubicBezTo>
                      <a:pt x="34" y="16"/>
                      <a:pt x="33" y="16"/>
                      <a:pt x="32" y="16"/>
                    </a:cubicBezTo>
                    <a:cubicBezTo>
                      <a:pt x="32" y="16"/>
                      <a:pt x="32" y="15"/>
                      <a:pt x="32" y="15"/>
                    </a:cubicBezTo>
                    <a:cubicBezTo>
                      <a:pt x="33" y="14"/>
                      <a:pt x="33" y="14"/>
                      <a:pt x="33" y="14"/>
                    </a:cubicBezTo>
                    <a:cubicBezTo>
                      <a:pt x="33" y="14"/>
                      <a:pt x="33" y="14"/>
                      <a:pt x="33" y="14"/>
                    </a:cubicBezTo>
                    <a:cubicBezTo>
                      <a:pt x="32" y="14"/>
                      <a:pt x="32" y="13"/>
                      <a:pt x="32" y="13"/>
                    </a:cubicBezTo>
                    <a:cubicBezTo>
                      <a:pt x="31" y="13"/>
                      <a:pt x="30" y="14"/>
                      <a:pt x="30" y="14"/>
                    </a:cubicBezTo>
                    <a:cubicBezTo>
                      <a:pt x="29" y="15"/>
                      <a:pt x="29" y="15"/>
                      <a:pt x="29" y="15"/>
                    </a:cubicBezTo>
                    <a:cubicBezTo>
                      <a:pt x="29" y="15"/>
                      <a:pt x="29" y="16"/>
                      <a:pt x="29" y="16"/>
                    </a:cubicBezTo>
                    <a:cubicBezTo>
                      <a:pt x="29" y="16"/>
                      <a:pt x="30" y="16"/>
                      <a:pt x="30" y="16"/>
                    </a:cubicBezTo>
                    <a:cubicBezTo>
                      <a:pt x="30" y="16"/>
                      <a:pt x="30" y="17"/>
                      <a:pt x="30" y="17"/>
                    </a:cubicBezTo>
                    <a:cubicBezTo>
                      <a:pt x="30" y="17"/>
                      <a:pt x="30" y="18"/>
                      <a:pt x="30" y="18"/>
                    </a:cubicBezTo>
                    <a:cubicBezTo>
                      <a:pt x="30" y="18"/>
                      <a:pt x="29" y="18"/>
                      <a:pt x="29" y="18"/>
                    </a:cubicBezTo>
                    <a:cubicBezTo>
                      <a:pt x="28" y="18"/>
                      <a:pt x="28" y="18"/>
                      <a:pt x="27" y="18"/>
                    </a:cubicBezTo>
                    <a:cubicBezTo>
                      <a:pt x="27" y="18"/>
                      <a:pt x="26" y="17"/>
                      <a:pt x="26" y="18"/>
                    </a:cubicBezTo>
                    <a:cubicBezTo>
                      <a:pt x="26" y="18"/>
                      <a:pt x="26" y="18"/>
                      <a:pt x="25" y="18"/>
                    </a:cubicBezTo>
                    <a:cubicBezTo>
                      <a:pt x="25" y="18"/>
                      <a:pt x="24" y="19"/>
                      <a:pt x="24" y="19"/>
                    </a:cubicBezTo>
                    <a:cubicBezTo>
                      <a:pt x="24" y="19"/>
                      <a:pt x="24" y="19"/>
                      <a:pt x="24" y="19"/>
                    </a:cubicBezTo>
                    <a:cubicBezTo>
                      <a:pt x="24" y="20"/>
                      <a:pt x="23" y="21"/>
                      <a:pt x="23" y="21"/>
                    </a:cubicBezTo>
                    <a:cubicBezTo>
                      <a:pt x="23" y="21"/>
                      <a:pt x="23" y="21"/>
                      <a:pt x="22" y="21"/>
                    </a:cubicBezTo>
                    <a:cubicBezTo>
                      <a:pt x="21" y="21"/>
                      <a:pt x="21" y="22"/>
                      <a:pt x="21" y="22"/>
                    </a:cubicBezTo>
                    <a:cubicBezTo>
                      <a:pt x="20" y="23"/>
                      <a:pt x="20" y="23"/>
                      <a:pt x="20" y="23"/>
                    </a:cubicBezTo>
                    <a:cubicBezTo>
                      <a:pt x="20" y="23"/>
                      <a:pt x="20" y="23"/>
                      <a:pt x="19" y="24"/>
                    </a:cubicBezTo>
                    <a:cubicBezTo>
                      <a:pt x="19" y="24"/>
                      <a:pt x="17" y="25"/>
                      <a:pt x="17" y="25"/>
                    </a:cubicBezTo>
                    <a:cubicBezTo>
                      <a:pt x="17" y="25"/>
                      <a:pt x="17" y="26"/>
                      <a:pt x="16" y="27"/>
                    </a:cubicBezTo>
                    <a:cubicBezTo>
                      <a:pt x="16" y="27"/>
                      <a:pt x="16" y="28"/>
                      <a:pt x="16" y="28"/>
                    </a:cubicBezTo>
                    <a:cubicBezTo>
                      <a:pt x="16" y="28"/>
                      <a:pt x="16" y="29"/>
                      <a:pt x="16" y="30"/>
                    </a:cubicBezTo>
                    <a:cubicBezTo>
                      <a:pt x="15" y="30"/>
                      <a:pt x="15" y="31"/>
                      <a:pt x="15" y="31"/>
                    </a:cubicBezTo>
                    <a:cubicBezTo>
                      <a:pt x="15" y="31"/>
                      <a:pt x="14" y="32"/>
                      <a:pt x="14" y="32"/>
                    </a:cubicBezTo>
                    <a:cubicBezTo>
                      <a:pt x="14" y="32"/>
                      <a:pt x="13" y="32"/>
                      <a:pt x="12" y="32"/>
                    </a:cubicBezTo>
                    <a:cubicBezTo>
                      <a:pt x="12" y="33"/>
                      <a:pt x="12" y="33"/>
                      <a:pt x="12" y="33"/>
                    </a:cubicBezTo>
                    <a:cubicBezTo>
                      <a:pt x="12" y="34"/>
                      <a:pt x="12" y="34"/>
                      <a:pt x="12" y="34"/>
                    </a:cubicBezTo>
                    <a:cubicBezTo>
                      <a:pt x="13" y="34"/>
                      <a:pt x="13" y="34"/>
                      <a:pt x="13" y="34"/>
                    </a:cubicBezTo>
                    <a:cubicBezTo>
                      <a:pt x="13" y="34"/>
                      <a:pt x="13" y="35"/>
                      <a:pt x="13" y="35"/>
                    </a:cubicBezTo>
                    <a:cubicBezTo>
                      <a:pt x="13" y="36"/>
                      <a:pt x="13" y="37"/>
                      <a:pt x="13" y="37"/>
                    </a:cubicBezTo>
                    <a:cubicBezTo>
                      <a:pt x="14" y="37"/>
                      <a:pt x="14" y="37"/>
                      <a:pt x="14" y="37"/>
                    </a:cubicBezTo>
                    <a:cubicBezTo>
                      <a:pt x="15" y="37"/>
                      <a:pt x="15" y="37"/>
                      <a:pt x="15" y="37"/>
                    </a:cubicBezTo>
                    <a:cubicBezTo>
                      <a:pt x="16" y="38"/>
                      <a:pt x="16" y="38"/>
                      <a:pt x="16" y="38"/>
                    </a:cubicBezTo>
                    <a:cubicBezTo>
                      <a:pt x="17" y="38"/>
                      <a:pt x="17" y="38"/>
                      <a:pt x="17" y="38"/>
                    </a:cubicBezTo>
                    <a:cubicBezTo>
                      <a:pt x="17" y="38"/>
                      <a:pt x="17" y="39"/>
                      <a:pt x="16" y="39"/>
                    </a:cubicBezTo>
                    <a:cubicBezTo>
                      <a:pt x="16" y="39"/>
                      <a:pt x="16" y="39"/>
                      <a:pt x="16" y="39"/>
                    </a:cubicBezTo>
                    <a:cubicBezTo>
                      <a:pt x="16" y="39"/>
                      <a:pt x="16" y="39"/>
                      <a:pt x="16" y="39"/>
                    </a:cubicBezTo>
                    <a:cubicBezTo>
                      <a:pt x="15" y="38"/>
                      <a:pt x="15" y="38"/>
                      <a:pt x="15" y="38"/>
                    </a:cubicBezTo>
                    <a:cubicBezTo>
                      <a:pt x="15" y="38"/>
                      <a:pt x="14" y="38"/>
                      <a:pt x="14" y="38"/>
                    </a:cubicBezTo>
                    <a:cubicBezTo>
                      <a:pt x="14" y="38"/>
                      <a:pt x="13" y="38"/>
                      <a:pt x="13" y="38"/>
                    </a:cubicBezTo>
                    <a:cubicBezTo>
                      <a:pt x="13" y="37"/>
                      <a:pt x="13" y="38"/>
                      <a:pt x="13" y="37"/>
                    </a:cubicBezTo>
                    <a:cubicBezTo>
                      <a:pt x="13" y="37"/>
                      <a:pt x="13" y="37"/>
                      <a:pt x="13" y="36"/>
                    </a:cubicBezTo>
                    <a:cubicBezTo>
                      <a:pt x="13" y="36"/>
                      <a:pt x="12" y="36"/>
                      <a:pt x="12" y="36"/>
                    </a:cubicBezTo>
                    <a:cubicBezTo>
                      <a:pt x="12" y="36"/>
                      <a:pt x="12" y="36"/>
                      <a:pt x="12" y="36"/>
                    </a:cubicBezTo>
                    <a:cubicBezTo>
                      <a:pt x="11" y="35"/>
                      <a:pt x="11" y="35"/>
                      <a:pt x="11" y="35"/>
                    </a:cubicBezTo>
                    <a:cubicBezTo>
                      <a:pt x="11" y="35"/>
                      <a:pt x="11" y="35"/>
                      <a:pt x="11" y="35"/>
                    </a:cubicBezTo>
                    <a:cubicBezTo>
                      <a:pt x="11" y="34"/>
                      <a:pt x="11" y="34"/>
                      <a:pt x="11" y="33"/>
                    </a:cubicBezTo>
                    <a:cubicBezTo>
                      <a:pt x="11" y="33"/>
                      <a:pt x="11" y="33"/>
                      <a:pt x="11" y="32"/>
                    </a:cubicBezTo>
                    <a:cubicBezTo>
                      <a:pt x="11" y="32"/>
                      <a:pt x="11" y="30"/>
                      <a:pt x="11" y="30"/>
                    </a:cubicBezTo>
                    <a:cubicBezTo>
                      <a:pt x="11" y="30"/>
                      <a:pt x="10" y="34"/>
                      <a:pt x="9" y="36"/>
                    </a:cubicBezTo>
                    <a:cubicBezTo>
                      <a:pt x="9" y="36"/>
                      <a:pt x="10" y="36"/>
                      <a:pt x="10" y="37"/>
                    </a:cubicBezTo>
                    <a:cubicBezTo>
                      <a:pt x="10" y="37"/>
                      <a:pt x="10" y="38"/>
                      <a:pt x="10" y="38"/>
                    </a:cubicBezTo>
                    <a:cubicBezTo>
                      <a:pt x="10" y="39"/>
                      <a:pt x="10" y="38"/>
                      <a:pt x="10" y="40"/>
                    </a:cubicBezTo>
                    <a:cubicBezTo>
                      <a:pt x="10" y="41"/>
                      <a:pt x="10" y="42"/>
                      <a:pt x="10" y="42"/>
                    </a:cubicBezTo>
                    <a:cubicBezTo>
                      <a:pt x="10" y="42"/>
                      <a:pt x="9" y="43"/>
                      <a:pt x="9" y="44"/>
                    </a:cubicBezTo>
                    <a:cubicBezTo>
                      <a:pt x="9" y="44"/>
                      <a:pt x="10" y="45"/>
                      <a:pt x="10" y="46"/>
                    </a:cubicBezTo>
                    <a:cubicBezTo>
                      <a:pt x="10" y="46"/>
                      <a:pt x="10" y="46"/>
                      <a:pt x="10" y="46"/>
                    </a:cubicBezTo>
                    <a:cubicBezTo>
                      <a:pt x="10" y="47"/>
                      <a:pt x="10" y="48"/>
                      <a:pt x="10" y="47"/>
                    </a:cubicBezTo>
                    <a:cubicBezTo>
                      <a:pt x="11" y="45"/>
                      <a:pt x="11" y="45"/>
                      <a:pt x="11" y="45"/>
                    </a:cubicBezTo>
                    <a:cubicBezTo>
                      <a:pt x="12" y="45"/>
                      <a:pt x="12" y="45"/>
                      <a:pt x="12" y="45"/>
                    </a:cubicBezTo>
                    <a:cubicBezTo>
                      <a:pt x="12" y="45"/>
                      <a:pt x="12" y="44"/>
                      <a:pt x="13" y="44"/>
                    </a:cubicBezTo>
                    <a:cubicBezTo>
                      <a:pt x="14" y="44"/>
                      <a:pt x="14" y="44"/>
                      <a:pt x="14" y="44"/>
                    </a:cubicBezTo>
                    <a:cubicBezTo>
                      <a:pt x="14" y="45"/>
                      <a:pt x="14" y="46"/>
                      <a:pt x="14" y="46"/>
                    </a:cubicBezTo>
                    <a:cubicBezTo>
                      <a:pt x="14" y="46"/>
                      <a:pt x="16" y="45"/>
                      <a:pt x="16" y="45"/>
                    </a:cubicBezTo>
                    <a:cubicBezTo>
                      <a:pt x="16" y="45"/>
                      <a:pt x="17" y="45"/>
                      <a:pt x="17" y="46"/>
                    </a:cubicBezTo>
                    <a:cubicBezTo>
                      <a:pt x="17" y="47"/>
                      <a:pt x="17" y="47"/>
                      <a:pt x="18" y="48"/>
                    </a:cubicBezTo>
                    <a:cubicBezTo>
                      <a:pt x="18" y="48"/>
                      <a:pt x="18" y="49"/>
                      <a:pt x="18" y="49"/>
                    </a:cubicBezTo>
                    <a:cubicBezTo>
                      <a:pt x="18" y="50"/>
                      <a:pt x="20" y="50"/>
                      <a:pt x="20" y="50"/>
                    </a:cubicBezTo>
                    <a:cubicBezTo>
                      <a:pt x="20" y="50"/>
                      <a:pt x="21" y="50"/>
                      <a:pt x="22" y="50"/>
                    </a:cubicBezTo>
                    <a:cubicBezTo>
                      <a:pt x="22" y="50"/>
                      <a:pt x="22" y="51"/>
                      <a:pt x="22" y="51"/>
                    </a:cubicBezTo>
                    <a:cubicBezTo>
                      <a:pt x="23" y="51"/>
                      <a:pt x="23" y="53"/>
                      <a:pt x="23" y="53"/>
                    </a:cubicBezTo>
                    <a:cubicBezTo>
                      <a:pt x="23" y="53"/>
                      <a:pt x="24" y="54"/>
                      <a:pt x="23" y="54"/>
                    </a:cubicBezTo>
                    <a:cubicBezTo>
                      <a:pt x="23" y="55"/>
                      <a:pt x="23" y="55"/>
                      <a:pt x="24" y="55"/>
                    </a:cubicBezTo>
                    <a:cubicBezTo>
                      <a:pt x="24" y="55"/>
                      <a:pt x="25" y="56"/>
                      <a:pt x="25" y="56"/>
                    </a:cubicBezTo>
                    <a:cubicBezTo>
                      <a:pt x="25" y="56"/>
                      <a:pt x="25" y="57"/>
                      <a:pt x="26" y="57"/>
                    </a:cubicBezTo>
                    <a:cubicBezTo>
                      <a:pt x="27" y="57"/>
                      <a:pt x="27" y="58"/>
                      <a:pt x="28" y="58"/>
                    </a:cubicBezTo>
                    <a:cubicBezTo>
                      <a:pt x="28" y="58"/>
                      <a:pt x="27" y="59"/>
                      <a:pt x="28" y="59"/>
                    </a:cubicBezTo>
                    <a:cubicBezTo>
                      <a:pt x="29" y="59"/>
                      <a:pt x="30" y="58"/>
                      <a:pt x="31" y="59"/>
                    </a:cubicBezTo>
                    <a:cubicBezTo>
                      <a:pt x="31" y="59"/>
                      <a:pt x="31" y="60"/>
                      <a:pt x="32" y="61"/>
                    </a:cubicBezTo>
                    <a:cubicBezTo>
                      <a:pt x="34" y="61"/>
                      <a:pt x="34" y="62"/>
                      <a:pt x="35" y="62"/>
                    </a:cubicBezTo>
                    <a:cubicBezTo>
                      <a:pt x="35" y="62"/>
                      <a:pt x="36" y="62"/>
                      <a:pt x="35" y="63"/>
                    </a:cubicBezTo>
                    <a:cubicBezTo>
                      <a:pt x="35" y="64"/>
                      <a:pt x="35" y="65"/>
                      <a:pt x="35" y="65"/>
                    </a:cubicBezTo>
                    <a:cubicBezTo>
                      <a:pt x="34" y="66"/>
                      <a:pt x="33" y="67"/>
                      <a:pt x="33" y="67"/>
                    </a:cubicBezTo>
                    <a:cubicBezTo>
                      <a:pt x="33" y="68"/>
                      <a:pt x="32" y="69"/>
                      <a:pt x="33" y="69"/>
                    </a:cubicBezTo>
                    <a:cubicBezTo>
                      <a:pt x="33" y="70"/>
                      <a:pt x="33" y="71"/>
                      <a:pt x="33" y="71"/>
                    </a:cubicBezTo>
                    <a:cubicBezTo>
                      <a:pt x="33" y="72"/>
                      <a:pt x="34" y="73"/>
                      <a:pt x="33" y="73"/>
                    </a:cubicBezTo>
                    <a:cubicBezTo>
                      <a:pt x="33" y="74"/>
                      <a:pt x="33" y="75"/>
                      <a:pt x="33" y="75"/>
                    </a:cubicBezTo>
                    <a:cubicBezTo>
                      <a:pt x="33" y="75"/>
                      <a:pt x="34" y="76"/>
                      <a:pt x="33" y="76"/>
                    </a:cubicBezTo>
                    <a:cubicBezTo>
                      <a:pt x="32" y="77"/>
                      <a:pt x="31" y="78"/>
                      <a:pt x="31" y="78"/>
                    </a:cubicBezTo>
                    <a:cubicBezTo>
                      <a:pt x="30" y="78"/>
                      <a:pt x="29" y="79"/>
                      <a:pt x="29" y="79"/>
                    </a:cubicBezTo>
                    <a:cubicBezTo>
                      <a:pt x="29" y="79"/>
                      <a:pt x="29" y="81"/>
                      <a:pt x="29" y="82"/>
                    </a:cubicBezTo>
                    <a:cubicBezTo>
                      <a:pt x="29" y="82"/>
                      <a:pt x="27" y="86"/>
                      <a:pt x="28" y="86"/>
                    </a:cubicBezTo>
                    <a:cubicBezTo>
                      <a:pt x="28" y="87"/>
                      <a:pt x="28" y="88"/>
                      <a:pt x="28" y="89"/>
                    </a:cubicBezTo>
                    <a:cubicBezTo>
                      <a:pt x="28" y="89"/>
                      <a:pt x="28" y="89"/>
                      <a:pt x="28" y="89"/>
                    </a:cubicBezTo>
                    <a:cubicBezTo>
                      <a:pt x="27" y="90"/>
                      <a:pt x="26" y="89"/>
                      <a:pt x="27" y="91"/>
                    </a:cubicBezTo>
                    <a:cubicBezTo>
                      <a:pt x="28" y="92"/>
                      <a:pt x="28" y="92"/>
                      <a:pt x="29" y="93"/>
                    </a:cubicBezTo>
                    <a:cubicBezTo>
                      <a:pt x="29" y="94"/>
                      <a:pt x="29" y="94"/>
                      <a:pt x="29" y="94"/>
                    </a:cubicBezTo>
                    <a:cubicBezTo>
                      <a:pt x="30" y="95"/>
                      <a:pt x="30" y="96"/>
                      <a:pt x="31" y="96"/>
                    </a:cubicBezTo>
                    <a:cubicBezTo>
                      <a:pt x="31" y="97"/>
                      <a:pt x="32" y="97"/>
                      <a:pt x="32" y="98"/>
                    </a:cubicBezTo>
                    <a:cubicBezTo>
                      <a:pt x="32" y="98"/>
                      <a:pt x="33" y="100"/>
                      <a:pt x="32" y="99"/>
                    </a:cubicBezTo>
                    <a:cubicBezTo>
                      <a:pt x="30" y="98"/>
                      <a:pt x="32" y="99"/>
                      <a:pt x="30" y="97"/>
                    </a:cubicBezTo>
                    <a:cubicBezTo>
                      <a:pt x="28" y="95"/>
                      <a:pt x="27" y="96"/>
                      <a:pt x="26" y="95"/>
                    </a:cubicBezTo>
                    <a:cubicBezTo>
                      <a:pt x="25" y="94"/>
                      <a:pt x="27" y="98"/>
                      <a:pt x="25" y="93"/>
                    </a:cubicBezTo>
                    <a:cubicBezTo>
                      <a:pt x="23" y="89"/>
                      <a:pt x="23" y="90"/>
                      <a:pt x="22" y="89"/>
                    </a:cubicBezTo>
                    <a:cubicBezTo>
                      <a:pt x="22" y="88"/>
                      <a:pt x="22" y="89"/>
                      <a:pt x="21" y="87"/>
                    </a:cubicBezTo>
                    <a:cubicBezTo>
                      <a:pt x="20" y="84"/>
                      <a:pt x="21" y="86"/>
                      <a:pt x="20" y="84"/>
                    </a:cubicBezTo>
                    <a:cubicBezTo>
                      <a:pt x="19" y="83"/>
                      <a:pt x="19" y="85"/>
                      <a:pt x="18" y="82"/>
                    </a:cubicBezTo>
                    <a:cubicBezTo>
                      <a:pt x="18" y="80"/>
                      <a:pt x="18" y="82"/>
                      <a:pt x="17" y="79"/>
                    </a:cubicBezTo>
                    <a:cubicBezTo>
                      <a:pt x="16" y="76"/>
                      <a:pt x="18" y="76"/>
                      <a:pt x="16" y="74"/>
                    </a:cubicBezTo>
                    <a:cubicBezTo>
                      <a:pt x="14" y="73"/>
                      <a:pt x="15" y="74"/>
                      <a:pt x="14" y="73"/>
                    </a:cubicBezTo>
                    <a:cubicBezTo>
                      <a:pt x="13" y="72"/>
                      <a:pt x="14" y="73"/>
                      <a:pt x="13" y="70"/>
                    </a:cubicBezTo>
                    <a:cubicBezTo>
                      <a:pt x="11" y="68"/>
                      <a:pt x="10" y="67"/>
                      <a:pt x="10" y="63"/>
                    </a:cubicBezTo>
                    <a:cubicBezTo>
                      <a:pt x="10" y="59"/>
                      <a:pt x="10" y="58"/>
                      <a:pt x="10" y="58"/>
                    </a:cubicBezTo>
                    <a:cubicBezTo>
                      <a:pt x="10" y="58"/>
                      <a:pt x="8" y="56"/>
                      <a:pt x="8" y="54"/>
                    </a:cubicBezTo>
                    <a:cubicBezTo>
                      <a:pt x="9" y="51"/>
                      <a:pt x="9" y="52"/>
                      <a:pt x="9" y="51"/>
                    </a:cubicBezTo>
                    <a:cubicBezTo>
                      <a:pt x="9" y="51"/>
                      <a:pt x="8" y="51"/>
                      <a:pt x="8" y="50"/>
                    </a:cubicBezTo>
                    <a:cubicBezTo>
                      <a:pt x="7" y="49"/>
                      <a:pt x="7" y="49"/>
                      <a:pt x="7" y="48"/>
                    </a:cubicBezTo>
                    <a:cubicBezTo>
                      <a:pt x="7" y="48"/>
                      <a:pt x="6" y="46"/>
                      <a:pt x="6" y="46"/>
                    </a:cubicBezTo>
                    <a:cubicBezTo>
                      <a:pt x="6" y="47"/>
                      <a:pt x="6" y="47"/>
                      <a:pt x="6" y="47"/>
                    </a:cubicBezTo>
                    <a:cubicBezTo>
                      <a:pt x="6" y="47"/>
                      <a:pt x="0" y="101"/>
                      <a:pt x="55" y="110"/>
                    </a:cubicBezTo>
                    <a:cubicBezTo>
                      <a:pt x="55" y="110"/>
                      <a:pt x="42" y="107"/>
                      <a:pt x="41" y="104"/>
                    </a:cubicBezTo>
                    <a:cubicBezTo>
                      <a:pt x="41" y="104"/>
                      <a:pt x="41" y="102"/>
                      <a:pt x="41" y="102"/>
                    </a:cubicBezTo>
                    <a:cubicBezTo>
                      <a:pt x="42" y="102"/>
                      <a:pt x="43" y="102"/>
                      <a:pt x="44" y="102"/>
                    </a:cubicBezTo>
                    <a:cubicBezTo>
                      <a:pt x="44" y="101"/>
                      <a:pt x="45" y="100"/>
                      <a:pt x="45" y="100"/>
                    </a:cubicBezTo>
                    <a:cubicBezTo>
                      <a:pt x="45" y="101"/>
                      <a:pt x="45" y="101"/>
                      <a:pt x="45" y="101"/>
                    </a:cubicBezTo>
                    <a:cubicBezTo>
                      <a:pt x="45" y="101"/>
                      <a:pt x="45" y="101"/>
                      <a:pt x="47" y="101"/>
                    </a:cubicBezTo>
                    <a:cubicBezTo>
                      <a:pt x="49" y="101"/>
                      <a:pt x="49" y="101"/>
                      <a:pt x="50" y="101"/>
                    </a:cubicBezTo>
                    <a:cubicBezTo>
                      <a:pt x="51" y="100"/>
                      <a:pt x="52" y="98"/>
                      <a:pt x="53" y="99"/>
                    </a:cubicBezTo>
                    <a:cubicBezTo>
                      <a:pt x="53" y="101"/>
                      <a:pt x="52" y="100"/>
                      <a:pt x="53" y="101"/>
                    </a:cubicBezTo>
                    <a:cubicBezTo>
                      <a:pt x="55" y="101"/>
                      <a:pt x="57" y="100"/>
                      <a:pt x="57" y="100"/>
                    </a:cubicBezTo>
                    <a:cubicBezTo>
                      <a:pt x="57" y="100"/>
                      <a:pt x="61" y="101"/>
                      <a:pt x="61" y="100"/>
                    </a:cubicBezTo>
                    <a:cubicBezTo>
                      <a:pt x="61" y="100"/>
                      <a:pt x="61" y="99"/>
                      <a:pt x="62" y="99"/>
                    </a:cubicBezTo>
                    <a:cubicBezTo>
                      <a:pt x="63" y="99"/>
                      <a:pt x="63" y="100"/>
                      <a:pt x="63" y="100"/>
                    </a:cubicBezTo>
                    <a:cubicBezTo>
                      <a:pt x="61" y="102"/>
                      <a:pt x="61" y="102"/>
                      <a:pt x="61" y="102"/>
                    </a:cubicBezTo>
                    <a:cubicBezTo>
                      <a:pt x="59" y="103"/>
                      <a:pt x="59" y="103"/>
                      <a:pt x="59" y="103"/>
                    </a:cubicBezTo>
                    <a:cubicBezTo>
                      <a:pt x="59" y="103"/>
                      <a:pt x="58" y="103"/>
                      <a:pt x="59" y="104"/>
                    </a:cubicBezTo>
                    <a:cubicBezTo>
                      <a:pt x="60" y="104"/>
                      <a:pt x="60" y="104"/>
                      <a:pt x="61" y="104"/>
                    </a:cubicBezTo>
                    <a:cubicBezTo>
                      <a:pt x="62" y="104"/>
                      <a:pt x="64" y="106"/>
                      <a:pt x="65" y="105"/>
                    </a:cubicBezTo>
                    <a:cubicBezTo>
                      <a:pt x="65" y="104"/>
                      <a:pt x="65" y="104"/>
                      <a:pt x="66" y="103"/>
                    </a:cubicBezTo>
                    <a:cubicBezTo>
                      <a:pt x="66" y="102"/>
                      <a:pt x="66" y="102"/>
                      <a:pt x="67" y="102"/>
                    </a:cubicBezTo>
                    <a:cubicBezTo>
                      <a:pt x="68" y="102"/>
                      <a:pt x="69" y="102"/>
                      <a:pt x="69" y="102"/>
                    </a:cubicBezTo>
                    <a:cubicBezTo>
                      <a:pt x="68" y="104"/>
                      <a:pt x="68" y="104"/>
                      <a:pt x="68" y="104"/>
                    </a:cubicBezTo>
                    <a:cubicBezTo>
                      <a:pt x="68" y="104"/>
                      <a:pt x="69" y="103"/>
                      <a:pt x="70" y="103"/>
                    </a:cubicBezTo>
                    <a:cubicBezTo>
                      <a:pt x="71" y="103"/>
                      <a:pt x="71" y="104"/>
                      <a:pt x="72" y="104"/>
                    </a:cubicBezTo>
                    <a:cubicBezTo>
                      <a:pt x="73" y="103"/>
                      <a:pt x="73" y="103"/>
                      <a:pt x="74" y="103"/>
                    </a:cubicBezTo>
                    <a:cubicBezTo>
                      <a:pt x="75" y="102"/>
                      <a:pt x="76" y="102"/>
                      <a:pt x="76" y="102"/>
                    </a:cubicBezTo>
                    <a:cubicBezTo>
                      <a:pt x="77" y="102"/>
                      <a:pt x="77" y="102"/>
                      <a:pt x="78" y="102"/>
                    </a:cubicBezTo>
                    <a:cubicBezTo>
                      <a:pt x="78" y="102"/>
                      <a:pt x="80" y="104"/>
                      <a:pt x="80" y="104"/>
                    </a:cubicBezTo>
                    <a:cubicBezTo>
                      <a:pt x="81" y="103"/>
                      <a:pt x="83" y="103"/>
                      <a:pt x="83" y="103"/>
                    </a:cubicBezTo>
                    <a:cubicBezTo>
                      <a:pt x="83" y="103"/>
                      <a:pt x="77" y="109"/>
                      <a:pt x="63" y="110"/>
                    </a:cubicBezTo>
                    <a:cubicBezTo>
                      <a:pt x="63" y="110"/>
                      <a:pt x="94" y="111"/>
                      <a:pt x="110" y="82"/>
                    </a:cubicBezTo>
                    <a:cubicBezTo>
                      <a:pt x="127" y="52"/>
                      <a:pt x="116" y="14"/>
                      <a:pt x="77" y="1"/>
                    </a:cubicBezTo>
                    <a:cubicBezTo>
                      <a:pt x="77" y="1"/>
                      <a:pt x="106" y="12"/>
                      <a:pt x="114" y="40"/>
                    </a:cubicBezTo>
                    <a:cubicBezTo>
                      <a:pt x="113" y="40"/>
                      <a:pt x="113" y="40"/>
                      <a:pt x="113" y="40"/>
                    </a:cubicBezTo>
                    <a:cubicBezTo>
                      <a:pt x="112" y="40"/>
                      <a:pt x="112" y="40"/>
                      <a:pt x="112" y="39"/>
                    </a:cubicBezTo>
                    <a:cubicBezTo>
                      <a:pt x="111" y="37"/>
                      <a:pt x="112" y="38"/>
                      <a:pt x="111" y="37"/>
                    </a:cubicBezTo>
                    <a:cubicBezTo>
                      <a:pt x="111" y="36"/>
                      <a:pt x="111" y="36"/>
                      <a:pt x="110" y="35"/>
                    </a:cubicBezTo>
                    <a:cubicBezTo>
                      <a:pt x="110" y="35"/>
                      <a:pt x="109" y="35"/>
                      <a:pt x="109" y="34"/>
                    </a:cubicBezTo>
                    <a:cubicBezTo>
                      <a:pt x="108" y="34"/>
                      <a:pt x="108" y="32"/>
                      <a:pt x="107" y="31"/>
                    </a:cubicBezTo>
                    <a:cubicBezTo>
                      <a:pt x="107" y="31"/>
                      <a:pt x="106" y="31"/>
                      <a:pt x="105" y="31"/>
                    </a:cubicBezTo>
                    <a:cubicBezTo>
                      <a:pt x="105" y="31"/>
                      <a:pt x="105" y="30"/>
                      <a:pt x="105" y="31"/>
                    </a:cubicBezTo>
                    <a:cubicBezTo>
                      <a:pt x="105" y="31"/>
                      <a:pt x="106" y="32"/>
                      <a:pt x="106" y="32"/>
                    </a:cubicBezTo>
                    <a:cubicBezTo>
                      <a:pt x="106" y="34"/>
                      <a:pt x="106" y="34"/>
                      <a:pt x="106" y="34"/>
                    </a:cubicBezTo>
                    <a:cubicBezTo>
                      <a:pt x="106" y="34"/>
                      <a:pt x="106" y="36"/>
                      <a:pt x="106" y="37"/>
                    </a:cubicBezTo>
                    <a:cubicBezTo>
                      <a:pt x="106" y="37"/>
                      <a:pt x="106" y="39"/>
                      <a:pt x="106" y="39"/>
                    </a:cubicBezTo>
                    <a:cubicBezTo>
                      <a:pt x="106" y="39"/>
                      <a:pt x="105" y="40"/>
                      <a:pt x="105" y="41"/>
                    </a:cubicBezTo>
                    <a:cubicBezTo>
                      <a:pt x="104" y="41"/>
                      <a:pt x="101" y="41"/>
                      <a:pt x="101" y="41"/>
                    </a:cubicBezTo>
                    <a:cubicBezTo>
                      <a:pt x="101" y="41"/>
                      <a:pt x="101" y="40"/>
                      <a:pt x="100" y="39"/>
                    </a:cubicBezTo>
                    <a:cubicBezTo>
                      <a:pt x="100" y="38"/>
                      <a:pt x="98" y="38"/>
                      <a:pt x="98" y="38"/>
                    </a:cubicBezTo>
                    <a:cubicBezTo>
                      <a:pt x="97" y="37"/>
                      <a:pt x="98" y="37"/>
                      <a:pt x="97" y="36"/>
                    </a:cubicBezTo>
                    <a:cubicBezTo>
                      <a:pt x="96" y="35"/>
                      <a:pt x="97" y="35"/>
                      <a:pt x="96" y="34"/>
                    </a:cubicBezTo>
                    <a:cubicBezTo>
                      <a:pt x="95" y="33"/>
                      <a:pt x="95" y="33"/>
                      <a:pt x="95" y="33"/>
                    </a:cubicBezTo>
                    <a:cubicBezTo>
                      <a:pt x="95" y="33"/>
                      <a:pt x="93" y="32"/>
                      <a:pt x="94" y="34"/>
                    </a:cubicBezTo>
                    <a:cubicBezTo>
                      <a:pt x="94" y="35"/>
                      <a:pt x="93" y="36"/>
                      <a:pt x="94" y="36"/>
                    </a:cubicBezTo>
                    <a:cubicBezTo>
                      <a:pt x="95" y="37"/>
                      <a:pt x="95" y="36"/>
                      <a:pt x="96" y="37"/>
                    </a:cubicBezTo>
                    <a:cubicBezTo>
                      <a:pt x="96" y="38"/>
                      <a:pt x="96" y="39"/>
                      <a:pt x="97" y="39"/>
                    </a:cubicBezTo>
                    <a:cubicBezTo>
                      <a:pt x="97" y="40"/>
                      <a:pt x="97" y="41"/>
                      <a:pt x="98" y="41"/>
                    </a:cubicBezTo>
                    <a:cubicBezTo>
                      <a:pt x="98" y="42"/>
                      <a:pt x="100" y="41"/>
                      <a:pt x="100" y="42"/>
                    </a:cubicBezTo>
                    <a:cubicBezTo>
                      <a:pt x="99" y="43"/>
                      <a:pt x="99" y="44"/>
                      <a:pt x="100" y="44"/>
                    </a:cubicBezTo>
                    <a:cubicBezTo>
                      <a:pt x="100" y="44"/>
                      <a:pt x="101" y="45"/>
                      <a:pt x="101" y="44"/>
                    </a:cubicBezTo>
                    <a:cubicBezTo>
                      <a:pt x="102" y="44"/>
                      <a:pt x="101" y="45"/>
                      <a:pt x="102" y="44"/>
                    </a:cubicBezTo>
                    <a:cubicBezTo>
                      <a:pt x="103" y="44"/>
                      <a:pt x="104" y="44"/>
                      <a:pt x="104" y="44"/>
                    </a:cubicBezTo>
                    <a:cubicBezTo>
                      <a:pt x="104" y="44"/>
                      <a:pt x="105" y="45"/>
                      <a:pt x="105" y="45"/>
                    </a:cubicBezTo>
                    <a:cubicBezTo>
                      <a:pt x="105" y="45"/>
                      <a:pt x="105" y="48"/>
                      <a:pt x="105" y="48"/>
                    </a:cubicBezTo>
                    <a:cubicBezTo>
                      <a:pt x="104" y="50"/>
                      <a:pt x="104" y="50"/>
                      <a:pt x="104" y="50"/>
                    </a:cubicBezTo>
                    <a:cubicBezTo>
                      <a:pt x="104" y="50"/>
                      <a:pt x="104" y="54"/>
                      <a:pt x="103" y="54"/>
                    </a:cubicBezTo>
                    <a:cubicBezTo>
                      <a:pt x="103" y="54"/>
                      <a:pt x="102" y="55"/>
                      <a:pt x="101" y="56"/>
                    </a:cubicBezTo>
                    <a:cubicBezTo>
                      <a:pt x="101" y="56"/>
                      <a:pt x="101" y="59"/>
                      <a:pt x="101" y="59"/>
                    </a:cubicBezTo>
                    <a:cubicBezTo>
                      <a:pt x="100" y="60"/>
                      <a:pt x="100" y="60"/>
                      <a:pt x="100" y="60"/>
                    </a:cubicBezTo>
                    <a:cubicBezTo>
                      <a:pt x="100" y="60"/>
                      <a:pt x="100" y="62"/>
                      <a:pt x="100" y="62"/>
                    </a:cubicBezTo>
                    <a:cubicBezTo>
                      <a:pt x="100" y="63"/>
                      <a:pt x="100" y="65"/>
                      <a:pt x="100" y="66"/>
                    </a:cubicBezTo>
                    <a:cubicBezTo>
                      <a:pt x="100" y="67"/>
                      <a:pt x="98" y="68"/>
                      <a:pt x="98" y="68"/>
                    </a:cubicBezTo>
                    <a:cubicBezTo>
                      <a:pt x="98" y="68"/>
                      <a:pt x="100" y="70"/>
                      <a:pt x="99" y="70"/>
                    </a:cubicBezTo>
                    <a:cubicBezTo>
                      <a:pt x="98" y="70"/>
                      <a:pt x="97" y="72"/>
                      <a:pt x="97" y="72"/>
                    </a:cubicBezTo>
                    <a:cubicBezTo>
                      <a:pt x="97" y="73"/>
                      <a:pt x="97" y="74"/>
                      <a:pt x="96" y="74"/>
                    </a:cubicBezTo>
                    <a:cubicBezTo>
                      <a:pt x="95" y="74"/>
                      <a:pt x="94" y="74"/>
                      <a:pt x="94" y="74"/>
                    </a:cubicBezTo>
                    <a:cubicBezTo>
                      <a:pt x="94" y="75"/>
                      <a:pt x="94" y="76"/>
                      <a:pt x="94" y="76"/>
                    </a:cubicBezTo>
                    <a:cubicBezTo>
                      <a:pt x="92" y="79"/>
                      <a:pt x="92" y="79"/>
                      <a:pt x="92" y="79"/>
                    </a:cubicBezTo>
                    <a:cubicBezTo>
                      <a:pt x="90" y="81"/>
                      <a:pt x="90" y="81"/>
                      <a:pt x="90" y="81"/>
                    </a:cubicBezTo>
                    <a:cubicBezTo>
                      <a:pt x="90" y="81"/>
                      <a:pt x="90" y="83"/>
                      <a:pt x="89" y="83"/>
                    </a:cubicBezTo>
                    <a:cubicBezTo>
                      <a:pt x="88" y="83"/>
                      <a:pt x="86" y="84"/>
                      <a:pt x="85" y="85"/>
                    </a:cubicBezTo>
                    <a:cubicBezTo>
                      <a:pt x="85" y="85"/>
                      <a:pt x="83" y="86"/>
                      <a:pt x="82" y="86"/>
                    </a:cubicBezTo>
                    <a:cubicBezTo>
                      <a:pt x="82" y="86"/>
                      <a:pt x="83" y="88"/>
                      <a:pt x="82" y="86"/>
                    </a:cubicBezTo>
                    <a:cubicBezTo>
                      <a:pt x="81" y="84"/>
                      <a:pt x="82" y="85"/>
                      <a:pt x="81" y="83"/>
                    </a:cubicBezTo>
                    <a:cubicBezTo>
                      <a:pt x="80" y="81"/>
                      <a:pt x="80" y="83"/>
                      <a:pt x="80" y="81"/>
                    </a:cubicBezTo>
                    <a:cubicBezTo>
                      <a:pt x="80" y="79"/>
                      <a:pt x="80" y="81"/>
                      <a:pt x="80" y="79"/>
                    </a:cubicBezTo>
                    <a:cubicBezTo>
                      <a:pt x="80" y="78"/>
                      <a:pt x="80" y="79"/>
                      <a:pt x="79" y="77"/>
                    </a:cubicBezTo>
                    <a:cubicBezTo>
                      <a:pt x="79" y="76"/>
                      <a:pt x="79" y="76"/>
                      <a:pt x="78" y="75"/>
                    </a:cubicBezTo>
                    <a:cubicBezTo>
                      <a:pt x="77" y="74"/>
                      <a:pt x="76" y="75"/>
                      <a:pt x="76" y="73"/>
                    </a:cubicBezTo>
                    <a:cubicBezTo>
                      <a:pt x="77" y="72"/>
                      <a:pt x="77" y="73"/>
                      <a:pt x="77" y="72"/>
                    </a:cubicBezTo>
                    <a:cubicBezTo>
                      <a:pt x="77" y="70"/>
                      <a:pt x="77" y="70"/>
                      <a:pt x="78" y="69"/>
                    </a:cubicBezTo>
                    <a:cubicBezTo>
                      <a:pt x="79" y="68"/>
                      <a:pt x="80" y="68"/>
                      <a:pt x="80" y="67"/>
                    </a:cubicBezTo>
                    <a:cubicBezTo>
                      <a:pt x="80" y="66"/>
                      <a:pt x="80" y="66"/>
                      <a:pt x="79" y="65"/>
                    </a:cubicBezTo>
                    <a:cubicBezTo>
                      <a:pt x="79" y="64"/>
                      <a:pt x="78" y="63"/>
                      <a:pt x="78" y="63"/>
                    </a:cubicBezTo>
                    <a:cubicBezTo>
                      <a:pt x="78" y="63"/>
                      <a:pt x="78" y="63"/>
                      <a:pt x="77" y="62"/>
                    </a:cubicBezTo>
                    <a:cubicBezTo>
                      <a:pt x="76" y="61"/>
                      <a:pt x="76" y="60"/>
                      <a:pt x="76" y="60"/>
                    </a:cubicBezTo>
                    <a:cubicBezTo>
                      <a:pt x="76" y="60"/>
                      <a:pt x="76" y="57"/>
                      <a:pt x="76" y="56"/>
                    </a:cubicBezTo>
                    <a:cubicBezTo>
                      <a:pt x="76" y="55"/>
                      <a:pt x="75" y="57"/>
                      <a:pt x="76" y="55"/>
                    </a:cubicBezTo>
                    <a:cubicBezTo>
                      <a:pt x="76" y="53"/>
                      <a:pt x="76" y="52"/>
                      <a:pt x="76" y="52"/>
                    </a:cubicBezTo>
                    <a:cubicBezTo>
                      <a:pt x="76" y="52"/>
                      <a:pt x="74" y="51"/>
                      <a:pt x="73" y="51"/>
                    </a:cubicBezTo>
                    <a:cubicBezTo>
                      <a:pt x="73" y="51"/>
                      <a:pt x="73" y="52"/>
                      <a:pt x="72" y="52"/>
                    </a:cubicBezTo>
                    <a:cubicBezTo>
                      <a:pt x="70" y="51"/>
                      <a:pt x="71" y="50"/>
                      <a:pt x="70" y="50"/>
                    </a:cubicBezTo>
                    <a:cubicBezTo>
                      <a:pt x="70" y="49"/>
                      <a:pt x="69" y="49"/>
                      <a:pt x="68" y="50"/>
                    </a:cubicBezTo>
                    <a:cubicBezTo>
                      <a:pt x="68" y="50"/>
                      <a:pt x="66" y="50"/>
                      <a:pt x="65" y="51"/>
                    </a:cubicBezTo>
                    <a:cubicBezTo>
                      <a:pt x="64" y="51"/>
                      <a:pt x="64" y="51"/>
                      <a:pt x="62" y="51"/>
                    </a:cubicBezTo>
                    <a:cubicBezTo>
                      <a:pt x="61" y="51"/>
                      <a:pt x="59" y="52"/>
                      <a:pt x="58" y="51"/>
                    </a:cubicBezTo>
                    <a:cubicBezTo>
                      <a:pt x="56" y="51"/>
                      <a:pt x="56" y="51"/>
                      <a:pt x="56" y="50"/>
                    </a:cubicBezTo>
                    <a:cubicBezTo>
                      <a:pt x="55" y="49"/>
                      <a:pt x="56" y="49"/>
                      <a:pt x="55" y="48"/>
                    </a:cubicBezTo>
                    <a:cubicBezTo>
                      <a:pt x="53" y="48"/>
                      <a:pt x="53" y="48"/>
                      <a:pt x="53" y="47"/>
                    </a:cubicBezTo>
                    <a:cubicBezTo>
                      <a:pt x="53" y="46"/>
                      <a:pt x="53" y="46"/>
                      <a:pt x="53" y="45"/>
                    </a:cubicBezTo>
                    <a:cubicBezTo>
                      <a:pt x="52" y="44"/>
                      <a:pt x="53" y="46"/>
                      <a:pt x="52" y="44"/>
                    </a:cubicBezTo>
                    <a:cubicBezTo>
                      <a:pt x="50" y="42"/>
                      <a:pt x="50" y="44"/>
                      <a:pt x="50" y="42"/>
                    </a:cubicBezTo>
                    <a:cubicBezTo>
                      <a:pt x="51" y="41"/>
                      <a:pt x="51" y="42"/>
                      <a:pt x="51" y="40"/>
                    </a:cubicBezTo>
                    <a:cubicBezTo>
                      <a:pt x="51" y="39"/>
                      <a:pt x="53" y="41"/>
                      <a:pt x="52" y="38"/>
                    </a:cubicBezTo>
                    <a:cubicBezTo>
                      <a:pt x="51" y="35"/>
                      <a:pt x="50" y="35"/>
                      <a:pt x="52" y="33"/>
                    </a:cubicBezTo>
                    <a:cubicBezTo>
                      <a:pt x="53" y="31"/>
                      <a:pt x="55" y="30"/>
                      <a:pt x="55" y="30"/>
                    </a:cubicBezTo>
                    <a:cubicBezTo>
                      <a:pt x="55" y="29"/>
                      <a:pt x="56" y="28"/>
                      <a:pt x="56" y="27"/>
                    </a:cubicBezTo>
                    <a:cubicBezTo>
                      <a:pt x="57" y="27"/>
                      <a:pt x="56" y="27"/>
                      <a:pt x="58" y="27"/>
                    </a:cubicBezTo>
                    <a:cubicBezTo>
                      <a:pt x="59" y="27"/>
                      <a:pt x="60" y="26"/>
                      <a:pt x="61" y="26"/>
                    </a:cubicBezTo>
                    <a:cubicBezTo>
                      <a:pt x="62" y="25"/>
                      <a:pt x="63" y="24"/>
                      <a:pt x="63" y="23"/>
                    </a:cubicBezTo>
                    <a:cubicBezTo>
                      <a:pt x="64" y="23"/>
                      <a:pt x="63" y="24"/>
                      <a:pt x="65" y="23"/>
                    </a:cubicBezTo>
                    <a:cubicBezTo>
                      <a:pt x="66" y="23"/>
                      <a:pt x="66" y="23"/>
                      <a:pt x="67" y="23"/>
                    </a:cubicBezTo>
                    <a:cubicBezTo>
                      <a:pt x="68" y="23"/>
                      <a:pt x="66" y="23"/>
                      <a:pt x="68" y="23"/>
                    </a:cubicBezTo>
                    <a:cubicBezTo>
                      <a:pt x="70" y="22"/>
                      <a:pt x="70" y="22"/>
                      <a:pt x="70" y="22"/>
                    </a:cubicBezTo>
                    <a:cubicBezTo>
                      <a:pt x="71" y="22"/>
                      <a:pt x="71" y="23"/>
                      <a:pt x="72" y="23"/>
                    </a:cubicBezTo>
                    <a:cubicBezTo>
                      <a:pt x="72" y="23"/>
                      <a:pt x="72" y="21"/>
                      <a:pt x="72" y="23"/>
                    </a:cubicBezTo>
                    <a:cubicBezTo>
                      <a:pt x="73" y="25"/>
                      <a:pt x="72" y="26"/>
                      <a:pt x="73" y="26"/>
                    </a:cubicBezTo>
                    <a:cubicBezTo>
                      <a:pt x="75" y="26"/>
                      <a:pt x="73" y="26"/>
                      <a:pt x="75" y="26"/>
                    </a:cubicBezTo>
                    <a:cubicBezTo>
                      <a:pt x="76" y="26"/>
                      <a:pt x="76" y="26"/>
                      <a:pt x="77" y="27"/>
                    </a:cubicBezTo>
                    <a:cubicBezTo>
                      <a:pt x="77" y="27"/>
                      <a:pt x="78" y="27"/>
                      <a:pt x="79" y="27"/>
                    </a:cubicBezTo>
                    <a:cubicBezTo>
                      <a:pt x="80" y="27"/>
                      <a:pt x="79" y="29"/>
                      <a:pt x="80" y="27"/>
                    </a:cubicBezTo>
                    <a:cubicBezTo>
                      <a:pt x="82" y="26"/>
                      <a:pt x="79" y="26"/>
                      <a:pt x="82" y="26"/>
                    </a:cubicBezTo>
                    <a:cubicBezTo>
                      <a:pt x="85" y="26"/>
                      <a:pt x="85" y="27"/>
                      <a:pt x="86" y="26"/>
                    </a:cubicBezTo>
                    <a:cubicBezTo>
                      <a:pt x="86" y="26"/>
                      <a:pt x="86" y="27"/>
                      <a:pt x="88" y="26"/>
                    </a:cubicBezTo>
                    <a:cubicBezTo>
                      <a:pt x="89" y="25"/>
                      <a:pt x="89" y="25"/>
                      <a:pt x="90" y="26"/>
                    </a:cubicBezTo>
                    <a:cubicBezTo>
                      <a:pt x="90" y="26"/>
                      <a:pt x="90" y="27"/>
                      <a:pt x="91" y="26"/>
                    </a:cubicBezTo>
                    <a:cubicBezTo>
                      <a:pt x="91" y="25"/>
                      <a:pt x="92" y="25"/>
                      <a:pt x="91" y="24"/>
                    </a:cubicBezTo>
                    <a:cubicBezTo>
                      <a:pt x="89" y="24"/>
                      <a:pt x="89" y="24"/>
                      <a:pt x="88" y="23"/>
                    </a:cubicBezTo>
                    <a:cubicBezTo>
                      <a:pt x="88" y="22"/>
                      <a:pt x="90" y="23"/>
                      <a:pt x="88" y="22"/>
                    </a:cubicBezTo>
                    <a:cubicBezTo>
                      <a:pt x="87" y="22"/>
                      <a:pt x="87" y="22"/>
                      <a:pt x="86" y="22"/>
                    </a:cubicBezTo>
                    <a:cubicBezTo>
                      <a:pt x="84" y="21"/>
                      <a:pt x="83" y="23"/>
                      <a:pt x="83" y="22"/>
                    </a:cubicBezTo>
                    <a:cubicBezTo>
                      <a:pt x="83" y="21"/>
                      <a:pt x="80" y="23"/>
                      <a:pt x="83" y="21"/>
                    </a:cubicBezTo>
                    <a:cubicBezTo>
                      <a:pt x="85" y="19"/>
                      <a:pt x="84" y="18"/>
                      <a:pt x="85" y="18"/>
                    </a:cubicBezTo>
                    <a:cubicBezTo>
                      <a:pt x="87" y="19"/>
                      <a:pt x="86" y="20"/>
                      <a:pt x="87" y="19"/>
                    </a:cubicBezTo>
                    <a:cubicBezTo>
                      <a:pt x="88" y="18"/>
                      <a:pt x="90" y="18"/>
                      <a:pt x="88" y="17"/>
                    </a:cubicBezTo>
                    <a:cubicBezTo>
                      <a:pt x="86" y="16"/>
                      <a:pt x="88" y="16"/>
                      <a:pt x="86" y="15"/>
                    </a:cubicBezTo>
                    <a:cubicBezTo>
                      <a:pt x="84" y="14"/>
                      <a:pt x="83" y="18"/>
                      <a:pt x="82" y="18"/>
                    </a:cubicBezTo>
                    <a:cubicBezTo>
                      <a:pt x="81" y="17"/>
                      <a:pt x="81" y="17"/>
                      <a:pt x="80" y="17"/>
                    </a:cubicBezTo>
                    <a:cubicBezTo>
                      <a:pt x="80" y="17"/>
                      <a:pt x="80" y="19"/>
                      <a:pt x="80" y="20"/>
                    </a:cubicBezTo>
                    <a:cubicBezTo>
                      <a:pt x="79" y="21"/>
                      <a:pt x="80" y="21"/>
                      <a:pt x="79" y="20"/>
                    </a:cubicBezTo>
                    <a:cubicBezTo>
                      <a:pt x="77" y="20"/>
                      <a:pt x="81" y="20"/>
                      <a:pt x="77" y="18"/>
                    </a:cubicBezTo>
                    <a:cubicBezTo>
                      <a:pt x="73" y="17"/>
                      <a:pt x="72" y="17"/>
                      <a:pt x="71" y="18"/>
                    </a:cubicBezTo>
                    <a:cubicBezTo>
                      <a:pt x="71" y="18"/>
                      <a:pt x="70" y="18"/>
                      <a:pt x="70" y="19"/>
                    </a:cubicBezTo>
                    <a:cubicBezTo>
                      <a:pt x="69" y="19"/>
                      <a:pt x="71" y="20"/>
                      <a:pt x="69" y="19"/>
                    </a:cubicBezTo>
                    <a:cubicBezTo>
                      <a:pt x="68" y="18"/>
                      <a:pt x="66" y="20"/>
                      <a:pt x="66" y="20"/>
                    </a:cubicBezTo>
                    <a:cubicBezTo>
                      <a:pt x="66" y="20"/>
                      <a:pt x="66" y="19"/>
                      <a:pt x="65" y="20"/>
                    </a:cubicBezTo>
                    <a:cubicBezTo>
                      <a:pt x="64" y="20"/>
                      <a:pt x="63" y="21"/>
                      <a:pt x="62" y="21"/>
                    </a:cubicBezTo>
                    <a:cubicBezTo>
                      <a:pt x="61" y="20"/>
                      <a:pt x="60" y="21"/>
                      <a:pt x="61" y="19"/>
                    </a:cubicBezTo>
                    <a:cubicBezTo>
                      <a:pt x="63" y="17"/>
                      <a:pt x="62" y="18"/>
                      <a:pt x="64" y="17"/>
                    </a:cubicBezTo>
                    <a:cubicBezTo>
                      <a:pt x="66" y="16"/>
                      <a:pt x="69" y="16"/>
                      <a:pt x="66" y="16"/>
                    </a:cubicBezTo>
                    <a:cubicBezTo>
                      <a:pt x="63" y="15"/>
                      <a:pt x="68" y="15"/>
                      <a:pt x="64" y="13"/>
                    </a:cubicBezTo>
                    <a:cubicBezTo>
                      <a:pt x="60" y="11"/>
                      <a:pt x="60" y="14"/>
                      <a:pt x="60" y="11"/>
                    </a:cubicBezTo>
                    <a:cubicBezTo>
                      <a:pt x="61" y="9"/>
                      <a:pt x="60" y="9"/>
                      <a:pt x="59" y="9"/>
                    </a:cubicBezTo>
                    <a:cubicBezTo>
                      <a:pt x="59" y="9"/>
                      <a:pt x="56" y="10"/>
                      <a:pt x="55" y="10"/>
                    </a:cubicBezTo>
                    <a:cubicBezTo>
                      <a:pt x="54" y="10"/>
                      <a:pt x="55" y="11"/>
                      <a:pt x="54" y="10"/>
                    </a:cubicBezTo>
                    <a:cubicBezTo>
                      <a:pt x="52" y="9"/>
                      <a:pt x="51" y="10"/>
                      <a:pt x="52" y="9"/>
                    </a:cubicBezTo>
                    <a:cubicBezTo>
                      <a:pt x="53" y="7"/>
                      <a:pt x="53" y="7"/>
                      <a:pt x="54" y="6"/>
                    </a:cubicBezTo>
                    <a:cubicBezTo>
                      <a:pt x="55" y="5"/>
                      <a:pt x="55" y="2"/>
                      <a:pt x="57" y="3"/>
                    </a:cubicBezTo>
                    <a:cubicBezTo>
                      <a:pt x="60" y="4"/>
                      <a:pt x="59" y="4"/>
                      <a:pt x="61" y="4"/>
                    </a:cubicBezTo>
                    <a:cubicBezTo>
                      <a:pt x="63" y="4"/>
                      <a:pt x="64" y="4"/>
                      <a:pt x="64" y="3"/>
                    </a:cubicBezTo>
                    <a:cubicBezTo>
                      <a:pt x="64" y="3"/>
                      <a:pt x="62" y="2"/>
                      <a:pt x="62" y="2"/>
                    </a:cubicBezTo>
                    <a:cubicBezTo>
                      <a:pt x="62" y="2"/>
                      <a:pt x="61" y="2"/>
                      <a:pt x="61" y="2"/>
                    </a:cubicBezTo>
                    <a:cubicBezTo>
                      <a:pt x="61" y="1"/>
                      <a:pt x="62" y="0"/>
                      <a:pt x="62" y="0"/>
                    </a:cubicBezTo>
                    <a:cubicBezTo>
                      <a:pt x="61" y="0"/>
                      <a:pt x="61" y="0"/>
                      <a:pt x="61" y="0"/>
                    </a:cubicBezTo>
                    <a:cubicBezTo>
                      <a:pt x="61" y="0"/>
                      <a:pt x="54" y="0"/>
                      <a:pt x="5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5" name="组合 106"/>
          <p:cNvGrpSpPr/>
          <p:nvPr/>
        </p:nvGrpSpPr>
        <p:grpSpPr>
          <a:xfrm>
            <a:off x="4054018" y="4873168"/>
            <a:ext cx="642736" cy="642736"/>
            <a:chOff x="4054018" y="4873168"/>
            <a:chExt cx="642736" cy="642736"/>
          </a:xfrm>
        </p:grpSpPr>
        <p:sp>
          <p:nvSpPr>
            <p:cNvPr id="8" name="Oval 3722"/>
            <p:cNvSpPr>
              <a:spLocks noChangeArrowheads="1"/>
            </p:cNvSpPr>
            <p:nvPr/>
          </p:nvSpPr>
          <p:spPr bwMode="auto">
            <a:xfrm>
              <a:off x="4054018" y="4873168"/>
              <a:ext cx="642736" cy="642736"/>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组合 3"/>
            <p:cNvGrpSpPr/>
            <p:nvPr/>
          </p:nvGrpSpPr>
          <p:grpSpPr>
            <a:xfrm>
              <a:off x="4180427" y="4957442"/>
              <a:ext cx="389919" cy="474188"/>
              <a:chOff x="4187345" y="4696860"/>
              <a:chExt cx="389919" cy="474188"/>
            </a:xfrm>
          </p:grpSpPr>
          <p:sp>
            <p:nvSpPr>
              <p:cNvPr id="60" name="Freeform 3774"/>
              <p:cNvSpPr>
                <a:spLocks noEditPoints="1"/>
              </p:cNvSpPr>
              <p:nvPr/>
            </p:nvSpPr>
            <p:spPr bwMode="auto">
              <a:xfrm>
                <a:off x="4252753" y="4696860"/>
                <a:ext cx="217599" cy="221373"/>
              </a:xfrm>
              <a:custGeom>
                <a:avLst/>
                <a:gdLst>
                  <a:gd name="T0" fmla="*/ 137 w 173"/>
                  <a:gd name="T1" fmla="*/ 176 h 176"/>
                  <a:gd name="T2" fmla="*/ 119 w 173"/>
                  <a:gd name="T3" fmla="*/ 131 h 176"/>
                  <a:gd name="T4" fmla="*/ 55 w 173"/>
                  <a:gd name="T5" fmla="*/ 131 h 176"/>
                  <a:gd name="T6" fmla="*/ 36 w 173"/>
                  <a:gd name="T7" fmla="*/ 176 h 176"/>
                  <a:gd name="T8" fmla="*/ 0 w 173"/>
                  <a:gd name="T9" fmla="*/ 176 h 176"/>
                  <a:gd name="T10" fmla="*/ 74 w 173"/>
                  <a:gd name="T11" fmla="*/ 0 h 176"/>
                  <a:gd name="T12" fmla="*/ 100 w 173"/>
                  <a:gd name="T13" fmla="*/ 0 h 176"/>
                  <a:gd name="T14" fmla="*/ 173 w 173"/>
                  <a:gd name="T15" fmla="*/ 176 h 176"/>
                  <a:gd name="T16" fmla="*/ 137 w 173"/>
                  <a:gd name="T17" fmla="*/ 176 h 176"/>
                  <a:gd name="T18" fmla="*/ 85 w 173"/>
                  <a:gd name="T19" fmla="*/ 45 h 176"/>
                  <a:gd name="T20" fmla="*/ 67 w 173"/>
                  <a:gd name="T21" fmla="*/ 100 h 176"/>
                  <a:gd name="T22" fmla="*/ 104 w 173"/>
                  <a:gd name="T23" fmla="*/ 100 h 176"/>
                  <a:gd name="T24" fmla="*/ 85 w 173"/>
                  <a:gd name="T25" fmla="*/ 4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76">
                    <a:moveTo>
                      <a:pt x="137" y="176"/>
                    </a:moveTo>
                    <a:lnTo>
                      <a:pt x="119" y="131"/>
                    </a:lnTo>
                    <a:lnTo>
                      <a:pt x="55" y="131"/>
                    </a:lnTo>
                    <a:lnTo>
                      <a:pt x="36" y="176"/>
                    </a:lnTo>
                    <a:lnTo>
                      <a:pt x="0" y="176"/>
                    </a:lnTo>
                    <a:lnTo>
                      <a:pt x="74" y="0"/>
                    </a:lnTo>
                    <a:lnTo>
                      <a:pt x="100" y="0"/>
                    </a:lnTo>
                    <a:lnTo>
                      <a:pt x="173" y="176"/>
                    </a:lnTo>
                    <a:lnTo>
                      <a:pt x="137" y="176"/>
                    </a:lnTo>
                    <a:close/>
                    <a:moveTo>
                      <a:pt x="85" y="45"/>
                    </a:moveTo>
                    <a:lnTo>
                      <a:pt x="67" y="100"/>
                    </a:lnTo>
                    <a:lnTo>
                      <a:pt x="104" y="100"/>
                    </a:lnTo>
                    <a:lnTo>
                      <a:pt x="85" y="45"/>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775"/>
              <p:cNvSpPr>
                <a:spLocks noEditPoints="1"/>
              </p:cNvSpPr>
              <p:nvPr/>
            </p:nvSpPr>
            <p:spPr bwMode="auto">
              <a:xfrm>
                <a:off x="4187345" y="4944645"/>
                <a:ext cx="143390" cy="222631"/>
              </a:xfrm>
              <a:custGeom>
                <a:avLst/>
                <a:gdLst>
                  <a:gd name="T0" fmla="*/ 20 w 48"/>
                  <a:gd name="T1" fmla="*/ 75 h 75"/>
                  <a:gd name="T2" fmla="*/ 0 w 48"/>
                  <a:gd name="T3" fmla="*/ 75 h 75"/>
                  <a:gd name="T4" fmla="*/ 0 w 48"/>
                  <a:gd name="T5" fmla="*/ 0 h 75"/>
                  <a:gd name="T6" fmla="*/ 15 w 48"/>
                  <a:gd name="T7" fmla="*/ 0 h 75"/>
                  <a:gd name="T8" fmla="*/ 35 w 48"/>
                  <a:gd name="T9" fmla="*/ 4 h 75"/>
                  <a:gd name="T10" fmla="*/ 44 w 48"/>
                  <a:gd name="T11" fmla="*/ 20 h 75"/>
                  <a:gd name="T12" fmla="*/ 36 w 48"/>
                  <a:gd name="T13" fmla="*/ 34 h 75"/>
                  <a:gd name="T14" fmla="*/ 48 w 48"/>
                  <a:gd name="T15" fmla="*/ 53 h 75"/>
                  <a:gd name="T16" fmla="*/ 20 w 48"/>
                  <a:gd name="T17" fmla="*/ 75 h 75"/>
                  <a:gd name="T18" fmla="*/ 19 w 48"/>
                  <a:gd name="T19" fmla="*/ 14 h 75"/>
                  <a:gd name="T20" fmla="*/ 14 w 48"/>
                  <a:gd name="T21" fmla="*/ 14 h 75"/>
                  <a:gd name="T22" fmla="*/ 14 w 48"/>
                  <a:gd name="T23" fmla="*/ 29 h 75"/>
                  <a:gd name="T24" fmla="*/ 18 w 48"/>
                  <a:gd name="T25" fmla="*/ 29 h 75"/>
                  <a:gd name="T26" fmla="*/ 30 w 48"/>
                  <a:gd name="T27" fmla="*/ 21 h 75"/>
                  <a:gd name="T28" fmla="*/ 19 w 48"/>
                  <a:gd name="T29" fmla="*/ 14 h 75"/>
                  <a:gd name="T30" fmla="*/ 20 w 48"/>
                  <a:gd name="T31" fmla="*/ 43 h 75"/>
                  <a:gd name="T32" fmla="*/ 14 w 48"/>
                  <a:gd name="T33" fmla="*/ 43 h 75"/>
                  <a:gd name="T34" fmla="*/ 14 w 48"/>
                  <a:gd name="T35" fmla="*/ 62 h 75"/>
                  <a:gd name="T36" fmla="*/ 21 w 48"/>
                  <a:gd name="T37" fmla="*/ 62 h 75"/>
                  <a:gd name="T38" fmla="*/ 34 w 48"/>
                  <a:gd name="T39" fmla="*/ 52 h 75"/>
                  <a:gd name="T40" fmla="*/ 20 w 48"/>
                  <a:gd name="T4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5">
                    <a:moveTo>
                      <a:pt x="20" y="75"/>
                    </a:moveTo>
                    <a:cubicBezTo>
                      <a:pt x="0" y="75"/>
                      <a:pt x="0" y="75"/>
                      <a:pt x="0" y="75"/>
                    </a:cubicBezTo>
                    <a:cubicBezTo>
                      <a:pt x="0" y="0"/>
                      <a:pt x="0" y="0"/>
                      <a:pt x="0" y="0"/>
                    </a:cubicBezTo>
                    <a:cubicBezTo>
                      <a:pt x="15" y="0"/>
                      <a:pt x="15" y="0"/>
                      <a:pt x="15" y="0"/>
                    </a:cubicBezTo>
                    <a:cubicBezTo>
                      <a:pt x="26" y="0"/>
                      <a:pt x="31" y="1"/>
                      <a:pt x="35" y="4"/>
                    </a:cubicBezTo>
                    <a:cubicBezTo>
                      <a:pt x="41" y="7"/>
                      <a:pt x="44" y="13"/>
                      <a:pt x="44" y="20"/>
                    </a:cubicBezTo>
                    <a:cubicBezTo>
                      <a:pt x="44" y="27"/>
                      <a:pt x="42" y="31"/>
                      <a:pt x="36" y="34"/>
                    </a:cubicBezTo>
                    <a:cubicBezTo>
                      <a:pt x="45" y="38"/>
                      <a:pt x="48" y="44"/>
                      <a:pt x="48" y="53"/>
                    </a:cubicBezTo>
                    <a:cubicBezTo>
                      <a:pt x="48" y="66"/>
                      <a:pt x="39" y="75"/>
                      <a:pt x="20" y="75"/>
                    </a:cubicBezTo>
                    <a:close/>
                    <a:moveTo>
                      <a:pt x="19" y="14"/>
                    </a:moveTo>
                    <a:cubicBezTo>
                      <a:pt x="14" y="14"/>
                      <a:pt x="14" y="14"/>
                      <a:pt x="14" y="14"/>
                    </a:cubicBezTo>
                    <a:cubicBezTo>
                      <a:pt x="14" y="29"/>
                      <a:pt x="14" y="29"/>
                      <a:pt x="14" y="29"/>
                    </a:cubicBezTo>
                    <a:cubicBezTo>
                      <a:pt x="18" y="29"/>
                      <a:pt x="18" y="29"/>
                      <a:pt x="18" y="29"/>
                    </a:cubicBezTo>
                    <a:cubicBezTo>
                      <a:pt x="27" y="29"/>
                      <a:pt x="30" y="27"/>
                      <a:pt x="30" y="21"/>
                    </a:cubicBezTo>
                    <a:cubicBezTo>
                      <a:pt x="30" y="16"/>
                      <a:pt x="27" y="14"/>
                      <a:pt x="19" y="14"/>
                    </a:cubicBezTo>
                    <a:close/>
                    <a:moveTo>
                      <a:pt x="20" y="43"/>
                    </a:moveTo>
                    <a:cubicBezTo>
                      <a:pt x="14" y="43"/>
                      <a:pt x="14" y="43"/>
                      <a:pt x="14" y="43"/>
                    </a:cubicBezTo>
                    <a:cubicBezTo>
                      <a:pt x="14" y="62"/>
                      <a:pt x="14" y="62"/>
                      <a:pt x="14" y="62"/>
                    </a:cubicBezTo>
                    <a:cubicBezTo>
                      <a:pt x="21" y="62"/>
                      <a:pt x="21" y="62"/>
                      <a:pt x="21" y="62"/>
                    </a:cubicBezTo>
                    <a:cubicBezTo>
                      <a:pt x="30" y="62"/>
                      <a:pt x="34" y="59"/>
                      <a:pt x="34" y="52"/>
                    </a:cubicBezTo>
                    <a:cubicBezTo>
                      <a:pt x="34" y="46"/>
                      <a:pt x="30" y="43"/>
                      <a:pt x="20" y="43"/>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3776"/>
              <p:cNvSpPr/>
              <p:nvPr/>
            </p:nvSpPr>
            <p:spPr bwMode="auto">
              <a:xfrm>
                <a:off x="4357148" y="4940871"/>
                <a:ext cx="220116" cy="230177"/>
              </a:xfrm>
              <a:custGeom>
                <a:avLst/>
                <a:gdLst>
                  <a:gd name="T0" fmla="*/ 39 w 74"/>
                  <a:gd name="T1" fmla="*/ 77 h 77"/>
                  <a:gd name="T2" fmla="*/ 0 w 74"/>
                  <a:gd name="T3" fmla="*/ 38 h 77"/>
                  <a:gd name="T4" fmla="*/ 39 w 74"/>
                  <a:gd name="T5" fmla="*/ 0 h 77"/>
                  <a:gd name="T6" fmla="*/ 74 w 74"/>
                  <a:gd name="T7" fmla="*/ 23 h 77"/>
                  <a:gd name="T8" fmla="*/ 58 w 74"/>
                  <a:gd name="T9" fmla="*/ 23 h 77"/>
                  <a:gd name="T10" fmla="*/ 39 w 74"/>
                  <a:gd name="T11" fmla="*/ 13 h 77"/>
                  <a:gd name="T12" fmla="*/ 14 w 74"/>
                  <a:gd name="T13" fmla="*/ 38 h 77"/>
                  <a:gd name="T14" fmla="*/ 39 w 74"/>
                  <a:gd name="T15" fmla="*/ 64 h 77"/>
                  <a:gd name="T16" fmla="*/ 58 w 74"/>
                  <a:gd name="T17" fmla="*/ 55 h 77"/>
                  <a:gd name="T18" fmla="*/ 74 w 74"/>
                  <a:gd name="T19" fmla="*/ 55 h 77"/>
                  <a:gd name="T20" fmla="*/ 39 w 74"/>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7">
                    <a:moveTo>
                      <a:pt x="39" y="77"/>
                    </a:moveTo>
                    <a:cubicBezTo>
                      <a:pt x="18" y="77"/>
                      <a:pt x="0" y="60"/>
                      <a:pt x="0" y="38"/>
                    </a:cubicBezTo>
                    <a:cubicBezTo>
                      <a:pt x="0" y="17"/>
                      <a:pt x="17" y="0"/>
                      <a:pt x="39" y="0"/>
                    </a:cubicBezTo>
                    <a:cubicBezTo>
                      <a:pt x="54" y="0"/>
                      <a:pt x="67" y="8"/>
                      <a:pt x="74" y="23"/>
                    </a:cubicBezTo>
                    <a:cubicBezTo>
                      <a:pt x="58" y="23"/>
                      <a:pt x="58" y="23"/>
                      <a:pt x="58" y="23"/>
                    </a:cubicBezTo>
                    <a:cubicBezTo>
                      <a:pt x="53" y="16"/>
                      <a:pt x="48" y="13"/>
                      <a:pt x="39" y="13"/>
                    </a:cubicBezTo>
                    <a:cubicBezTo>
                      <a:pt x="25" y="13"/>
                      <a:pt x="14" y="24"/>
                      <a:pt x="14" y="38"/>
                    </a:cubicBezTo>
                    <a:cubicBezTo>
                      <a:pt x="14" y="52"/>
                      <a:pt x="25" y="64"/>
                      <a:pt x="39" y="64"/>
                    </a:cubicBezTo>
                    <a:cubicBezTo>
                      <a:pt x="46" y="64"/>
                      <a:pt x="52" y="61"/>
                      <a:pt x="58" y="55"/>
                    </a:cubicBezTo>
                    <a:cubicBezTo>
                      <a:pt x="74" y="55"/>
                      <a:pt x="74" y="55"/>
                      <a:pt x="74" y="55"/>
                    </a:cubicBezTo>
                    <a:cubicBezTo>
                      <a:pt x="68" y="69"/>
                      <a:pt x="55" y="77"/>
                      <a:pt x="39" y="77"/>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7" name="组合 103"/>
          <p:cNvGrpSpPr/>
          <p:nvPr/>
        </p:nvGrpSpPr>
        <p:grpSpPr>
          <a:xfrm>
            <a:off x="8470157" y="3209097"/>
            <a:ext cx="755938" cy="755938"/>
            <a:chOff x="8470157" y="3209097"/>
            <a:chExt cx="755938" cy="755938"/>
          </a:xfrm>
        </p:grpSpPr>
        <p:sp>
          <p:nvSpPr>
            <p:cNvPr id="29" name="Oval 3743"/>
            <p:cNvSpPr>
              <a:spLocks noChangeArrowheads="1"/>
            </p:cNvSpPr>
            <p:nvPr/>
          </p:nvSpPr>
          <p:spPr bwMode="auto">
            <a:xfrm>
              <a:off x="8470157" y="3209097"/>
              <a:ext cx="755938"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90"/>
            <p:cNvGrpSpPr/>
            <p:nvPr/>
          </p:nvGrpSpPr>
          <p:grpSpPr>
            <a:xfrm>
              <a:off x="8593421" y="3417263"/>
              <a:ext cx="509410" cy="339606"/>
              <a:chOff x="8609773" y="3176177"/>
              <a:chExt cx="509410" cy="339606"/>
            </a:xfrm>
          </p:grpSpPr>
          <p:sp>
            <p:nvSpPr>
              <p:cNvPr id="63" name="Freeform 3777"/>
              <p:cNvSpPr>
                <a:spLocks noEditPoints="1"/>
              </p:cNvSpPr>
              <p:nvPr/>
            </p:nvSpPr>
            <p:spPr bwMode="auto">
              <a:xfrm>
                <a:off x="8609773" y="3176177"/>
                <a:ext cx="509410" cy="339606"/>
              </a:xfrm>
              <a:custGeom>
                <a:avLst/>
                <a:gdLst>
                  <a:gd name="T0" fmla="*/ 0 w 405"/>
                  <a:gd name="T1" fmla="*/ 0 h 270"/>
                  <a:gd name="T2" fmla="*/ 0 w 405"/>
                  <a:gd name="T3" fmla="*/ 270 h 270"/>
                  <a:gd name="T4" fmla="*/ 405 w 405"/>
                  <a:gd name="T5" fmla="*/ 270 h 270"/>
                  <a:gd name="T6" fmla="*/ 405 w 405"/>
                  <a:gd name="T7" fmla="*/ 0 h 270"/>
                  <a:gd name="T8" fmla="*/ 0 w 405"/>
                  <a:gd name="T9" fmla="*/ 0 h 270"/>
                  <a:gd name="T10" fmla="*/ 379 w 405"/>
                  <a:gd name="T11" fmla="*/ 246 h 270"/>
                  <a:gd name="T12" fmla="*/ 26 w 405"/>
                  <a:gd name="T13" fmla="*/ 246 h 270"/>
                  <a:gd name="T14" fmla="*/ 26 w 405"/>
                  <a:gd name="T15" fmla="*/ 24 h 270"/>
                  <a:gd name="T16" fmla="*/ 379 w 405"/>
                  <a:gd name="T17" fmla="*/ 24 h 270"/>
                  <a:gd name="T18" fmla="*/ 379 w 405"/>
                  <a:gd name="T19"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 h="270">
                    <a:moveTo>
                      <a:pt x="0" y="0"/>
                    </a:moveTo>
                    <a:lnTo>
                      <a:pt x="0" y="270"/>
                    </a:lnTo>
                    <a:lnTo>
                      <a:pt x="405" y="270"/>
                    </a:lnTo>
                    <a:lnTo>
                      <a:pt x="405" y="0"/>
                    </a:lnTo>
                    <a:lnTo>
                      <a:pt x="0" y="0"/>
                    </a:lnTo>
                    <a:close/>
                    <a:moveTo>
                      <a:pt x="379" y="246"/>
                    </a:moveTo>
                    <a:lnTo>
                      <a:pt x="26" y="246"/>
                    </a:lnTo>
                    <a:lnTo>
                      <a:pt x="26" y="24"/>
                    </a:lnTo>
                    <a:lnTo>
                      <a:pt x="379" y="24"/>
                    </a:lnTo>
                    <a:lnTo>
                      <a:pt x="379" y="246"/>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778"/>
              <p:cNvSpPr/>
              <p:nvPr/>
            </p:nvSpPr>
            <p:spPr bwMode="auto">
              <a:xfrm>
                <a:off x="8677694" y="3265481"/>
                <a:ext cx="47797" cy="152194"/>
              </a:xfrm>
              <a:custGeom>
                <a:avLst/>
                <a:gdLst>
                  <a:gd name="T0" fmla="*/ 17 w 38"/>
                  <a:gd name="T1" fmla="*/ 121 h 121"/>
                  <a:gd name="T2" fmla="*/ 17 w 38"/>
                  <a:gd name="T3" fmla="*/ 21 h 121"/>
                  <a:gd name="T4" fmla="*/ 0 w 38"/>
                  <a:gd name="T5" fmla="*/ 21 h 121"/>
                  <a:gd name="T6" fmla="*/ 0 w 38"/>
                  <a:gd name="T7" fmla="*/ 0 h 121"/>
                  <a:gd name="T8" fmla="*/ 38 w 38"/>
                  <a:gd name="T9" fmla="*/ 0 h 121"/>
                  <a:gd name="T10" fmla="*/ 38 w 38"/>
                  <a:gd name="T11" fmla="*/ 121 h 121"/>
                  <a:gd name="T12" fmla="*/ 17 w 38"/>
                  <a:gd name="T13" fmla="*/ 121 h 121"/>
                </a:gdLst>
                <a:ahLst/>
                <a:cxnLst>
                  <a:cxn ang="0">
                    <a:pos x="T0" y="T1"/>
                  </a:cxn>
                  <a:cxn ang="0">
                    <a:pos x="T2" y="T3"/>
                  </a:cxn>
                  <a:cxn ang="0">
                    <a:pos x="T4" y="T5"/>
                  </a:cxn>
                  <a:cxn ang="0">
                    <a:pos x="T6" y="T7"/>
                  </a:cxn>
                  <a:cxn ang="0">
                    <a:pos x="T8" y="T9"/>
                  </a:cxn>
                  <a:cxn ang="0">
                    <a:pos x="T10" y="T11"/>
                  </a:cxn>
                  <a:cxn ang="0">
                    <a:pos x="T12" y="T13"/>
                  </a:cxn>
                </a:cxnLst>
                <a:rect l="0" t="0" r="r" b="b"/>
                <a:pathLst>
                  <a:path w="38" h="121">
                    <a:moveTo>
                      <a:pt x="17" y="121"/>
                    </a:moveTo>
                    <a:lnTo>
                      <a:pt x="17" y="21"/>
                    </a:lnTo>
                    <a:lnTo>
                      <a:pt x="0" y="21"/>
                    </a:lnTo>
                    <a:lnTo>
                      <a:pt x="0" y="0"/>
                    </a:lnTo>
                    <a:lnTo>
                      <a:pt x="38" y="0"/>
                    </a:lnTo>
                    <a:lnTo>
                      <a:pt x="38" y="121"/>
                    </a:lnTo>
                    <a:lnTo>
                      <a:pt x="17" y="121"/>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779"/>
              <p:cNvSpPr/>
              <p:nvPr/>
            </p:nvSpPr>
            <p:spPr bwMode="auto">
              <a:xfrm>
                <a:off x="8773287" y="3315794"/>
                <a:ext cx="101882" cy="101882"/>
              </a:xfrm>
              <a:custGeom>
                <a:avLst/>
                <a:gdLst>
                  <a:gd name="T0" fmla="*/ 52 w 81"/>
                  <a:gd name="T1" fmla="*/ 52 h 81"/>
                  <a:gd name="T2" fmla="*/ 52 w 81"/>
                  <a:gd name="T3" fmla="*/ 81 h 81"/>
                  <a:gd name="T4" fmla="*/ 31 w 81"/>
                  <a:gd name="T5" fmla="*/ 81 h 81"/>
                  <a:gd name="T6" fmla="*/ 31 w 81"/>
                  <a:gd name="T7" fmla="*/ 52 h 81"/>
                  <a:gd name="T8" fmla="*/ 0 w 81"/>
                  <a:gd name="T9" fmla="*/ 52 h 81"/>
                  <a:gd name="T10" fmla="*/ 0 w 81"/>
                  <a:gd name="T11" fmla="*/ 29 h 81"/>
                  <a:gd name="T12" fmla="*/ 31 w 81"/>
                  <a:gd name="T13" fmla="*/ 29 h 81"/>
                  <a:gd name="T14" fmla="*/ 31 w 81"/>
                  <a:gd name="T15" fmla="*/ 0 h 81"/>
                  <a:gd name="T16" fmla="*/ 52 w 81"/>
                  <a:gd name="T17" fmla="*/ 0 h 81"/>
                  <a:gd name="T18" fmla="*/ 52 w 81"/>
                  <a:gd name="T19" fmla="*/ 29 h 81"/>
                  <a:gd name="T20" fmla="*/ 81 w 81"/>
                  <a:gd name="T21" fmla="*/ 29 h 81"/>
                  <a:gd name="T22" fmla="*/ 81 w 81"/>
                  <a:gd name="T23" fmla="*/ 52 h 81"/>
                  <a:gd name="T24" fmla="*/ 52 w 81"/>
                  <a:gd name="T25" fmla="*/ 5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52" y="52"/>
                    </a:moveTo>
                    <a:lnTo>
                      <a:pt x="52" y="81"/>
                    </a:lnTo>
                    <a:lnTo>
                      <a:pt x="31" y="81"/>
                    </a:lnTo>
                    <a:lnTo>
                      <a:pt x="31" y="52"/>
                    </a:lnTo>
                    <a:lnTo>
                      <a:pt x="0" y="52"/>
                    </a:lnTo>
                    <a:lnTo>
                      <a:pt x="0" y="29"/>
                    </a:lnTo>
                    <a:lnTo>
                      <a:pt x="31" y="29"/>
                    </a:lnTo>
                    <a:lnTo>
                      <a:pt x="31" y="0"/>
                    </a:lnTo>
                    <a:lnTo>
                      <a:pt x="52" y="0"/>
                    </a:lnTo>
                    <a:lnTo>
                      <a:pt x="52" y="29"/>
                    </a:lnTo>
                    <a:lnTo>
                      <a:pt x="81" y="29"/>
                    </a:lnTo>
                    <a:lnTo>
                      <a:pt x="81" y="52"/>
                    </a:lnTo>
                    <a:lnTo>
                      <a:pt x="52" y="52"/>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780"/>
              <p:cNvSpPr/>
              <p:nvPr/>
            </p:nvSpPr>
            <p:spPr bwMode="auto">
              <a:xfrm>
                <a:off x="8951895" y="3262965"/>
                <a:ext cx="74142" cy="154710"/>
              </a:xfrm>
              <a:custGeom>
                <a:avLst/>
                <a:gdLst>
                  <a:gd name="T0" fmla="*/ 24 w 34"/>
                  <a:gd name="T1" fmla="*/ 34 h 52"/>
                  <a:gd name="T2" fmla="*/ 13 w 34"/>
                  <a:gd name="T3" fmla="*/ 44 h 52"/>
                  <a:gd name="T4" fmla="*/ 34 w 34"/>
                  <a:gd name="T5" fmla="*/ 44 h 52"/>
                  <a:gd name="T6" fmla="*/ 34 w 34"/>
                  <a:gd name="T7" fmla="*/ 52 h 52"/>
                  <a:gd name="T8" fmla="*/ 0 w 34"/>
                  <a:gd name="T9" fmla="*/ 52 h 52"/>
                  <a:gd name="T10" fmla="*/ 0 w 34"/>
                  <a:gd name="T11" fmla="*/ 44 h 52"/>
                  <a:gd name="T12" fmla="*/ 19 w 34"/>
                  <a:gd name="T13" fmla="*/ 27 h 52"/>
                  <a:gd name="T14" fmla="*/ 25 w 34"/>
                  <a:gd name="T15" fmla="*/ 17 h 52"/>
                  <a:gd name="T16" fmla="*/ 17 w 34"/>
                  <a:gd name="T17" fmla="*/ 9 h 52"/>
                  <a:gd name="T18" fmla="*/ 9 w 34"/>
                  <a:gd name="T19" fmla="*/ 19 h 52"/>
                  <a:gd name="T20" fmla="*/ 0 w 34"/>
                  <a:gd name="T21" fmla="*/ 19 h 52"/>
                  <a:gd name="T22" fmla="*/ 17 w 34"/>
                  <a:gd name="T23" fmla="*/ 0 h 52"/>
                  <a:gd name="T24" fmla="*/ 34 w 34"/>
                  <a:gd name="T25" fmla="*/ 17 h 52"/>
                  <a:gd name="T26" fmla="*/ 24 w 34"/>
                  <a:gd name="T27"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52">
                    <a:moveTo>
                      <a:pt x="24" y="34"/>
                    </a:moveTo>
                    <a:cubicBezTo>
                      <a:pt x="13" y="44"/>
                      <a:pt x="13" y="44"/>
                      <a:pt x="13" y="44"/>
                    </a:cubicBezTo>
                    <a:cubicBezTo>
                      <a:pt x="34" y="44"/>
                      <a:pt x="34" y="44"/>
                      <a:pt x="34" y="44"/>
                    </a:cubicBezTo>
                    <a:cubicBezTo>
                      <a:pt x="34" y="52"/>
                      <a:pt x="34" y="52"/>
                      <a:pt x="34" y="52"/>
                    </a:cubicBezTo>
                    <a:cubicBezTo>
                      <a:pt x="0" y="52"/>
                      <a:pt x="0" y="52"/>
                      <a:pt x="0" y="52"/>
                    </a:cubicBezTo>
                    <a:cubicBezTo>
                      <a:pt x="0" y="44"/>
                      <a:pt x="0" y="44"/>
                      <a:pt x="0" y="44"/>
                    </a:cubicBezTo>
                    <a:cubicBezTo>
                      <a:pt x="19" y="27"/>
                      <a:pt x="19" y="27"/>
                      <a:pt x="19" y="27"/>
                    </a:cubicBezTo>
                    <a:cubicBezTo>
                      <a:pt x="23" y="23"/>
                      <a:pt x="25" y="20"/>
                      <a:pt x="25" y="17"/>
                    </a:cubicBezTo>
                    <a:cubicBezTo>
                      <a:pt x="25" y="12"/>
                      <a:pt x="21" y="9"/>
                      <a:pt x="17" y="9"/>
                    </a:cubicBezTo>
                    <a:cubicBezTo>
                      <a:pt x="12" y="9"/>
                      <a:pt x="9" y="13"/>
                      <a:pt x="9" y="19"/>
                    </a:cubicBezTo>
                    <a:cubicBezTo>
                      <a:pt x="0" y="19"/>
                      <a:pt x="0" y="19"/>
                      <a:pt x="0" y="19"/>
                    </a:cubicBezTo>
                    <a:cubicBezTo>
                      <a:pt x="0" y="7"/>
                      <a:pt x="7" y="0"/>
                      <a:pt x="17" y="0"/>
                    </a:cubicBezTo>
                    <a:cubicBezTo>
                      <a:pt x="27" y="0"/>
                      <a:pt x="34" y="7"/>
                      <a:pt x="34" y="17"/>
                    </a:cubicBezTo>
                    <a:cubicBezTo>
                      <a:pt x="34" y="23"/>
                      <a:pt x="32" y="27"/>
                      <a:pt x="24"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9" name="组合 104"/>
          <p:cNvGrpSpPr/>
          <p:nvPr/>
        </p:nvGrpSpPr>
        <p:grpSpPr>
          <a:xfrm>
            <a:off x="3631397" y="3674484"/>
            <a:ext cx="758455" cy="755938"/>
            <a:chOff x="3631397" y="3674484"/>
            <a:chExt cx="758455" cy="755938"/>
          </a:xfrm>
        </p:grpSpPr>
        <p:sp>
          <p:nvSpPr>
            <p:cNvPr id="17" name="Oval 3731"/>
            <p:cNvSpPr>
              <a:spLocks noChangeArrowheads="1"/>
            </p:cNvSpPr>
            <p:nvPr/>
          </p:nvSpPr>
          <p:spPr bwMode="auto">
            <a:xfrm>
              <a:off x="3631397" y="3674484"/>
              <a:ext cx="758455" cy="755938"/>
            </a:xfrm>
            <a:prstGeom prst="ellipse">
              <a:avLst/>
            </a:prstGeom>
            <a:solidFill>
              <a:schemeClr val="bg1"/>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0" name="组合 4"/>
            <p:cNvGrpSpPr/>
            <p:nvPr/>
          </p:nvGrpSpPr>
          <p:grpSpPr>
            <a:xfrm>
              <a:off x="3690514" y="3895228"/>
              <a:ext cx="640221" cy="314450"/>
              <a:chOff x="3675420" y="3667978"/>
              <a:chExt cx="640221" cy="314450"/>
            </a:xfrm>
          </p:grpSpPr>
          <p:sp>
            <p:nvSpPr>
              <p:cNvPr id="72" name="Freeform 3786"/>
              <p:cNvSpPr/>
              <p:nvPr/>
            </p:nvSpPr>
            <p:spPr bwMode="auto">
              <a:xfrm>
                <a:off x="3806231" y="3818914"/>
                <a:ext cx="381114" cy="163514"/>
              </a:xfrm>
              <a:custGeom>
                <a:avLst/>
                <a:gdLst>
                  <a:gd name="T0" fmla="*/ 63 w 128"/>
                  <a:gd name="T1" fmla="*/ 0 h 55"/>
                  <a:gd name="T2" fmla="*/ 0 w 128"/>
                  <a:gd name="T3" fmla="*/ 9 h 55"/>
                  <a:gd name="T4" fmla="*/ 0 w 128"/>
                  <a:gd name="T5" fmla="*/ 55 h 55"/>
                  <a:gd name="T6" fmla="*/ 64 w 128"/>
                  <a:gd name="T7" fmla="*/ 47 h 55"/>
                  <a:gd name="T8" fmla="*/ 64 w 128"/>
                  <a:gd name="T9" fmla="*/ 47 h 55"/>
                  <a:gd name="T10" fmla="*/ 117 w 128"/>
                  <a:gd name="T11" fmla="*/ 53 h 55"/>
                  <a:gd name="T12" fmla="*/ 128 w 128"/>
                  <a:gd name="T13" fmla="*/ 55 h 55"/>
                  <a:gd name="T14" fmla="*/ 128 w 128"/>
                  <a:gd name="T15" fmla="*/ 55 h 55"/>
                  <a:gd name="T16" fmla="*/ 128 w 128"/>
                  <a:gd name="T17" fmla="*/ 9 h 55"/>
                  <a:gd name="T18" fmla="*/ 128 w 128"/>
                  <a:gd name="T19" fmla="*/ 9 h 55"/>
                  <a:gd name="T20" fmla="*/ 121 w 128"/>
                  <a:gd name="T21" fmla="*/ 7 h 55"/>
                  <a:gd name="T22" fmla="*/ 63 w 128"/>
                  <a:gd name="T2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55">
                    <a:moveTo>
                      <a:pt x="63" y="0"/>
                    </a:moveTo>
                    <a:cubicBezTo>
                      <a:pt x="22" y="0"/>
                      <a:pt x="0" y="9"/>
                      <a:pt x="0" y="9"/>
                    </a:cubicBezTo>
                    <a:cubicBezTo>
                      <a:pt x="0" y="55"/>
                      <a:pt x="0" y="55"/>
                      <a:pt x="0" y="55"/>
                    </a:cubicBezTo>
                    <a:cubicBezTo>
                      <a:pt x="0" y="55"/>
                      <a:pt x="31" y="47"/>
                      <a:pt x="64" y="47"/>
                    </a:cubicBezTo>
                    <a:cubicBezTo>
                      <a:pt x="64" y="47"/>
                      <a:pt x="64" y="47"/>
                      <a:pt x="64" y="47"/>
                    </a:cubicBezTo>
                    <a:cubicBezTo>
                      <a:pt x="85" y="47"/>
                      <a:pt x="105" y="50"/>
                      <a:pt x="117" y="53"/>
                    </a:cubicBezTo>
                    <a:cubicBezTo>
                      <a:pt x="124" y="54"/>
                      <a:pt x="128" y="55"/>
                      <a:pt x="128" y="55"/>
                    </a:cubicBezTo>
                    <a:cubicBezTo>
                      <a:pt x="128" y="55"/>
                      <a:pt x="128" y="55"/>
                      <a:pt x="128" y="55"/>
                    </a:cubicBezTo>
                    <a:cubicBezTo>
                      <a:pt x="128" y="9"/>
                      <a:pt x="128" y="9"/>
                      <a:pt x="128" y="9"/>
                    </a:cubicBezTo>
                    <a:cubicBezTo>
                      <a:pt x="128" y="9"/>
                      <a:pt x="128" y="9"/>
                      <a:pt x="128" y="9"/>
                    </a:cubicBezTo>
                    <a:cubicBezTo>
                      <a:pt x="128" y="9"/>
                      <a:pt x="125" y="8"/>
                      <a:pt x="121" y="7"/>
                    </a:cubicBezTo>
                    <a:cubicBezTo>
                      <a:pt x="111" y="4"/>
                      <a:pt x="91" y="0"/>
                      <a:pt x="63" y="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3787"/>
              <p:cNvSpPr/>
              <p:nvPr/>
            </p:nvSpPr>
            <p:spPr bwMode="auto">
              <a:xfrm>
                <a:off x="3675420" y="3667978"/>
                <a:ext cx="640221" cy="303130"/>
              </a:xfrm>
              <a:custGeom>
                <a:avLst/>
                <a:gdLst>
                  <a:gd name="T0" fmla="*/ 193 w 215"/>
                  <a:gd name="T1" fmla="*/ 84 h 102"/>
                  <a:gd name="T2" fmla="*/ 192 w 215"/>
                  <a:gd name="T3" fmla="*/ 81 h 102"/>
                  <a:gd name="T4" fmla="*/ 192 w 215"/>
                  <a:gd name="T5" fmla="*/ 78 h 102"/>
                  <a:gd name="T6" fmla="*/ 193 w 215"/>
                  <a:gd name="T7" fmla="*/ 75 h 102"/>
                  <a:gd name="T8" fmla="*/ 191 w 215"/>
                  <a:gd name="T9" fmla="*/ 72 h 102"/>
                  <a:gd name="T10" fmla="*/ 191 w 215"/>
                  <a:gd name="T11" fmla="*/ 58 h 102"/>
                  <a:gd name="T12" fmla="*/ 215 w 215"/>
                  <a:gd name="T13" fmla="*/ 48 h 102"/>
                  <a:gd name="T14" fmla="*/ 191 w 215"/>
                  <a:gd name="T15" fmla="*/ 37 h 102"/>
                  <a:gd name="T16" fmla="*/ 190 w 215"/>
                  <a:gd name="T17" fmla="*/ 36 h 102"/>
                  <a:gd name="T18" fmla="*/ 189 w 215"/>
                  <a:gd name="T19" fmla="*/ 36 h 102"/>
                  <a:gd name="T20" fmla="*/ 108 w 215"/>
                  <a:gd name="T21" fmla="*/ 0 h 102"/>
                  <a:gd name="T22" fmla="*/ 0 w 215"/>
                  <a:gd name="T23" fmla="*/ 48 h 102"/>
                  <a:gd name="T24" fmla="*/ 37 w 215"/>
                  <a:gd name="T25" fmla="*/ 64 h 102"/>
                  <a:gd name="T26" fmla="*/ 37 w 215"/>
                  <a:gd name="T27" fmla="*/ 58 h 102"/>
                  <a:gd name="T28" fmla="*/ 107 w 215"/>
                  <a:gd name="T29" fmla="*/ 48 h 102"/>
                  <a:gd name="T30" fmla="*/ 171 w 215"/>
                  <a:gd name="T31" fmla="*/ 56 h 102"/>
                  <a:gd name="T32" fmla="*/ 179 w 215"/>
                  <a:gd name="T33" fmla="*/ 58 h 102"/>
                  <a:gd name="T34" fmla="*/ 179 w 215"/>
                  <a:gd name="T35" fmla="*/ 58 h 102"/>
                  <a:gd name="T36" fmla="*/ 179 w 215"/>
                  <a:gd name="T37" fmla="*/ 64 h 102"/>
                  <a:gd name="T38" fmla="*/ 189 w 215"/>
                  <a:gd name="T39" fmla="*/ 59 h 102"/>
                  <a:gd name="T40" fmla="*/ 189 w 215"/>
                  <a:gd name="T41" fmla="*/ 72 h 102"/>
                  <a:gd name="T42" fmla="*/ 187 w 215"/>
                  <a:gd name="T43" fmla="*/ 75 h 102"/>
                  <a:gd name="T44" fmla="*/ 188 w 215"/>
                  <a:gd name="T45" fmla="*/ 78 h 102"/>
                  <a:gd name="T46" fmla="*/ 188 w 215"/>
                  <a:gd name="T47" fmla="*/ 81 h 102"/>
                  <a:gd name="T48" fmla="*/ 187 w 215"/>
                  <a:gd name="T49" fmla="*/ 84 h 102"/>
                  <a:gd name="T50" fmla="*/ 184 w 215"/>
                  <a:gd name="T51" fmla="*/ 97 h 102"/>
                  <a:gd name="T52" fmla="*/ 190 w 215"/>
                  <a:gd name="T53" fmla="*/ 102 h 102"/>
                  <a:gd name="T54" fmla="*/ 190 w 215"/>
                  <a:gd name="T55" fmla="*/ 102 h 102"/>
                  <a:gd name="T56" fmla="*/ 190 w 215"/>
                  <a:gd name="T57" fmla="*/ 102 h 102"/>
                  <a:gd name="T58" fmla="*/ 196 w 215"/>
                  <a:gd name="T59" fmla="*/ 97 h 102"/>
                  <a:gd name="T60" fmla="*/ 193 w 215"/>
                  <a:gd name="T61" fmla="*/ 8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 h="102">
                    <a:moveTo>
                      <a:pt x="193" y="84"/>
                    </a:moveTo>
                    <a:cubicBezTo>
                      <a:pt x="193" y="83"/>
                      <a:pt x="193" y="82"/>
                      <a:pt x="192" y="81"/>
                    </a:cubicBezTo>
                    <a:cubicBezTo>
                      <a:pt x="192" y="78"/>
                      <a:pt x="192" y="78"/>
                      <a:pt x="192" y="78"/>
                    </a:cubicBezTo>
                    <a:cubicBezTo>
                      <a:pt x="193" y="78"/>
                      <a:pt x="193" y="76"/>
                      <a:pt x="193" y="75"/>
                    </a:cubicBezTo>
                    <a:cubicBezTo>
                      <a:pt x="193" y="74"/>
                      <a:pt x="192" y="72"/>
                      <a:pt x="191" y="72"/>
                    </a:cubicBezTo>
                    <a:cubicBezTo>
                      <a:pt x="191" y="58"/>
                      <a:pt x="191" y="58"/>
                      <a:pt x="191" y="58"/>
                    </a:cubicBezTo>
                    <a:cubicBezTo>
                      <a:pt x="215" y="48"/>
                      <a:pt x="215" y="48"/>
                      <a:pt x="215" y="48"/>
                    </a:cubicBezTo>
                    <a:cubicBezTo>
                      <a:pt x="191" y="37"/>
                      <a:pt x="191" y="37"/>
                      <a:pt x="191" y="37"/>
                    </a:cubicBezTo>
                    <a:cubicBezTo>
                      <a:pt x="191" y="36"/>
                      <a:pt x="190" y="36"/>
                      <a:pt x="190" y="36"/>
                    </a:cubicBezTo>
                    <a:cubicBezTo>
                      <a:pt x="190" y="36"/>
                      <a:pt x="190" y="36"/>
                      <a:pt x="189" y="36"/>
                    </a:cubicBezTo>
                    <a:cubicBezTo>
                      <a:pt x="108" y="0"/>
                      <a:pt x="108" y="0"/>
                      <a:pt x="108" y="0"/>
                    </a:cubicBezTo>
                    <a:cubicBezTo>
                      <a:pt x="0" y="48"/>
                      <a:pt x="0" y="48"/>
                      <a:pt x="0" y="48"/>
                    </a:cubicBezTo>
                    <a:cubicBezTo>
                      <a:pt x="37" y="64"/>
                      <a:pt x="37" y="64"/>
                      <a:pt x="37" y="64"/>
                    </a:cubicBezTo>
                    <a:cubicBezTo>
                      <a:pt x="37" y="58"/>
                      <a:pt x="37" y="58"/>
                      <a:pt x="37" y="58"/>
                    </a:cubicBezTo>
                    <a:cubicBezTo>
                      <a:pt x="37" y="58"/>
                      <a:pt x="62" y="48"/>
                      <a:pt x="107" y="48"/>
                    </a:cubicBezTo>
                    <a:cubicBezTo>
                      <a:pt x="138" y="48"/>
                      <a:pt x="160" y="53"/>
                      <a:pt x="171" y="56"/>
                    </a:cubicBezTo>
                    <a:cubicBezTo>
                      <a:pt x="176" y="57"/>
                      <a:pt x="179" y="58"/>
                      <a:pt x="179" y="58"/>
                    </a:cubicBezTo>
                    <a:cubicBezTo>
                      <a:pt x="179" y="58"/>
                      <a:pt x="179" y="58"/>
                      <a:pt x="179" y="58"/>
                    </a:cubicBezTo>
                    <a:cubicBezTo>
                      <a:pt x="179" y="64"/>
                      <a:pt x="179" y="64"/>
                      <a:pt x="179" y="64"/>
                    </a:cubicBezTo>
                    <a:cubicBezTo>
                      <a:pt x="189" y="59"/>
                      <a:pt x="189" y="59"/>
                      <a:pt x="189" y="59"/>
                    </a:cubicBezTo>
                    <a:cubicBezTo>
                      <a:pt x="189" y="72"/>
                      <a:pt x="189" y="72"/>
                      <a:pt x="189" y="72"/>
                    </a:cubicBezTo>
                    <a:cubicBezTo>
                      <a:pt x="188" y="72"/>
                      <a:pt x="187" y="74"/>
                      <a:pt x="187" y="75"/>
                    </a:cubicBezTo>
                    <a:cubicBezTo>
                      <a:pt x="187" y="76"/>
                      <a:pt x="187" y="78"/>
                      <a:pt x="188" y="78"/>
                    </a:cubicBezTo>
                    <a:cubicBezTo>
                      <a:pt x="188" y="81"/>
                      <a:pt x="188" y="81"/>
                      <a:pt x="188" y="81"/>
                    </a:cubicBezTo>
                    <a:cubicBezTo>
                      <a:pt x="187" y="82"/>
                      <a:pt x="187" y="83"/>
                      <a:pt x="187" y="84"/>
                    </a:cubicBezTo>
                    <a:cubicBezTo>
                      <a:pt x="186" y="93"/>
                      <a:pt x="185" y="96"/>
                      <a:pt x="184" y="97"/>
                    </a:cubicBezTo>
                    <a:cubicBezTo>
                      <a:pt x="184" y="99"/>
                      <a:pt x="186" y="102"/>
                      <a:pt x="190" y="102"/>
                    </a:cubicBezTo>
                    <a:cubicBezTo>
                      <a:pt x="190" y="102"/>
                      <a:pt x="190" y="102"/>
                      <a:pt x="190" y="102"/>
                    </a:cubicBezTo>
                    <a:cubicBezTo>
                      <a:pt x="190" y="102"/>
                      <a:pt x="190" y="102"/>
                      <a:pt x="190" y="102"/>
                    </a:cubicBezTo>
                    <a:cubicBezTo>
                      <a:pt x="194" y="102"/>
                      <a:pt x="196" y="99"/>
                      <a:pt x="196" y="97"/>
                    </a:cubicBezTo>
                    <a:cubicBezTo>
                      <a:pt x="194" y="96"/>
                      <a:pt x="194" y="93"/>
                      <a:pt x="193" y="84"/>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5" name="TextBox 74"/>
          <p:cNvSpPr txBox="1"/>
          <p:nvPr/>
        </p:nvSpPr>
        <p:spPr>
          <a:xfrm>
            <a:off x="4930098" y="5021506"/>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液压技术</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6800853" y="4537287"/>
            <a:ext cx="1097280" cy="423545"/>
          </a:xfrm>
          <a:prstGeom prst="rect">
            <a:avLst/>
          </a:prstGeom>
          <a:noFill/>
        </p:spPr>
        <p:txBody>
          <a:bodyPr wrap="none" rtlCol="0">
            <a:spAutoFit/>
          </a:bodyPr>
          <a:lstStyle/>
          <a:p>
            <a:pPr algn="just">
              <a:lnSpc>
                <a:spcPct val="120000"/>
              </a:lnSpc>
            </a:pPr>
            <a:r>
              <a:rPr lang="zh-CN" alt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高压电气</a:t>
            </a:r>
          </a:p>
        </p:txBody>
      </p:sp>
      <p:sp>
        <p:nvSpPr>
          <p:cNvPr id="79" name="TextBox 78"/>
          <p:cNvSpPr txBox="1"/>
          <p:nvPr/>
        </p:nvSpPr>
        <p:spPr>
          <a:xfrm>
            <a:off x="6795495" y="3394162"/>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数控技术</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4571618" y="3813701"/>
            <a:ext cx="1569660"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现代设备管理</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4847635" y="2772549"/>
            <a:ext cx="1554480" cy="423545"/>
          </a:xfrm>
          <a:prstGeom prst="rect">
            <a:avLst/>
          </a:prstGeom>
          <a:noFill/>
        </p:spPr>
        <p:txBody>
          <a:bodyPr wrap="none" rtlCol="0">
            <a:spAutoFit/>
          </a:bodyPr>
          <a:lstStyle/>
          <a:p>
            <a:pPr algn="just">
              <a:lnSpc>
                <a:spcPct val="120000"/>
              </a:lnSpc>
            </a:pPr>
            <a:r>
              <a:rPr lang="en-US"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PLC</a:t>
            </a:r>
            <a:r>
              <a:rPr lang="zh-CN" altLang="zh-CN"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控制系统</a:t>
            </a:r>
          </a:p>
        </p:txBody>
      </p:sp>
      <p:sp>
        <p:nvSpPr>
          <p:cNvPr id="82" name="TextBox 81"/>
          <p:cNvSpPr txBox="1"/>
          <p:nvPr/>
        </p:nvSpPr>
        <p:spPr>
          <a:xfrm>
            <a:off x="6702383" y="2292265"/>
            <a:ext cx="1107996" cy="396134"/>
          </a:xfrm>
          <a:prstGeom prst="rect">
            <a:avLst/>
          </a:prstGeom>
          <a:noFill/>
        </p:spPr>
        <p:txBody>
          <a:bodyPr wrap="none" rtlCol="0">
            <a:spAutoFit/>
          </a:bodyPr>
          <a:lstStyle/>
          <a:p>
            <a:pPr algn="just">
              <a:lnSpc>
                <a:spcPct val="120000"/>
              </a:lnSpc>
            </a:pPr>
            <a:r>
              <a:rPr lang="zh-CN" altLang="en-US"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特种设备</a:t>
            </a:r>
            <a:endParaRPr lang="en-GB"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itle 20"/>
          <p:cNvSpPr txBox="1"/>
          <p:nvPr/>
        </p:nvSpPr>
        <p:spPr>
          <a:xfrm>
            <a:off x="102711" y="3349278"/>
            <a:ext cx="3528392" cy="1459392"/>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1200" dirty="0" smtClean="0">
                <a:solidFill>
                  <a:schemeClr val="bg1"/>
                </a:solidFill>
              </a:rPr>
              <a:t>随着设备现代化水平的不断提高，设备管理的难度系数也就相应加大，相关专家从研究“设备点检”入手，以跨学科，跨产业的新思维方式从企业的组织变革，学习当前国际上的新知识，掌握新技术，运用先进的管理手段，来提高设备管理现代化水平，确保安全生产，提高经济效益。</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itle 20"/>
          <p:cNvSpPr txBox="1"/>
          <p:nvPr/>
        </p:nvSpPr>
        <p:spPr>
          <a:xfrm>
            <a:off x="9592722" y="2889468"/>
            <a:ext cx="2813317" cy="1455420"/>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lang="zh-CN" altLang="en-US" sz="1200" dirty="0" smtClean="0">
                <a:solidFill>
                  <a:schemeClr val="bg1"/>
                </a:solidFill>
              </a:rPr>
              <a:t>近年来，随着数控机床的普及应用，给我国机械制造业的发展创造了条件，并为企业带来了很大的效益，但是由于数控设备的先进性，复杂性和智能化的特点，在维修理论、技术和手段上都发生了极大的变化。</a:t>
            </a:r>
            <a:endParaRPr lang="en-US" altLang="zh-CN" sz="12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itle 20"/>
          <p:cNvSpPr txBox="1"/>
          <p:nvPr/>
        </p:nvSpPr>
        <p:spPr>
          <a:xfrm>
            <a:off x="9010233" y="4581399"/>
            <a:ext cx="3312368" cy="101282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lnSpc>
                <a:spcPct val="120000"/>
              </a:lnSpc>
            </a:pPr>
            <a:r>
              <a:rPr sz="1200" dirty="0" smtClean="0">
                <a:solidFill>
                  <a:schemeClr val="bg1"/>
                </a:solidFill>
              </a:rPr>
              <a:t>高压电器是在高压线路中用来实现关合、开断、保护、控制、调节、量测的设备。一般的高压电器包括开关电器、量测电器和限流、限压电器。</a:t>
            </a:r>
          </a:p>
        </p:txBody>
      </p:sp>
      <p:sp>
        <p:nvSpPr>
          <p:cNvPr id="87" name="Title 20"/>
          <p:cNvSpPr txBox="1"/>
          <p:nvPr/>
        </p:nvSpPr>
        <p:spPr>
          <a:xfrm>
            <a:off x="1110883" y="857811"/>
            <a:ext cx="3086244" cy="2118995"/>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PLC控制系统，Programmable Logic Controller，可编程逻辑控制器，专为工业生产设计的一种数字运算操作的电子装置，它采用一类可编程的存储器，用于其内部存储程序，执行逻辑运算，顺序控制，定时，计数与算术操作等面向用户的指令，并通过数字或模拟式输入/输出控制各种类型的机械或生产过程。是工业控制的核心部分。</a:t>
            </a:r>
          </a:p>
        </p:txBody>
      </p:sp>
      <p:sp>
        <p:nvSpPr>
          <p:cNvPr id="88" name="Title 20"/>
          <p:cNvSpPr txBox="1"/>
          <p:nvPr/>
        </p:nvSpPr>
        <p:spPr>
          <a:xfrm>
            <a:off x="1151335" y="5178941"/>
            <a:ext cx="2670444" cy="1459392"/>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随着我国经济的快速发展，液压设备以它独特的优点已广泛应用于我国各个领域。由于液压系统是结构复杂且精密度高的机、电、液综合系统，液压故障诊断难度较大，常常成为企业生产运行的重大障碍。</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itle 20"/>
          <p:cNvSpPr txBox="1"/>
          <p:nvPr/>
        </p:nvSpPr>
        <p:spPr>
          <a:xfrm>
            <a:off x="8858015" y="1052051"/>
            <a:ext cx="2993918" cy="1680991"/>
          </a:xfrm>
          <a:prstGeom prst="rect">
            <a:avLst/>
          </a:prstGeom>
        </p:spPr>
        <p:txBody>
          <a:bodyPr vert="horz" wrap="square" lIns="128545" tIns="64271" rIns="128545" bIns="64271"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20000"/>
              </a:lnSpc>
            </a:pPr>
            <a:r>
              <a:rPr lang="zh-CN" altLang="en-US" sz="1200" dirty="0" smtClean="0">
                <a:solidFill>
                  <a:schemeClr val="bg1"/>
                </a:solidFill>
              </a:rPr>
              <a:t>特种设备包括锅炉、压力容器、压力管道、电梯、起重机械、客运索道、大型游乐设施、场（厂）内专用机动车辆等。这些设备一般具有在高压、高温、高空、高速条件下运行的特点，易燃、易爆、易发生高空坠落等，对人身和财产安全具有较大危险性。</a:t>
            </a:r>
            <a:endParaRPr lang="en-US"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8"/>
          <p:cNvSpPr txBox="1"/>
          <p:nvPr/>
        </p:nvSpPr>
        <p:spPr>
          <a:xfrm>
            <a:off x="857250" y="233568"/>
            <a:ext cx="5284093" cy="492443"/>
          </a:xfrm>
          <a:prstGeom prst="rect">
            <a:avLst/>
          </a:prstGeom>
          <a:noFill/>
        </p:spPr>
        <p:txBody>
          <a:bodyPr wrap="square" lIns="0" tIns="0" rIns="0" bIns="0" rtlCol="0" anchor="ctr">
            <a:spAutoFit/>
          </a:bodyPr>
          <a:lstStyle/>
          <a:p>
            <a:r>
              <a:rPr lang="zh-CN" altLang="en-US" sz="3200" b="1" dirty="0" smtClean="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rPr>
              <a:t>我们有哪几大类课程？</a:t>
            </a:r>
            <a:endParaRPr lang="zh-CN" altLang="en-US" sz="3200" b="1"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2" descr="D:\360data\重要数据\桌面\yclogo2.png"/>
          <p:cNvPicPr>
            <a:picLocks noChangeAspect="1" noChangeArrowheads="1"/>
          </p:cNvPicPr>
          <p:nvPr/>
        </p:nvPicPr>
        <p:blipFill>
          <a:blip r:embed="rId3" cstate="print"/>
          <a:srcRect/>
          <a:stretch>
            <a:fillRect/>
          </a:stretch>
        </p:blipFill>
        <p:spPr bwMode="auto">
          <a:xfrm>
            <a:off x="10078910" y="-574096"/>
            <a:ext cx="2903193" cy="2174197"/>
          </a:xfrm>
          <a:prstGeom prst="rect">
            <a:avLst/>
          </a:prstGeom>
          <a:noFill/>
        </p:spPr>
      </p:pic>
      <p:pic>
        <p:nvPicPr>
          <p:cNvPr id="1026" name="Picture 2" descr="D:\360data\重要数据\桌面\未命名_meitu_0.jpg"/>
          <p:cNvPicPr>
            <a:picLocks noChangeAspect="1" noChangeArrowheads="1"/>
          </p:cNvPicPr>
          <p:nvPr/>
        </p:nvPicPr>
        <p:blipFill>
          <a:blip r:embed="rId4" cstate="print"/>
          <a:srcRect/>
          <a:stretch>
            <a:fillRect/>
          </a:stretch>
        </p:blipFill>
        <p:spPr bwMode="auto">
          <a:xfrm>
            <a:off x="10245799" y="5632549"/>
            <a:ext cx="2434722" cy="1600101"/>
          </a:xfrm>
          <a:prstGeom prst="rect">
            <a:avLst/>
          </a:prstGeom>
          <a:noFill/>
        </p:spPr>
      </p:pic>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80"/>
                                        </p:tgtEl>
                                        <p:attrNameLst>
                                          <p:attrName>style.visibility</p:attrName>
                                        </p:attrNameLst>
                                      </p:cBhvr>
                                      <p:to>
                                        <p:strVal val="visible"/>
                                      </p:to>
                                    </p:set>
                                    <p:anim by="(-#ppt_w*2)" calcmode="lin" valueType="num">
                                      <p:cBhvr rctx="PPT">
                                        <p:cTn id="47" dur="500" autoRev="1" fill="hold">
                                          <p:stCondLst>
                                            <p:cond delay="0"/>
                                          </p:stCondLst>
                                        </p:cTn>
                                        <p:tgtEl>
                                          <p:spTgt spid="80"/>
                                        </p:tgtEl>
                                        <p:attrNameLst>
                                          <p:attrName>ppt_w</p:attrName>
                                        </p:attrNameLst>
                                      </p:cBhvr>
                                    </p:anim>
                                    <p:anim by="(#ppt_w*0.50)" calcmode="lin" valueType="num">
                                      <p:cBhvr>
                                        <p:cTn id="48" dur="500" decel="50000" autoRev="1" fill="hold">
                                          <p:stCondLst>
                                            <p:cond delay="0"/>
                                          </p:stCondLst>
                                        </p:cTn>
                                        <p:tgtEl>
                                          <p:spTgt spid="80"/>
                                        </p:tgtEl>
                                        <p:attrNameLst>
                                          <p:attrName>ppt_x</p:attrName>
                                        </p:attrNameLst>
                                      </p:cBhvr>
                                    </p:anim>
                                    <p:anim from="(-#ppt_h/2)" to="(#ppt_y)" calcmode="lin" valueType="num">
                                      <p:cBhvr>
                                        <p:cTn id="49" dur="1000" fill="hold">
                                          <p:stCondLst>
                                            <p:cond delay="0"/>
                                          </p:stCondLst>
                                        </p:cTn>
                                        <p:tgtEl>
                                          <p:spTgt spid="80"/>
                                        </p:tgtEl>
                                        <p:attrNameLst>
                                          <p:attrName>ppt_y</p:attrName>
                                        </p:attrNameLst>
                                      </p:cBhvr>
                                    </p:anim>
                                    <p:animRot by="21600000">
                                      <p:cBhvr>
                                        <p:cTn id="50" dur="1000" fill="hold">
                                          <p:stCondLst>
                                            <p:cond delay="0"/>
                                          </p:stCondLst>
                                        </p:cTn>
                                        <p:tgtEl>
                                          <p:spTgt spid="80"/>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81"/>
                                        </p:tgtEl>
                                        <p:attrNameLst>
                                          <p:attrName>style.visibility</p:attrName>
                                        </p:attrNameLst>
                                      </p:cBhvr>
                                      <p:to>
                                        <p:strVal val="visible"/>
                                      </p:to>
                                    </p:set>
                                    <p:anim by="(-#ppt_w*2)" calcmode="lin" valueType="num">
                                      <p:cBhvr rctx="PPT">
                                        <p:cTn id="53" dur="500" autoRev="1" fill="hold">
                                          <p:stCondLst>
                                            <p:cond delay="0"/>
                                          </p:stCondLst>
                                        </p:cTn>
                                        <p:tgtEl>
                                          <p:spTgt spid="81"/>
                                        </p:tgtEl>
                                        <p:attrNameLst>
                                          <p:attrName>ppt_w</p:attrName>
                                        </p:attrNameLst>
                                      </p:cBhvr>
                                    </p:anim>
                                    <p:anim by="(#ppt_w*0.50)" calcmode="lin" valueType="num">
                                      <p:cBhvr>
                                        <p:cTn id="54" dur="500" decel="50000" autoRev="1" fill="hold">
                                          <p:stCondLst>
                                            <p:cond delay="0"/>
                                          </p:stCondLst>
                                        </p:cTn>
                                        <p:tgtEl>
                                          <p:spTgt spid="81"/>
                                        </p:tgtEl>
                                        <p:attrNameLst>
                                          <p:attrName>ppt_x</p:attrName>
                                        </p:attrNameLst>
                                      </p:cBhvr>
                                    </p:anim>
                                    <p:anim from="(-#ppt_h/2)" to="(#ppt_y)" calcmode="lin" valueType="num">
                                      <p:cBhvr>
                                        <p:cTn id="55" dur="1000" fill="hold">
                                          <p:stCondLst>
                                            <p:cond delay="0"/>
                                          </p:stCondLst>
                                        </p:cTn>
                                        <p:tgtEl>
                                          <p:spTgt spid="81"/>
                                        </p:tgtEl>
                                        <p:attrNameLst>
                                          <p:attrName>ppt_y</p:attrName>
                                        </p:attrNameLst>
                                      </p:cBhvr>
                                    </p:anim>
                                    <p:animRot by="21600000">
                                      <p:cBhvr>
                                        <p:cTn id="56" dur="1000" fill="hold">
                                          <p:stCondLst>
                                            <p:cond delay="0"/>
                                          </p:stCondLst>
                                        </p:cTn>
                                        <p:tgtEl>
                                          <p:spTgt spid="81"/>
                                        </p:tgtEl>
                                        <p:attrNameLst>
                                          <p:attrName>r</p:attrName>
                                        </p:attrNameLst>
                                      </p:cBhvr>
                                    </p:animRo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75"/>
                                        </p:tgtEl>
                                        <p:attrNameLst>
                                          <p:attrName>style.visibility</p:attrName>
                                        </p:attrNameLst>
                                      </p:cBhvr>
                                      <p:to>
                                        <p:strVal val="visible"/>
                                      </p:to>
                                    </p:set>
                                    <p:anim by="(-#ppt_w*2)" calcmode="lin" valueType="num">
                                      <p:cBhvr rctx="PPT">
                                        <p:cTn id="59" dur="500" autoRev="1" fill="hold">
                                          <p:stCondLst>
                                            <p:cond delay="0"/>
                                          </p:stCondLst>
                                        </p:cTn>
                                        <p:tgtEl>
                                          <p:spTgt spid="75"/>
                                        </p:tgtEl>
                                        <p:attrNameLst>
                                          <p:attrName>ppt_w</p:attrName>
                                        </p:attrNameLst>
                                      </p:cBhvr>
                                    </p:anim>
                                    <p:anim by="(#ppt_w*0.50)" calcmode="lin" valueType="num">
                                      <p:cBhvr>
                                        <p:cTn id="60" dur="500" decel="50000" autoRev="1" fill="hold">
                                          <p:stCondLst>
                                            <p:cond delay="0"/>
                                          </p:stCondLst>
                                        </p:cTn>
                                        <p:tgtEl>
                                          <p:spTgt spid="75"/>
                                        </p:tgtEl>
                                        <p:attrNameLst>
                                          <p:attrName>ppt_x</p:attrName>
                                        </p:attrNameLst>
                                      </p:cBhvr>
                                    </p:anim>
                                    <p:anim from="(-#ppt_h/2)" to="(#ppt_y)" calcmode="lin" valueType="num">
                                      <p:cBhvr>
                                        <p:cTn id="61" dur="1000" fill="hold">
                                          <p:stCondLst>
                                            <p:cond delay="0"/>
                                          </p:stCondLst>
                                        </p:cTn>
                                        <p:tgtEl>
                                          <p:spTgt spid="75"/>
                                        </p:tgtEl>
                                        <p:attrNameLst>
                                          <p:attrName>ppt_y</p:attrName>
                                        </p:attrNameLst>
                                      </p:cBhvr>
                                    </p:anim>
                                    <p:animRot by="21600000">
                                      <p:cBhvr>
                                        <p:cTn id="62" dur="1000" fill="hold">
                                          <p:stCondLst>
                                            <p:cond delay="0"/>
                                          </p:stCondLst>
                                        </p:cTn>
                                        <p:tgtEl>
                                          <p:spTgt spid="75"/>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82"/>
                                        </p:tgtEl>
                                        <p:attrNameLst>
                                          <p:attrName>style.visibility</p:attrName>
                                        </p:attrNameLst>
                                      </p:cBhvr>
                                      <p:to>
                                        <p:strVal val="visible"/>
                                      </p:to>
                                    </p:set>
                                    <p:anim by="(-#ppt_w*2)" calcmode="lin" valueType="num">
                                      <p:cBhvr rctx="PPT">
                                        <p:cTn id="65" dur="500" autoRev="1" fill="hold">
                                          <p:stCondLst>
                                            <p:cond delay="0"/>
                                          </p:stCondLst>
                                        </p:cTn>
                                        <p:tgtEl>
                                          <p:spTgt spid="82"/>
                                        </p:tgtEl>
                                        <p:attrNameLst>
                                          <p:attrName>ppt_w</p:attrName>
                                        </p:attrNameLst>
                                      </p:cBhvr>
                                    </p:anim>
                                    <p:anim by="(#ppt_w*0.50)" calcmode="lin" valueType="num">
                                      <p:cBhvr>
                                        <p:cTn id="66" dur="500" decel="50000" autoRev="1" fill="hold">
                                          <p:stCondLst>
                                            <p:cond delay="0"/>
                                          </p:stCondLst>
                                        </p:cTn>
                                        <p:tgtEl>
                                          <p:spTgt spid="82"/>
                                        </p:tgtEl>
                                        <p:attrNameLst>
                                          <p:attrName>ppt_x</p:attrName>
                                        </p:attrNameLst>
                                      </p:cBhvr>
                                    </p:anim>
                                    <p:anim from="(-#ppt_h/2)" to="(#ppt_y)" calcmode="lin" valueType="num">
                                      <p:cBhvr>
                                        <p:cTn id="67" dur="1000" fill="hold">
                                          <p:stCondLst>
                                            <p:cond delay="0"/>
                                          </p:stCondLst>
                                        </p:cTn>
                                        <p:tgtEl>
                                          <p:spTgt spid="82"/>
                                        </p:tgtEl>
                                        <p:attrNameLst>
                                          <p:attrName>ppt_y</p:attrName>
                                        </p:attrNameLst>
                                      </p:cBhvr>
                                    </p:anim>
                                    <p:animRot by="21600000">
                                      <p:cBhvr>
                                        <p:cTn id="68" dur="1000" fill="hold">
                                          <p:stCondLst>
                                            <p:cond delay="0"/>
                                          </p:stCondLst>
                                        </p:cTn>
                                        <p:tgtEl>
                                          <p:spTgt spid="82"/>
                                        </p:tgtEl>
                                        <p:attrNameLst>
                                          <p:attrName>r</p:attrName>
                                        </p:attrNameLst>
                                      </p:cBhvr>
                                    </p:animRot>
                                  </p:childTnLst>
                                </p:cTn>
                              </p:par>
                              <p:par>
                                <p:cTn id="69" presetID="56" presetClass="entr" presetSubtype="0" fill="hold" grpId="0" nodeType="withEffect">
                                  <p:stCondLst>
                                    <p:cond delay="0"/>
                                  </p:stCondLst>
                                  <p:iterate type="lt">
                                    <p:tmPct val="10000"/>
                                  </p:iterate>
                                  <p:childTnLst>
                                    <p:set>
                                      <p:cBhvr>
                                        <p:cTn id="70" dur="1" fill="hold">
                                          <p:stCondLst>
                                            <p:cond delay="0"/>
                                          </p:stCondLst>
                                        </p:cTn>
                                        <p:tgtEl>
                                          <p:spTgt spid="78"/>
                                        </p:tgtEl>
                                        <p:attrNameLst>
                                          <p:attrName>style.visibility</p:attrName>
                                        </p:attrNameLst>
                                      </p:cBhvr>
                                      <p:to>
                                        <p:strVal val="visible"/>
                                      </p:to>
                                    </p:set>
                                    <p:anim by="(-#ppt_w*2)" calcmode="lin" valueType="num">
                                      <p:cBhvr rctx="PPT">
                                        <p:cTn id="71" dur="500" autoRev="1" fill="hold">
                                          <p:stCondLst>
                                            <p:cond delay="0"/>
                                          </p:stCondLst>
                                        </p:cTn>
                                        <p:tgtEl>
                                          <p:spTgt spid="78"/>
                                        </p:tgtEl>
                                        <p:attrNameLst>
                                          <p:attrName>ppt_w</p:attrName>
                                        </p:attrNameLst>
                                      </p:cBhvr>
                                    </p:anim>
                                    <p:anim by="(#ppt_w*0.50)" calcmode="lin" valueType="num">
                                      <p:cBhvr>
                                        <p:cTn id="72" dur="500" decel="50000" autoRev="1" fill="hold">
                                          <p:stCondLst>
                                            <p:cond delay="0"/>
                                          </p:stCondLst>
                                        </p:cTn>
                                        <p:tgtEl>
                                          <p:spTgt spid="78"/>
                                        </p:tgtEl>
                                        <p:attrNameLst>
                                          <p:attrName>ppt_x</p:attrName>
                                        </p:attrNameLst>
                                      </p:cBhvr>
                                    </p:anim>
                                    <p:anim from="(-#ppt_h/2)" to="(#ppt_y)" calcmode="lin" valueType="num">
                                      <p:cBhvr>
                                        <p:cTn id="73" dur="1000" fill="hold">
                                          <p:stCondLst>
                                            <p:cond delay="0"/>
                                          </p:stCondLst>
                                        </p:cTn>
                                        <p:tgtEl>
                                          <p:spTgt spid="78"/>
                                        </p:tgtEl>
                                        <p:attrNameLst>
                                          <p:attrName>ppt_y</p:attrName>
                                        </p:attrNameLst>
                                      </p:cBhvr>
                                    </p:anim>
                                    <p:animRot by="21600000">
                                      <p:cBhvr>
                                        <p:cTn id="74" dur="1000" fill="hold">
                                          <p:stCondLst>
                                            <p:cond delay="0"/>
                                          </p:stCondLst>
                                        </p:cTn>
                                        <p:tgtEl>
                                          <p:spTgt spid="78"/>
                                        </p:tgtEl>
                                        <p:attrNameLst>
                                          <p:attrName>r</p:attrName>
                                        </p:attrNameLst>
                                      </p:cBhvr>
                                    </p:animRot>
                                  </p:childTnLst>
                                </p:cTn>
                              </p:par>
                              <p:par>
                                <p:cTn id="75" presetID="56" presetClass="entr" presetSubtype="0" fill="hold" grpId="0" nodeType="withEffect">
                                  <p:stCondLst>
                                    <p:cond delay="0"/>
                                  </p:stCondLst>
                                  <p:iterate type="lt">
                                    <p:tmPct val="10000"/>
                                  </p:iterate>
                                  <p:childTnLst>
                                    <p:set>
                                      <p:cBhvr>
                                        <p:cTn id="76" dur="1" fill="hold">
                                          <p:stCondLst>
                                            <p:cond delay="0"/>
                                          </p:stCondLst>
                                        </p:cTn>
                                        <p:tgtEl>
                                          <p:spTgt spid="79"/>
                                        </p:tgtEl>
                                        <p:attrNameLst>
                                          <p:attrName>style.visibility</p:attrName>
                                        </p:attrNameLst>
                                      </p:cBhvr>
                                      <p:to>
                                        <p:strVal val="visible"/>
                                      </p:to>
                                    </p:set>
                                    <p:anim by="(-#ppt_w*2)" calcmode="lin" valueType="num">
                                      <p:cBhvr rctx="PPT">
                                        <p:cTn id="77" dur="500" autoRev="1" fill="hold">
                                          <p:stCondLst>
                                            <p:cond delay="0"/>
                                          </p:stCondLst>
                                        </p:cTn>
                                        <p:tgtEl>
                                          <p:spTgt spid="79"/>
                                        </p:tgtEl>
                                        <p:attrNameLst>
                                          <p:attrName>ppt_w</p:attrName>
                                        </p:attrNameLst>
                                      </p:cBhvr>
                                    </p:anim>
                                    <p:anim by="(#ppt_w*0.50)" calcmode="lin" valueType="num">
                                      <p:cBhvr>
                                        <p:cTn id="78" dur="500" decel="50000" autoRev="1" fill="hold">
                                          <p:stCondLst>
                                            <p:cond delay="0"/>
                                          </p:stCondLst>
                                        </p:cTn>
                                        <p:tgtEl>
                                          <p:spTgt spid="79"/>
                                        </p:tgtEl>
                                        <p:attrNameLst>
                                          <p:attrName>ppt_x</p:attrName>
                                        </p:attrNameLst>
                                      </p:cBhvr>
                                    </p:anim>
                                    <p:anim from="(-#ppt_h/2)" to="(#ppt_y)" calcmode="lin" valueType="num">
                                      <p:cBhvr>
                                        <p:cTn id="79" dur="1000" fill="hold">
                                          <p:stCondLst>
                                            <p:cond delay="0"/>
                                          </p:stCondLst>
                                        </p:cTn>
                                        <p:tgtEl>
                                          <p:spTgt spid="79"/>
                                        </p:tgtEl>
                                        <p:attrNameLst>
                                          <p:attrName>ppt_y</p:attrName>
                                        </p:attrNameLst>
                                      </p:cBhvr>
                                    </p:anim>
                                    <p:animRot by="21600000">
                                      <p:cBhvr>
                                        <p:cTn id="80" dur="1000" fill="hold">
                                          <p:stCondLst>
                                            <p:cond delay="0"/>
                                          </p:stCondLst>
                                        </p:cTn>
                                        <p:tgtEl>
                                          <p:spTgt spid="79"/>
                                        </p:tgtEl>
                                        <p:attrNameLst>
                                          <p:attrName>r</p:attrName>
                                        </p:attrNameLst>
                                      </p:cBhvr>
                                    </p:animRot>
                                  </p:childTnLst>
                                </p:cTn>
                              </p:par>
                            </p:childTnLst>
                          </p:cTn>
                        </p:par>
                        <p:par>
                          <p:cTn id="81" fill="hold">
                            <p:stCondLst>
                              <p:cond delay="1600"/>
                            </p:stCondLst>
                            <p:childTnLst>
                              <p:par>
                                <p:cTn id="82" presetID="10" presetClass="entr" presetSubtype="0" fill="hold" grpId="0" nodeType="after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par>
                          <p:cTn id="85" fill="hold">
                            <p:stCondLst>
                              <p:cond delay="2100"/>
                            </p:stCondLst>
                            <p:childTnLst>
                              <p:par>
                                <p:cTn id="86" presetID="10" presetClass="entr" presetSubtype="0" fill="hold" grpId="0" nodeType="afterEffect">
                                  <p:stCondLst>
                                    <p:cond delay="0"/>
                                  </p:stCondLst>
                                  <p:childTnLst>
                                    <p:set>
                                      <p:cBhvr>
                                        <p:cTn id="87" dur="1" fill="hold">
                                          <p:stCondLst>
                                            <p:cond delay="0"/>
                                          </p:stCondLst>
                                        </p:cTn>
                                        <p:tgtEl>
                                          <p:spTgt spid="84"/>
                                        </p:tgtEl>
                                        <p:attrNameLst>
                                          <p:attrName>style.visibility</p:attrName>
                                        </p:attrNameLst>
                                      </p:cBhvr>
                                      <p:to>
                                        <p:strVal val="visible"/>
                                      </p:to>
                                    </p:set>
                                    <p:animEffect transition="in" filter="fade">
                                      <p:cBhvr>
                                        <p:cTn id="88" dur="500"/>
                                        <p:tgtEl>
                                          <p:spTgt spid="84"/>
                                        </p:tgtEl>
                                      </p:cBhvr>
                                    </p:animEffect>
                                  </p:childTnLst>
                                </p:cTn>
                              </p:par>
                            </p:childTnLst>
                          </p:cTn>
                        </p:par>
                        <p:par>
                          <p:cTn id="89" fill="hold">
                            <p:stCondLst>
                              <p:cond delay="2600"/>
                            </p:stCondLst>
                            <p:childTnLst>
                              <p:par>
                                <p:cTn id="90" presetID="10" presetClass="entr" presetSubtype="0" fill="hold" grpId="0"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500"/>
                                        <p:tgtEl>
                                          <p:spTgt spid="86"/>
                                        </p:tgtEl>
                                      </p:cBhvr>
                                    </p:animEffect>
                                  </p:childTnLst>
                                </p:cTn>
                              </p:par>
                            </p:childTnLst>
                          </p:cTn>
                        </p:par>
                        <p:par>
                          <p:cTn id="93" fill="hold">
                            <p:stCondLst>
                              <p:cond delay="3100"/>
                            </p:stCondLst>
                            <p:childTnLst>
                              <p:par>
                                <p:cTn id="94" presetID="10" presetClass="entr" presetSubtype="0"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fade">
                                      <p:cBhvr>
                                        <p:cTn id="96" dur="500"/>
                                        <p:tgtEl>
                                          <p:spTgt spid="87"/>
                                        </p:tgtEl>
                                      </p:cBhvr>
                                    </p:animEffect>
                                  </p:childTnLst>
                                </p:cTn>
                              </p:par>
                            </p:childTnLst>
                          </p:cTn>
                        </p:par>
                        <p:par>
                          <p:cTn id="97" fill="hold">
                            <p:stCondLst>
                              <p:cond delay="3600"/>
                            </p:stCondLst>
                            <p:childTnLst>
                              <p:par>
                                <p:cTn id="98" presetID="10" presetClass="entr" presetSubtype="0"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fade">
                                      <p:cBhvr>
                                        <p:cTn id="100" dur="500"/>
                                        <p:tgtEl>
                                          <p:spTgt spid="88"/>
                                        </p:tgtEl>
                                      </p:cBhvr>
                                    </p:animEffect>
                                  </p:childTnLst>
                                </p:cTn>
                              </p:par>
                            </p:childTnLst>
                          </p:cTn>
                        </p:par>
                        <p:par>
                          <p:cTn id="101" fill="hold">
                            <p:stCondLst>
                              <p:cond delay="4100"/>
                            </p:stCondLst>
                            <p:childTnLst>
                              <p:par>
                                <p:cTn id="102" presetID="10" presetClass="entr" presetSubtype="0" fill="hold" grpId="0" nodeType="afterEffect">
                                  <p:stCondLst>
                                    <p:cond delay="0"/>
                                  </p:stCondLst>
                                  <p:childTnLst>
                                    <p:set>
                                      <p:cBhvr>
                                        <p:cTn id="103" dur="1" fill="hold">
                                          <p:stCondLst>
                                            <p:cond delay="0"/>
                                          </p:stCondLst>
                                        </p:cTn>
                                        <p:tgtEl>
                                          <p:spTgt spid="90"/>
                                        </p:tgtEl>
                                        <p:attrNameLst>
                                          <p:attrName>style.visibility</p:attrName>
                                        </p:attrNameLst>
                                      </p:cBhvr>
                                      <p:to>
                                        <p:strVal val="visible"/>
                                      </p:to>
                                    </p:set>
                                    <p:animEffect transition="in" filter="fade">
                                      <p:cBhvr>
                                        <p:cTn id="10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79" grpId="0"/>
      <p:bldP spid="80" grpId="0"/>
      <p:bldP spid="81" grpId="0"/>
      <p:bldP spid="82" grpId="0"/>
      <p:bldP spid="83" grpId="0"/>
      <p:bldP spid="84" grpId="0"/>
      <p:bldP spid="86" grpId="0"/>
      <p:bldP spid="87" grpId="0"/>
      <p:bldP spid="88" grpId="0"/>
      <p:bldP spid="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857250" y="233568"/>
            <a:ext cx="10108629" cy="492443"/>
          </a:xfrm>
          <a:prstGeom prst="rect">
            <a:avLst/>
          </a:prstGeom>
          <a:noFill/>
        </p:spPr>
        <p:txBody>
          <a:bodyPr wrap="square" lIns="0" tIns="0" rIns="0" bIns="0" rtlCol="0" anchor="ctr">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西门子</a:t>
            </a:r>
            <a:r>
              <a:rPr lang="en-US" altLang="zh-CN" sz="3200" b="1" dirty="0" smtClean="0">
                <a:solidFill>
                  <a:schemeClr val="bg1"/>
                </a:solidFill>
                <a:latin typeface="微软雅黑" panose="020B0503020204020204" pitchFamily="34" charset="-122"/>
                <a:ea typeface="微软雅黑" panose="020B0503020204020204" pitchFamily="34" charset="-122"/>
              </a:rPr>
              <a:t>S7-300__400_PLC</a:t>
            </a:r>
            <a:r>
              <a:rPr lang="zh-CN" altLang="en-US" sz="3200" b="1" dirty="0" smtClean="0">
                <a:solidFill>
                  <a:schemeClr val="bg1"/>
                </a:solidFill>
                <a:latin typeface="微软雅黑" panose="020B0503020204020204" pitchFamily="34" charset="-122"/>
                <a:ea typeface="微软雅黑" panose="020B0503020204020204" pitchFamily="34" charset="-122"/>
              </a:rPr>
              <a:t>应用与故障诊断技术培训班</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 name="Shape 2200"/>
          <p:cNvSpPr/>
          <p:nvPr/>
        </p:nvSpPr>
        <p:spPr>
          <a:xfrm rot="5400000">
            <a:off x="9926566" y="3031440"/>
            <a:ext cx="858790" cy="759371"/>
          </a:xfrm>
          <a:prstGeom prst="rightArrow">
            <a:avLst>
              <a:gd name="adj1" fmla="val 32000"/>
              <a:gd name="adj2" fmla="val 64000"/>
            </a:avLst>
          </a:prstGeom>
          <a:solidFill>
            <a:schemeClr val="bg1"/>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 name="Group 4"/>
          <p:cNvGrpSpPr/>
          <p:nvPr/>
        </p:nvGrpSpPr>
        <p:grpSpPr>
          <a:xfrm>
            <a:off x="2069140" y="2320181"/>
            <a:ext cx="3236759" cy="1323099"/>
            <a:chOff x="1961624" y="1974051"/>
            <a:chExt cx="3069095" cy="1254563"/>
          </a:xfrm>
        </p:grpSpPr>
        <p:sp>
          <p:nvSpPr>
            <p:cNvPr id="5"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TextBox 5"/>
            <p:cNvSpPr txBox="1"/>
            <p:nvPr/>
          </p:nvSpPr>
          <p:spPr>
            <a:xfrm>
              <a:off x="2545544" y="2451997"/>
              <a:ext cx="1991430" cy="262651"/>
            </a:xfrm>
            <a:prstGeom prst="rect">
              <a:avLst/>
            </a:prstGeom>
            <a:noFill/>
          </p:spPr>
          <p:txBody>
            <a:bodyPr wrap="square" lIns="0" tIns="0" rIns="0" bIns="0" rtlCol="0">
              <a:spAutoFit/>
            </a:bodyPr>
            <a:lstStyle/>
            <a:p>
              <a:pPr algn="ctr"/>
              <a:r>
                <a:rPr lang="zh-CN" altLang="en-US" b="1" dirty="0" smtClean="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硬件组态与编程</a:t>
              </a:r>
              <a:endParaRPr lang="en-GB" b="1" dirty="0">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 name="Group 1"/>
            <p:cNvGrpSpPr/>
            <p:nvPr/>
          </p:nvGrpSpPr>
          <p:grpSpPr>
            <a:xfrm>
              <a:off x="1962174" y="2295317"/>
              <a:ext cx="612031" cy="612032"/>
              <a:chOff x="1962174" y="2295317"/>
              <a:chExt cx="612031" cy="612032"/>
            </a:xfrm>
          </p:grpSpPr>
          <p:sp>
            <p:nvSpPr>
              <p:cNvPr id="8"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0" name="Group 15"/>
          <p:cNvGrpSpPr/>
          <p:nvPr/>
        </p:nvGrpSpPr>
        <p:grpSpPr>
          <a:xfrm>
            <a:off x="4780667" y="2320181"/>
            <a:ext cx="3236756" cy="1323099"/>
            <a:chOff x="4532694" y="1974051"/>
            <a:chExt cx="3069093" cy="1254563"/>
          </a:xfrm>
        </p:grpSpPr>
        <p:sp>
          <p:nvSpPr>
            <p:cNvPr id="11"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TextBox 11"/>
            <p:cNvSpPr txBox="1"/>
            <p:nvPr/>
          </p:nvSpPr>
          <p:spPr>
            <a:xfrm>
              <a:off x="5158511" y="2336364"/>
              <a:ext cx="1991430" cy="52530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用编程软件</a:t>
              </a:r>
              <a:r>
                <a:rPr lang="en-US" altLang="zh-CN" b="1" dirty="0" smtClean="0">
                  <a:solidFill>
                    <a:schemeClr val="bg1"/>
                  </a:solidFill>
                  <a:latin typeface="微软雅黑" panose="020B0503020204020204" pitchFamily="34" charset="-122"/>
                  <a:ea typeface="微软雅黑" panose="020B0503020204020204" pitchFamily="34" charset="-122"/>
                </a:rPr>
                <a:t>STEP 7</a:t>
              </a:r>
              <a:r>
                <a:rPr lang="zh-CN" altLang="en-US" b="1" dirty="0" smtClean="0">
                  <a:solidFill>
                    <a:schemeClr val="bg1"/>
                  </a:solidFill>
                  <a:latin typeface="微软雅黑" panose="020B0503020204020204" pitchFamily="34" charset="-122"/>
                  <a:ea typeface="微软雅黑" panose="020B0503020204020204" pitchFamily="34" charset="-122"/>
                </a:rPr>
                <a:t>诊断故障</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13" name="Group 2"/>
            <p:cNvGrpSpPr/>
            <p:nvPr/>
          </p:nvGrpSpPr>
          <p:grpSpPr>
            <a:xfrm>
              <a:off x="4553254" y="2295317"/>
              <a:ext cx="612031" cy="612032"/>
              <a:chOff x="4553254" y="2295317"/>
              <a:chExt cx="612031" cy="612032"/>
            </a:xfrm>
          </p:grpSpPr>
          <p:sp>
            <p:nvSpPr>
              <p:cNvPr id="14"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6"/>
          <p:cNvGrpSpPr/>
          <p:nvPr/>
        </p:nvGrpSpPr>
        <p:grpSpPr>
          <a:xfrm>
            <a:off x="7524418" y="2320181"/>
            <a:ext cx="3255741" cy="1323099"/>
            <a:chOff x="7134320" y="1974051"/>
            <a:chExt cx="3087094" cy="1254563"/>
          </a:xfrm>
        </p:grpSpPr>
        <p:sp>
          <p:nvSpPr>
            <p:cNvPr id="17"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Box 17"/>
            <p:cNvSpPr txBox="1"/>
            <p:nvPr/>
          </p:nvSpPr>
          <p:spPr>
            <a:xfrm>
              <a:off x="7744593" y="2451997"/>
              <a:ext cx="1991430" cy="26265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用硬件诊断故障</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19" name="Group 3"/>
            <p:cNvGrpSpPr/>
            <p:nvPr/>
          </p:nvGrpSpPr>
          <p:grpSpPr>
            <a:xfrm>
              <a:off x="7134320" y="2308147"/>
              <a:ext cx="612031" cy="612032"/>
              <a:chOff x="7134320" y="2308147"/>
              <a:chExt cx="612031" cy="612032"/>
            </a:xfrm>
          </p:grpSpPr>
          <p:sp>
            <p:nvSpPr>
              <p:cNvPr id="20"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2" name="Group 17"/>
          <p:cNvGrpSpPr/>
          <p:nvPr/>
        </p:nvGrpSpPr>
        <p:grpSpPr>
          <a:xfrm>
            <a:off x="7543401" y="4065947"/>
            <a:ext cx="3236759" cy="1323099"/>
            <a:chOff x="7152319" y="3629386"/>
            <a:chExt cx="3069095" cy="1254563"/>
          </a:xfrm>
        </p:grpSpPr>
        <p:sp>
          <p:nvSpPr>
            <p:cNvPr id="2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TextBox 23"/>
            <p:cNvSpPr txBox="1"/>
            <p:nvPr/>
          </p:nvSpPr>
          <p:spPr>
            <a:xfrm>
              <a:off x="7655025" y="4158946"/>
              <a:ext cx="1991430" cy="233467"/>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故障诊断的编程与显示</a:t>
              </a:r>
              <a:endParaRPr lang="en-US" sz="1475"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25" name="Group 6"/>
            <p:cNvGrpSpPr/>
            <p:nvPr/>
          </p:nvGrpSpPr>
          <p:grpSpPr>
            <a:xfrm>
              <a:off x="9594105" y="3950651"/>
              <a:ext cx="612031" cy="612032"/>
              <a:chOff x="9594105" y="3950651"/>
              <a:chExt cx="612031" cy="612032"/>
            </a:xfrm>
          </p:grpSpPr>
          <p:sp>
            <p:nvSpPr>
              <p:cNvPr id="26"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8" name="Group 18"/>
          <p:cNvGrpSpPr/>
          <p:nvPr/>
        </p:nvGrpSpPr>
        <p:grpSpPr>
          <a:xfrm>
            <a:off x="4780665" y="4065947"/>
            <a:ext cx="3236759" cy="1323099"/>
            <a:chOff x="4532693" y="3629386"/>
            <a:chExt cx="3069095" cy="1254563"/>
          </a:xfrm>
        </p:grpSpPr>
        <p:sp>
          <p:nvSpPr>
            <p:cNvPr id="29"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0" name="TextBox 29"/>
            <p:cNvSpPr txBox="1"/>
            <p:nvPr/>
          </p:nvSpPr>
          <p:spPr>
            <a:xfrm>
              <a:off x="5071830" y="3885834"/>
              <a:ext cx="1911784" cy="787952"/>
            </a:xfrm>
            <a:prstGeom prst="rect">
              <a:avLst/>
            </a:prstGeom>
            <a:noFill/>
          </p:spPr>
          <p:txBody>
            <a:bodyPr wrap="square" lIns="0" tIns="0" rIns="0" bIns="0" rtlCol="0">
              <a:spAutoFit/>
            </a:bodyPr>
            <a:lstStyle/>
            <a:p>
              <a:pPr algn="ctr"/>
              <a:r>
                <a:rPr lang="en-US" altLang="zh-CN" b="1" dirty="0" err="1" smtClean="0">
                  <a:solidFill>
                    <a:schemeClr val="bg1"/>
                  </a:solidFill>
                  <a:latin typeface="微软雅黑" panose="020B0503020204020204" pitchFamily="34" charset="-122"/>
                  <a:ea typeface="微软雅黑" panose="020B0503020204020204" pitchFamily="34" charset="-122"/>
                </a:rPr>
                <a:t>WinccFlexible</a:t>
              </a:r>
              <a:r>
                <a:rPr lang="en-US" altLang="zh-CN" b="1" dirty="0" smtClean="0">
                  <a:solidFill>
                    <a:schemeClr val="bg1"/>
                  </a:solidFill>
                  <a:latin typeface="微软雅黑" panose="020B0503020204020204" pitchFamily="34" charset="-122"/>
                  <a:ea typeface="微软雅黑" panose="020B0503020204020204" pitchFamily="34" charset="-122"/>
                </a:rPr>
                <a:t> HMI</a:t>
              </a:r>
              <a:r>
                <a:rPr lang="zh-CN" altLang="en-US" b="1" dirty="0" smtClean="0">
                  <a:solidFill>
                    <a:schemeClr val="bg1"/>
                  </a:solidFill>
                  <a:latin typeface="微软雅黑" panose="020B0503020204020204" pitchFamily="34" charset="-122"/>
                  <a:ea typeface="微软雅黑" panose="020B0503020204020204" pitchFamily="34" charset="-122"/>
                </a:rPr>
                <a:t>组态编程软件技术</a:t>
              </a:r>
              <a:endParaRPr 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31" name="Group 13"/>
            <p:cNvGrpSpPr/>
            <p:nvPr/>
          </p:nvGrpSpPr>
          <p:grpSpPr>
            <a:xfrm>
              <a:off x="6971654" y="3950651"/>
              <a:ext cx="612031" cy="612032"/>
              <a:chOff x="6971654" y="3950651"/>
              <a:chExt cx="612031" cy="612032"/>
            </a:xfrm>
          </p:grpSpPr>
          <p:sp>
            <p:nvSpPr>
              <p:cNvPr id="32"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4" name="Group 19"/>
          <p:cNvGrpSpPr/>
          <p:nvPr/>
        </p:nvGrpSpPr>
        <p:grpSpPr>
          <a:xfrm>
            <a:off x="2069139" y="4065947"/>
            <a:ext cx="3236759" cy="1323099"/>
            <a:chOff x="1961623" y="3629386"/>
            <a:chExt cx="3069095" cy="1254563"/>
          </a:xfrm>
        </p:grpSpPr>
        <p:sp>
          <p:nvSpPr>
            <p:cNvPr id="35"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TextBox 35"/>
            <p:cNvSpPr txBox="1"/>
            <p:nvPr/>
          </p:nvSpPr>
          <p:spPr>
            <a:xfrm>
              <a:off x="2418120" y="4022390"/>
              <a:ext cx="1991430" cy="525301"/>
            </a:xfrm>
            <a:prstGeom prst="rect">
              <a:avLst/>
            </a:prstGeom>
            <a:noFill/>
          </p:spPr>
          <p:txBody>
            <a:bodyPr wrap="square" lIns="0" tIns="0" rIns="0" bIns="0" rtlCol="0">
              <a:spAutoFit/>
            </a:bodyP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编程软件与仿真软件上机实验</a:t>
              </a:r>
              <a:endParaRPr lang="en-US"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Times New Roman" panose="02020603050405020304" pitchFamily="18" charset="0"/>
              </a:endParaRPr>
            </a:p>
          </p:txBody>
        </p:sp>
        <p:grpSp>
          <p:nvGrpSpPr>
            <p:cNvPr id="37" name="Group 14"/>
            <p:cNvGrpSpPr/>
            <p:nvPr/>
          </p:nvGrpSpPr>
          <p:grpSpPr>
            <a:xfrm>
              <a:off x="4400869" y="3950651"/>
              <a:ext cx="612031" cy="612032"/>
              <a:chOff x="4400869" y="3950651"/>
              <a:chExt cx="612031" cy="612032"/>
            </a:xfrm>
          </p:grpSpPr>
          <p:sp>
            <p:nvSpPr>
              <p:cNvPr id="38"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pic>
        <p:nvPicPr>
          <p:cNvPr id="40" name="Picture 2" descr="D:\360data\重要数据\桌面\yclogo2.png"/>
          <p:cNvPicPr>
            <a:picLocks noChangeAspect="1" noChangeArrowheads="1"/>
          </p:cNvPicPr>
          <p:nvPr/>
        </p:nvPicPr>
        <p:blipFill>
          <a:blip r:embed="rId2" cstate="print"/>
          <a:srcRect/>
          <a:stretch>
            <a:fillRect/>
          </a:stretch>
        </p:blipFill>
        <p:spPr bwMode="auto">
          <a:xfrm>
            <a:off x="236687" y="5058453"/>
            <a:ext cx="2903193" cy="2174197"/>
          </a:xfrm>
          <a:prstGeom prst="rect">
            <a:avLst/>
          </a:prstGeom>
          <a:noFill/>
        </p:spPr>
      </p:pic>
      <p:pic>
        <p:nvPicPr>
          <p:cNvPr id="41" name="Picture 2" descr="D:\360data\重要数据\桌面\未命名_meitu_0.jpg"/>
          <p:cNvPicPr>
            <a:picLocks noChangeAspect="1" noChangeArrowheads="1"/>
          </p:cNvPicPr>
          <p:nvPr/>
        </p:nvPicPr>
        <p:blipFill>
          <a:blip r:embed="rId3" cstate="print"/>
          <a:srcRect/>
          <a:stretch>
            <a:fillRect/>
          </a:stretch>
        </p:blipFill>
        <p:spPr bwMode="auto">
          <a:xfrm>
            <a:off x="10245799" y="5632549"/>
            <a:ext cx="2434722" cy="1600101"/>
          </a:xfrm>
          <a:prstGeom prst="rect">
            <a:avLst/>
          </a:prstGeom>
          <a:noFill/>
        </p:spPr>
      </p:pic>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1000"/>
                                        <p:tgtEl>
                                          <p:spTgt spid="22"/>
                                        </p:tgtEl>
                                      </p:cBhvr>
                                    </p:animEffect>
                                  </p:childTnLst>
                                </p:cTn>
                              </p:par>
                            </p:childTnLst>
                          </p:cTn>
                        </p:par>
                        <p:par>
                          <p:cTn id="24" fill="hold">
                            <p:stCondLst>
                              <p:cond delay="5000"/>
                            </p:stCondLst>
                            <p:childTnLst>
                              <p:par>
                                <p:cTn id="25" presetID="22" presetClass="entr" presetSubtype="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1000"/>
                                        <p:tgtEl>
                                          <p:spTgt spid="28"/>
                                        </p:tgtEl>
                                      </p:cBhvr>
                                    </p:animEffect>
                                  </p:childTnLst>
                                </p:cTn>
                              </p:par>
                            </p:childTnLst>
                          </p:cTn>
                        </p:par>
                        <p:par>
                          <p:cTn id="28" fill="hold">
                            <p:stCondLst>
                              <p:cond delay="6000"/>
                            </p:stCondLst>
                            <p:childTnLst>
                              <p:par>
                                <p:cTn id="29" presetID="22" presetClass="entr" presetSubtype="2"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right)">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bt158"/>
</p:tagLst>
</file>

<file path=ppt/tags/tag1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23.xml><?xml version="1.0" encoding="utf-8"?>
<p:tagLst xmlns:a="http://schemas.openxmlformats.org/drawingml/2006/main" xmlns:r="http://schemas.openxmlformats.org/officeDocument/2006/relationships" xmlns:p="http://schemas.openxmlformats.org/presentationml/2006/main">
  <p:tag name="MH" val="20161022204031"/>
  <p:tag name="MH_LIBRARY" val="GRAPHIC"/>
</p:tagLst>
</file>

<file path=ppt/tags/tag2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文本框 2"/>
</p:tagLst>
</file>

<file path=ppt/tags/tag25.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heme/theme1.xml><?xml version="1.0" encoding="utf-8"?>
<a:theme xmlns:a="http://schemas.openxmlformats.org/drawingml/2006/main" name="中企盈创高科(北京)技术培训中心">
  <a:themeElements>
    <a:clrScheme name="自定义 25">
      <a:dk1>
        <a:sysClr val="windowText" lastClr="000000"/>
      </a:dk1>
      <a:lt1>
        <a:sysClr val="window" lastClr="FFFFFF"/>
      </a:lt1>
      <a:dk2>
        <a:srgbClr val="44546A"/>
      </a:dk2>
      <a:lt2>
        <a:srgbClr val="E7E6E6"/>
      </a:lt2>
      <a:accent1>
        <a:srgbClr val="4BC1DD"/>
      </a:accent1>
      <a:accent2>
        <a:srgbClr val="92D050"/>
      </a:accent2>
      <a:accent3>
        <a:srgbClr val="4BC1DD"/>
      </a:accent3>
      <a:accent4>
        <a:srgbClr val="92D050"/>
      </a:accent4>
      <a:accent5>
        <a:srgbClr val="4BC1DD"/>
      </a:accent5>
      <a:accent6>
        <a:srgbClr val="92D050"/>
      </a:accent6>
      <a:hlink>
        <a:srgbClr val="4BC1DD"/>
      </a:hlink>
      <a:folHlink>
        <a:srgbClr val="92D05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b="1" dirty="0">
            <a:solidFill>
              <a:schemeClr val="bg1"/>
            </a:solidFill>
            <a:latin typeface="思源黑体 CN Bold" panose="020B0800000000000000" pitchFamily="34" charset="-122"/>
            <a:ea typeface="思源黑体 CN Bold" panose="020B0800000000000000" pitchFamily="34" charset="-122"/>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5446</Words>
  <Application>Microsoft Office PowerPoint</Application>
  <PresentationFormat>自定义</PresentationFormat>
  <Paragraphs>435</Paragraphs>
  <Slides>49</Slides>
  <Notes>22</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中企盈创高科(北京)技术培训中心</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dc:title>
  <dc:creator/>
  <cp:lastModifiedBy/>
  <cp:revision>89</cp:revision>
  <dcterms:created xsi:type="dcterms:W3CDTF">2016-11-24T15:39:00Z</dcterms:created>
  <dcterms:modified xsi:type="dcterms:W3CDTF">2019-07-27T10:20:36Z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